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38"/>
  </p:notesMasterIdLst>
  <p:sldIdLst>
    <p:sldId id="287" r:id="rId2"/>
    <p:sldId id="305" r:id="rId3"/>
    <p:sldId id="306" r:id="rId4"/>
    <p:sldId id="307" r:id="rId5"/>
    <p:sldId id="290" r:id="rId6"/>
    <p:sldId id="289" r:id="rId7"/>
    <p:sldId id="308" r:id="rId8"/>
    <p:sldId id="261" r:id="rId9"/>
    <p:sldId id="275" r:id="rId10"/>
    <p:sldId id="295" r:id="rId11"/>
    <p:sldId id="294" r:id="rId12"/>
    <p:sldId id="302" r:id="rId13"/>
    <p:sldId id="259" r:id="rId14"/>
    <p:sldId id="265" r:id="rId15"/>
    <p:sldId id="279" r:id="rId16"/>
    <p:sldId id="269" r:id="rId17"/>
    <p:sldId id="258" r:id="rId18"/>
    <p:sldId id="293" r:id="rId19"/>
    <p:sldId id="300" r:id="rId20"/>
    <p:sldId id="274" r:id="rId21"/>
    <p:sldId id="273" r:id="rId22"/>
    <p:sldId id="262" r:id="rId23"/>
    <p:sldId id="301" r:id="rId24"/>
    <p:sldId id="296" r:id="rId25"/>
    <p:sldId id="297" r:id="rId26"/>
    <p:sldId id="257" r:id="rId27"/>
    <p:sldId id="256" r:id="rId28"/>
    <p:sldId id="304" r:id="rId29"/>
    <p:sldId id="283" r:id="rId30"/>
    <p:sldId id="285" r:id="rId31"/>
    <p:sldId id="291" r:id="rId32"/>
    <p:sldId id="292" r:id="rId33"/>
    <p:sldId id="299" r:id="rId34"/>
    <p:sldId id="282" r:id="rId35"/>
    <p:sldId id="298" r:id="rId36"/>
    <p:sldId id="303" r:id="rId3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4663" autoAdjust="0"/>
  </p:normalViewPr>
  <p:slideViewPr>
    <p:cSldViewPr showGuides="1">
      <p:cViewPr varScale="1">
        <p:scale>
          <a:sx n="61" d="100"/>
          <a:sy n="61" d="100"/>
        </p:scale>
        <p:origin x="-162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7FC9DB-CBAE-486F-8934-4A17748B3E01}" type="datetimeFigureOut">
              <a:rPr lang="ru-RU" smtClean="0"/>
              <a:pPr/>
              <a:t>15.11.2012</a:t>
            </a:fld>
            <a:endParaRPr lang="ru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079D11-C782-455E-AF2B-F697EA25BBD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Не</a:t>
            </a:r>
            <a:r>
              <a:rPr lang="ru-RU" baseline="0" dirty="0" smtClean="0"/>
              <a:t> показана связь проблемы регистрации с предыдущей картинкой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079D11-C782-455E-AF2B-F697EA25BBDC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Предотвратить отправку</a:t>
            </a:r>
            <a:r>
              <a:rPr lang="ru-RU" baseline="0" dirty="0" smtClean="0"/>
              <a:t> данных по подложным адресам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656DF9-B297-413C-9B64-B101E1A76731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49733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ru-RU" dirty="0" smtClean="0"/>
              <a:t>Изменить </a:t>
            </a:r>
            <a:r>
              <a:rPr lang="ru-RU" dirty="0" err="1" smtClean="0"/>
              <a:t>цветовубю</a:t>
            </a:r>
            <a:r>
              <a:rPr lang="ru-RU" baseline="0" dirty="0" smtClean="0"/>
              <a:t> схему</a:t>
            </a:r>
            <a:endParaRPr lang="ru-RU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r>
              <a:rPr lang="ru-RU" smtClean="0"/>
              <a:t>15.11.2012</a:t>
            </a:r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ru-RU" smtClean="0"/>
              <a:t>«Инфокоммуникационные технологии в научных исследованиях», Таруса</a:t>
            </a:r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EA9EF6F-32D8-4AB0-9C85-17CD52B8863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r>
              <a:rPr lang="ru-RU" smtClean="0"/>
              <a:t>15.11.2012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ru-RU" smtClean="0"/>
              <a:t>«Инфокоммуникационные технологии в научных исследованиях», Таруса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EA9EF6F-32D8-4AB0-9C85-17CD52B886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r>
              <a:rPr lang="ru-RU" smtClean="0"/>
              <a:t>15.11.2012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ru-RU" smtClean="0"/>
              <a:t>«Инфокоммуникационные технологии в научных исследованиях», Таруса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EA9EF6F-32D8-4AB0-9C85-17CD52B8863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r>
              <a:rPr lang="ru-RU" smtClean="0"/>
              <a:t>15.11.2012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ru-RU" smtClean="0"/>
              <a:t>«Инфокоммуникационные технологии в научных исследованиях», Таруса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EA9EF6F-32D8-4AB0-9C85-17CD52B886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r>
              <a:rPr lang="ru-RU" smtClean="0"/>
              <a:t>15.11.2012</a:t>
            </a: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ru-RU" smtClean="0"/>
              <a:t>«Инфокоммуникационные технологии в научных исследованиях», Таруса</a:t>
            </a: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EA9EF6F-32D8-4AB0-9C85-17CD52B886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r>
              <a:rPr lang="ru-RU" smtClean="0"/>
              <a:t>15.11.2012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ru-RU" smtClean="0"/>
              <a:t>«Инфокоммуникационные технологии в научных исследованиях», Таруса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EA9EF6F-32D8-4AB0-9C85-17CD52B886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r>
              <a:rPr lang="ru-RU" smtClean="0"/>
              <a:t>15.11.2012</a:t>
            </a: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ru-RU" smtClean="0"/>
              <a:t>«Инфокоммуникационные технологии в научных исследованиях», Таруса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EA9EF6F-32D8-4AB0-9C85-17CD52B8863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r>
              <a:rPr lang="ru-RU" smtClean="0"/>
              <a:t>15.11.2012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ru-RU" smtClean="0"/>
              <a:t>«Инфокоммуникационные технологии в научных исследованиях», Таруса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EA9EF6F-32D8-4AB0-9C85-17CD52B886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r>
              <a:rPr lang="ru-RU" smtClean="0"/>
              <a:t>15.11.2012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ru-RU" smtClean="0"/>
              <a:t>«Инфокоммуникационные технологии в научных исследованиях», Таруса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EA9EF6F-32D8-4AB0-9C85-17CD52B8863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r>
              <a:rPr lang="ru-RU" smtClean="0"/>
              <a:t>15.11.2012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ru-RU" smtClean="0"/>
              <a:t>«Инфокоммуникационные технологии в научных исследованиях», Таруса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EA9EF6F-32D8-4AB0-9C85-17CD52B886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r>
              <a:rPr lang="ru-RU" smtClean="0"/>
              <a:t>15.11.2012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ru-RU" smtClean="0"/>
              <a:t>«Инфокоммуникационные технологии в научных исследованиях», Таруса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EA9EF6F-32D8-4AB0-9C85-17CD52B886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r>
              <a:rPr lang="ru-RU" smtClean="0"/>
              <a:t>15.11.2012</a:t>
            </a:r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r>
              <a:rPr lang="ru-RU" smtClean="0"/>
              <a:t>«Инфокоммуникационные технологии в научных исследованиях», Таруса</a:t>
            </a:r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3EA9EF6F-32D8-4AB0-9C85-17CD52B8863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/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efremov@ispras.ru" TargetMode="External"/><Relationship Id="rId2" Type="http://schemas.openxmlformats.org/officeDocument/2006/relationships/hyperlink" Target="mailto:yak@ispras.ru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hyperlink" Target="mailto:npak@ispras.ru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Защита приложений от скомпрометированной ОС</a:t>
            </a:r>
            <a:endParaRPr lang="ru-RU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403648" y="2348880"/>
            <a:ext cx="7406640" cy="1752600"/>
          </a:xfrm>
        </p:spPr>
        <p:txBody>
          <a:bodyPr>
            <a:normAutofit lnSpcReduction="10000"/>
          </a:bodyPr>
          <a:lstStyle/>
          <a:p>
            <a:r>
              <a:rPr lang="ru-RU" dirty="0" err="1" smtClean="0"/>
              <a:t>Яковенко</a:t>
            </a:r>
            <a:r>
              <a:rPr lang="ru-RU" dirty="0" smtClean="0"/>
              <a:t> П.Н. </a:t>
            </a:r>
            <a:r>
              <a:rPr lang="en-US" dirty="0" smtClean="0">
                <a:hlinkClick r:id="rId2"/>
              </a:rPr>
              <a:t>yak@ispras.ru</a:t>
            </a:r>
            <a:r>
              <a:rPr lang="en-US" dirty="0" smtClean="0"/>
              <a:t> </a:t>
            </a:r>
          </a:p>
          <a:p>
            <a:r>
              <a:rPr lang="ru-RU" dirty="0" smtClean="0"/>
              <a:t>Ефремов Д.В. </a:t>
            </a:r>
            <a:r>
              <a:rPr lang="en-US" dirty="0" smtClean="0">
                <a:hlinkClick r:id="rId3"/>
              </a:rPr>
              <a:t>efremov@ispras.ru</a:t>
            </a:r>
            <a:r>
              <a:rPr lang="en-US" dirty="0" smtClean="0"/>
              <a:t> </a:t>
            </a:r>
            <a:endParaRPr lang="en-US" dirty="0" smtClean="0"/>
          </a:p>
          <a:p>
            <a:r>
              <a:rPr lang="ru-RU" dirty="0" err="1" smtClean="0"/>
              <a:t>Пакулин</a:t>
            </a:r>
            <a:r>
              <a:rPr lang="ru-RU" dirty="0" smtClean="0"/>
              <a:t> Н.В. </a:t>
            </a:r>
            <a:r>
              <a:rPr lang="en-US" dirty="0" smtClean="0">
                <a:hlinkClick r:id="rId4"/>
              </a:rPr>
              <a:t>npak@ispras.ru</a:t>
            </a:r>
            <a:r>
              <a:rPr lang="en-US" dirty="0" smtClean="0"/>
              <a:t> </a:t>
            </a:r>
            <a:endParaRPr lang="ru-RU" dirty="0" smtClean="0"/>
          </a:p>
          <a:p>
            <a:r>
              <a:rPr lang="ru-RU" dirty="0" smtClean="0"/>
              <a:t>Институт системного </a:t>
            </a:r>
            <a:r>
              <a:rPr lang="ru-RU" dirty="0" smtClean="0"/>
              <a:t>программирования </a:t>
            </a:r>
            <a:r>
              <a:rPr lang="ru-RU" dirty="0" smtClean="0"/>
              <a:t>РАН</a:t>
            </a:r>
            <a:endParaRPr lang="ru-RU" dirty="0"/>
          </a:p>
        </p:txBody>
      </p:sp>
      <p:pic>
        <p:nvPicPr>
          <p:cNvPr id="5" name="Picture 4" descr="ISPRAS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24328" y="6093296"/>
            <a:ext cx="1333500" cy="533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1043608" y="692150"/>
            <a:ext cx="7643192" cy="5761038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2400" dirty="0"/>
              <a:t>«Массовые операционные системы характеризуются двумя чертами, которые делают их малонадежными и слабо защищенными: они слишком </a:t>
            </a:r>
            <a:r>
              <a:rPr lang="ru-RU" sz="2400" dirty="0" smtClean="0"/>
              <a:t>объемные, а отдельные компоненты крайне плохо изолированы друг от друга»</a:t>
            </a:r>
            <a:endParaRPr lang="en-US" sz="2400" dirty="0"/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 i="1" dirty="0"/>
              <a:t>	</a:t>
            </a:r>
            <a:r>
              <a:rPr lang="ru-RU" sz="2400" i="1" dirty="0" err="1"/>
              <a:t>Таненбаум</a:t>
            </a:r>
            <a:r>
              <a:rPr lang="en-US" sz="2400" dirty="0"/>
              <a:t> </a:t>
            </a:r>
            <a:r>
              <a:rPr lang="ru-RU" sz="2400" dirty="0"/>
              <a:t>и др. (2006)</a:t>
            </a:r>
          </a:p>
          <a:p>
            <a:pPr>
              <a:lnSpc>
                <a:spcPct val="80000"/>
              </a:lnSpc>
              <a:buFontTx/>
              <a:buNone/>
            </a:pPr>
            <a:endParaRPr lang="ru-RU" sz="2400" dirty="0"/>
          </a:p>
          <a:p>
            <a:pPr>
              <a:lnSpc>
                <a:spcPct val="80000"/>
              </a:lnSpc>
            </a:pPr>
            <a:r>
              <a:rPr lang="ru-RU" sz="2400" dirty="0"/>
              <a:t>«С течением времени цифровые системы будут только усложняться, а сложность – худший враг безопасности»</a:t>
            </a:r>
            <a:endParaRPr lang="en-US" sz="2400" dirty="0"/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 dirty="0"/>
              <a:t>	</a:t>
            </a:r>
            <a:r>
              <a:rPr lang="ru-RU" sz="2400" i="1" dirty="0" err="1"/>
              <a:t>Шнайер</a:t>
            </a:r>
            <a:r>
              <a:rPr lang="ru-RU" sz="2400" dirty="0"/>
              <a:t> (2000)</a:t>
            </a:r>
          </a:p>
          <a:p>
            <a:pPr>
              <a:lnSpc>
                <a:spcPct val="80000"/>
              </a:lnSpc>
              <a:buFontTx/>
              <a:buNone/>
            </a:pPr>
            <a:endParaRPr lang="ru-RU" sz="2400" dirty="0"/>
          </a:p>
          <a:p>
            <a:pPr>
              <a:lnSpc>
                <a:spcPct val="80000"/>
              </a:lnSpc>
            </a:pPr>
            <a:r>
              <a:rPr lang="ru-RU" sz="2400" dirty="0"/>
              <a:t>«Всего лишь одна логическая ошибка в коде операционной системы может полностью свести на нет работу всех защитных механизмов»</a:t>
            </a:r>
            <a:endParaRPr lang="pt-BR" sz="2400" dirty="0"/>
          </a:p>
          <a:p>
            <a:pPr>
              <a:lnSpc>
                <a:spcPct val="80000"/>
              </a:lnSpc>
              <a:buFontTx/>
              <a:buNone/>
            </a:pPr>
            <a:r>
              <a:rPr lang="pt-BR" sz="2400" dirty="0"/>
              <a:t>	</a:t>
            </a:r>
            <a:r>
              <a:rPr lang="ru-RU" sz="2400" i="1" dirty="0" err="1"/>
              <a:t>Мэдник</a:t>
            </a:r>
            <a:r>
              <a:rPr lang="ru-RU" sz="2400" dirty="0"/>
              <a:t> и </a:t>
            </a:r>
            <a:r>
              <a:rPr lang="ru-RU" sz="2400" i="1" dirty="0" err="1"/>
              <a:t>Донован</a:t>
            </a:r>
            <a:r>
              <a:rPr lang="pt-BR" sz="2400" dirty="0"/>
              <a:t> (1973)</a:t>
            </a:r>
            <a:endParaRPr lang="ru-RU" sz="2400" dirty="0"/>
          </a:p>
          <a:p>
            <a:pPr>
              <a:lnSpc>
                <a:spcPct val="80000"/>
              </a:lnSpc>
              <a:buFontTx/>
              <a:buNone/>
            </a:pPr>
            <a:endParaRPr lang="ru-RU" sz="2400" dirty="0"/>
          </a:p>
          <a:p>
            <a:pPr>
              <a:lnSpc>
                <a:spcPct val="80000"/>
              </a:lnSpc>
              <a:buFontTx/>
              <a:buNone/>
            </a:pPr>
            <a:endParaRPr lang="en-US" sz="240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F2B7B-C050-4CE7-8950-9D4861BE8E18}" type="slidenum">
              <a:rPr lang="ru-RU" smtClean="0"/>
              <a:pPr/>
              <a:t>2</a:t>
            </a:fld>
            <a:r>
              <a:rPr lang="en-US" dirty="0" smtClean="0"/>
              <a:t>/</a:t>
            </a:r>
            <a:r>
              <a:rPr lang="ru-RU" dirty="0" smtClean="0"/>
              <a:t>26</a:t>
            </a:r>
            <a:endParaRPr lang="ru-RU" dirty="0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dirty="0" smtClean="0"/>
              <a:t>15.11.2012</a:t>
            </a:r>
            <a:endParaRPr lang="ru-RU" dirty="0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«</a:t>
            </a:r>
            <a:r>
              <a:rPr lang="ru-RU" dirty="0" err="1" smtClean="0"/>
              <a:t>Инфокоммуникационные</a:t>
            </a:r>
            <a:r>
              <a:rPr lang="ru-RU" dirty="0" smtClean="0"/>
              <a:t> технологии в научных исследованиях», Таруса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81" name="Text Box 21"/>
          <p:cNvSpPr txBox="1">
            <a:spLocks noChangeArrowheads="1"/>
          </p:cNvSpPr>
          <p:nvPr/>
        </p:nvSpPr>
        <p:spPr bwMode="auto">
          <a:xfrm>
            <a:off x="1763688" y="188640"/>
            <a:ext cx="626479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sz="3200" dirty="0" smtClean="0"/>
              <a:t>Червь </a:t>
            </a:r>
            <a:r>
              <a:rPr lang="en-US" sz="3200" dirty="0" smtClean="0"/>
              <a:t>Win32/</a:t>
            </a:r>
            <a:r>
              <a:rPr lang="en-US" sz="3200" dirty="0" err="1" smtClean="0"/>
              <a:t>Stuxnet</a:t>
            </a:r>
            <a:endParaRPr lang="ru-RU" sz="3200" dirty="0"/>
          </a:p>
        </p:txBody>
      </p:sp>
      <p:sp>
        <p:nvSpPr>
          <p:cNvPr id="16" name="Rectangle 3"/>
          <p:cNvSpPr txBox="1">
            <a:spLocks noChangeArrowheads="1"/>
          </p:cNvSpPr>
          <p:nvPr/>
        </p:nvSpPr>
        <p:spPr bwMode="auto">
          <a:xfrm>
            <a:off x="1043608" y="1052736"/>
            <a:ext cx="7653536" cy="518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lnSpcReduction="10000"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ru-RU" sz="2400" kern="0" dirty="0" smtClean="0">
                <a:latin typeface="+mn-lt"/>
              </a:rPr>
              <a:t>Саботаж автоматизированных систем управления технологическими процессами (АСУ ТП)</a:t>
            </a: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ru-RU" sz="2400" kern="0" dirty="0" smtClean="0">
                <a:latin typeface="+mn-lt"/>
              </a:rPr>
              <a:t>Украденные цифровые </a:t>
            </a:r>
            <a:r>
              <a:rPr lang="ru-RU" sz="2400" kern="0" dirty="0" smtClean="0">
                <a:latin typeface="+mn-lt"/>
              </a:rPr>
              <a:t>сертификаты компаний </a:t>
            </a:r>
            <a:r>
              <a:rPr lang="en-US" sz="2400" kern="0" dirty="0" err="1" smtClean="0">
                <a:latin typeface="+mn-lt"/>
              </a:rPr>
              <a:t>Realtek</a:t>
            </a:r>
            <a:r>
              <a:rPr lang="en-US" sz="2400" kern="0" dirty="0" smtClean="0">
                <a:latin typeface="+mn-lt"/>
              </a:rPr>
              <a:t> </a:t>
            </a:r>
            <a:r>
              <a:rPr lang="ru-RU" sz="2400" kern="0" dirty="0" smtClean="0">
                <a:latin typeface="+mn-lt"/>
              </a:rPr>
              <a:t>и </a:t>
            </a:r>
            <a:r>
              <a:rPr lang="en-US" sz="2400" kern="0" dirty="0" err="1" smtClean="0">
                <a:latin typeface="+mn-lt"/>
              </a:rPr>
              <a:t>J</a:t>
            </a:r>
            <a:r>
              <a:rPr lang="en-US" sz="2400" kern="0" dirty="0" err="1">
                <a:latin typeface="+mn-lt"/>
              </a:rPr>
              <a:t>M</a:t>
            </a:r>
            <a:r>
              <a:rPr lang="en-US" sz="2400" kern="0" dirty="0" err="1" smtClean="0">
                <a:latin typeface="+mn-lt"/>
              </a:rPr>
              <a:t>icron</a:t>
            </a:r>
            <a:endParaRPr lang="ru-RU" sz="2400" kern="0" dirty="0" smtClean="0">
              <a:latin typeface="+mn-lt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ru-RU" sz="2400" kern="0" dirty="0" smtClean="0">
                <a:latin typeface="+mn-lt"/>
              </a:rPr>
              <a:t>Уязвимости </a:t>
            </a:r>
            <a:r>
              <a:rPr lang="ru-RU" sz="2400" kern="0" dirty="0" smtClean="0">
                <a:latin typeface="+mn-lt"/>
              </a:rPr>
              <a:t>«нулевого» дня (4 шт.)</a:t>
            </a:r>
          </a:p>
          <a:p>
            <a:pPr marL="800100" lvl="1" indent="-342900" algn="l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ru-RU" sz="2400" kern="0" dirty="0" smtClean="0">
                <a:latin typeface="+mn-lt"/>
              </a:rPr>
              <a:t>Одна до сих пор не устранена</a:t>
            </a:r>
          </a:p>
          <a:p>
            <a:pPr marL="800100" lvl="1" indent="-342900" algn="l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ru-RU" sz="2400" kern="0" dirty="0" smtClean="0">
                <a:latin typeface="+mn-lt"/>
              </a:rPr>
              <a:t>Подвержены все версии, начиная с </a:t>
            </a:r>
            <a:r>
              <a:rPr lang="en-US" sz="2400" kern="0" dirty="0" smtClean="0">
                <a:latin typeface="+mn-lt"/>
              </a:rPr>
              <a:t>Win2000 (</a:t>
            </a:r>
            <a:r>
              <a:rPr lang="ru-RU" sz="2400" kern="0" dirty="0" smtClean="0">
                <a:latin typeface="+mn-lt"/>
              </a:rPr>
              <a:t>для которой критические обновления уже не выпускаются)</a:t>
            </a:r>
          </a:p>
          <a:p>
            <a:pPr marL="800100" lvl="1" indent="-342900" algn="l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ru-RU" sz="2400" kern="0" dirty="0"/>
              <a:t>Автоматическое заражение при просмотре содержимого </a:t>
            </a:r>
            <a:r>
              <a:rPr lang="ru-RU" sz="2400" kern="0" dirty="0" smtClean="0"/>
              <a:t>папки</a:t>
            </a:r>
            <a:endParaRPr lang="ru-RU" sz="2400" kern="0" dirty="0" smtClean="0">
              <a:latin typeface="+mn-lt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ru-RU" sz="2400" kern="0" noProof="0" dirty="0" err="1" smtClean="0">
                <a:latin typeface="+mn-lt"/>
              </a:rPr>
              <a:t>Перепрошивка</a:t>
            </a:r>
            <a:r>
              <a:rPr lang="ru-RU" sz="2400" kern="0" noProof="0" dirty="0" smtClean="0">
                <a:latin typeface="+mn-lt"/>
              </a:rPr>
              <a:t> </a:t>
            </a:r>
            <a:r>
              <a:rPr lang="ru-RU" sz="2400" kern="0" dirty="0" smtClean="0">
                <a:latin typeface="+mn-lt"/>
              </a:rPr>
              <a:t>контроллеров в </a:t>
            </a:r>
            <a:r>
              <a:rPr lang="en-US" sz="2400" kern="0" dirty="0" smtClean="0">
                <a:latin typeface="+mn-lt"/>
              </a:rPr>
              <a:t>SCADA </a:t>
            </a:r>
            <a:r>
              <a:rPr lang="ru-RU" sz="2400" kern="0" dirty="0" smtClean="0">
                <a:latin typeface="+mn-lt"/>
              </a:rPr>
              <a:t>системах</a:t>
            </a:r>
            <a:endParaRPr kumimoji="0" lang="ru-RU" sz="2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ru-RU" sz="2400" kern="0" dirty="0" smtClean="0">
                <a:latin typeface="+mn-lt"/>
              </a:rPr>
              <a:t>Пользовательская библиотека + драйвер в ядре ОС</a:t>
            </a:r>
            <a:endParaRPr kumimoji="0" lang="ru-RU" sz="2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ru-RU" sz="2400" kern="0" dirty="0" smtClean="0">
                <a:latin typeface="+mn-lt"/>
              </a:rPr>
              <a:t>Возможность обновления, </a:t>
            </a:r>
            <a:r>
              <a:rPr lang="en-US" sz="2400" kern="0" dirty="0" smtClean="0">
                <a:latin typeface="+mn-lt"/>
              </a:rPr>
              <a:t>P2P </a:t>
            </a:r>
            <a:r>
              <a:rPr lang="ru-RU" sz="2400" kern="0" dirty="0" smtClean="0">
                <a:latin typeface="+mn-lt"/>
              </a:rPr>
              <a:t>взаимодействие и др.</a:t>
            </a: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Подробности</a:t>
            </a:r>
            <a:r>
              <a:rPr kumimoji="0" lang="ru-RU" sz="24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см. </a:t>
            </a:r>
            <a:r>
              <a:rPr kumimoji="0" lang="en-US" sz="24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eset.com. “</a:t>
            </a:r>
            <a:r>
              <a:rPr kumimoji="0" lang="en-US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Stuxnet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Under The Microscope“.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579296" y="6305550"/>
            <a:ext cx="457200" cy="476250"/>
          </a:xfrm>
        </p:spPr>
        <p:txBody>
          <a:bodyPr/>
          <a:lstStyle/>
          <a:p>
            <a:fld id="{9EAF2B7B-C050-4CE7-8950-9D4861BE8E18}" type="slidenum">
              <a:rPr lang="ru-RU" smtClean="0"/>
              <a:pPr/>
              <a:t>3</a:t>
            </a:fld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15.11.2012</a:t>
            </a: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«Инфокоммуникационные технологии в научных исследованиях», Таруса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81" name="Text Box 21"/>
          <p:cNvSpPr txBox="1">
            <a:spLocks noChangeArrowheads="1"/>
          </p:cNvSpPr>
          <p:nvPr/>
        </p:nvSpPr>
        <p:spPr bwMode="auto">
          <a:xfrm>
            <a:off x="1763688" y="188640"/>
            <a:ext cx="626479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sz="3200" dirty="0" smtClean="0"/>
              <a:t>Червь </a:t>
            </a:r>
            <a:r>
              <a:rPr lang="en-US" sz="3200" dirty="0" smtClean="0"/>
              <a:t>Win32/Flame</a:t>
            </a:r>
            <a:endParaRPr lang="ru-RU" sz="3200" dirty="0"/>
          </a:p>
        </p:txBody>
      </p:sp>
      <p:sp>
        <p:nvSpPr>
          <p:cNvPr id="16" name="Rectangle 3"/>
          <p:cNvSpPr txBox="1">
            <a:spLocks noChangeArrowheads="1"/>
          </p:cNvSpPr>
          <p:nvPr/>
        </p:nvSpPr>
        <p:spPr bwMode="auto">
          <a:xfrm>
            <a:off x="971600" y="1052736"/>
            <a:ext cx="7725544" cy="518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85000" lnSpcReduction="20000"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ru-RU" sz="2800" kern="0" dirty="0" smtClean="0">
                <a:latin typeface="+mn-lt"/>
              </a:rPr>
              <a:t>Сбор и передача шпионской информации</a:t>
            </a: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ru-RU" sz="2800" kern="0" dirty="0" smtClean="0">
                <a:latin typeface="+mn-lt"/>
              </a:rPr>
              <a:t>Уязвимости «нулевого» дня </a:t>
            </a:r>
            <a:r>
              <a:rPr lang="ru-RU" sz="2800" kern="0" dirty="0" smtClean="0"/>
              <a:t>для заражения компьютера</a:t>
            </a:r>
          </a:p>
          <a:p>
            <a:pPr marL="342900" lvl="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  <a:defRPr/>
            </a:pPr>
            <a:r>
              <a:rPr lang="ru-RU" sz="2800" kern="0" dirty="0" smtClean="0"/>
              <a:t>Установка драйвера, подписанного корректным сертификатом</a:t>
            </a:r>
          </a:p>
          <a:p>
            <a:pPr marL="800100" lvl="1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  <a:defRPr/>
            </a:pPr>
            <a:r>
              <a:rPr lang="ru-RU" sz="2800" kern="0" dirty="0" smtClean="0"/>
              <a:t>Взломан сертификат </a:t>
            </a:r>
            <a:r>
              <a:rPr lang="en-US" sz="2800" kern="0" dirty="0" smtClean="0"/>
              <a:t>Microsoft Terminal Services</a:t>
            </a:r>
          </a:p>
          <a:p>
            <a:pPr marL="1257300" lvl="2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  <a:defRPr/>
            </a:pPr>
            <a:r>
              <a:rPr lang="ru-RU" sz="2800" kern="0" dirty="0" smtClean="0"/>
              <a:t>Слабый алгоритм цифровой подписи </a:t>
            </a:r>
            <a:r>
              <a:rPr lang="en-US" sz="2800" kern="0" dirty="0" smtClean="0"/>
              <a:t>MD5</a:t>
            </a:r>
            <a:endParaRPr lang="ru-RU" sz="2800" kern="0" dirty="0" smtClean="0"/>
          </a:p>
          <a:p>
            <a:pPr marL="1257300" lvl="2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  <a:defRPr/>
            </a:pPr>
            <a:r>
              <a:rPr lang="ru-RU" sz="2800" kern="0" dirty="0" smtClean="0"/>
              <a:t>Сертификат содержал право подписи других сертификатов</a:t>
            </a:r>
          </a:p>
          <a:p>
            <a:pPr marL="34290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  <a:defRPr/>
            </a:pPr>
            <a:r>
              <a:rPr lang="ru-RU" sz="2800" kern="0" dirty="0" smtClean="0"/>
              <a:t>Сбор данных из многих источников</a:t>
            </a:r>
          </a:p>
          <a:p>
            <a:pPr marL="800100" lvl="1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  <a:defRPr/>
            </a:pPr>
            <a:r>
              <a:rPr lang="ru-RU" sz="2800" kern="0" dirty="0" smtClean="0"/>
              <a:t>аудио и видео потоки</a:t>
            </a:r>
          </a:p>
          <a:p>
            <a:pPr marL="800100" lvl="1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  <a:defRPr/>
            </a:pPr>
            <a:r>
              <a:rPr lang="ru-RU" sz="2800" kern="0" dirty="0" smtClean="0"/>
              <a:t>Данные через </a:t>
            </a:r>
            <a:r>
              <a:rPr lang="en-US" sz="2800" kern="0" dirty="0" smtClean="0"/>
              <a:t>Bluetooth</a:t>
            </a:r>
          </a:p>
          <a:p>
            <a:pPr marL="800100" lvl="1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  <a:defRPr/>
            </a:pPr>
            <a:r>
              <a:rPr lang="ru-RU" sz="2800" kern="0" dirty="0" smtClean="0"/>
              <a:t>Чтение файлов</a:t>
            </a:r>
          </a:p>
          <a:p>
            <a:pPr marL="800100" lvl="1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  <a:defRPr/>
            </a:pPr>
            <a:r>
              <a:rPr lang="ru-RU" sz="2800" kern="0" dirty="0" smtClean="0"/>
              <a:t>Встраивание в процессы, выполняющиеся в системе</a:t>
            </a:r>
          </a:p>
          <a:p>
            <a:pPr marL="34290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  <a:defRPr/>
            </a:pPr>
            <a:r>
              <a:rPr lang="ru-RU" sz="2800" kern="0" dirty="0" smtClean="0"/>
              <a:t>Передача данных на управляющие сервера</a:t>
            </a:r>
          </a:p>
          <a:p>
            <a:pPr marL="34290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  <a:defRPr/>
            </a:pPr>
            <a:r>
              <a:rPr lang="ru-RU" sz="2800" kern="0" dirty="0" smtClean="0"/>
              <a:t>Прием команд и дополнительных модулей  от управляющих серверов</a:t>
            </a: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lang="ru-RU" sz="2800" kern="0" dirty="0" smtClean="0">
              <a:latin typeface="+mn-lt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F2B7B-C050-4CE7-8950-9D4861BE8E18}" type="slidenum">
              <a:rPr lang="ru-RU" smtClean="0"/>
              <a:pPr/>
              <a:t>4</a:t>
            </a:fld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15.11.2012</a:t>
            </a: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«Инфокоммуникационные технологии в научных исследованиях», Таруса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1043608" y="1557338"/>
            <a:ext cx="7776542" cy="4535487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lnSpc>
                <a:spcPct val="80000"/>
              </a:lnSpc>
            </a:pPr>
            <a:r>
              <a:rPr lang="ru-RU" sz="2400" dirty="0" smtClean="0"/>
              <a:t>Ядро в массовых ОС построено на базе монолитной архитектуры</a:t>
            </a:r>
          </a:p>
          <a:p>
            <a:pPr lvl="1" eaLnBrk="1" hangingPunct="1">
              <a:lnSpc>
                <a:spcPct val="80000"/>
              </a:lnSpc>
            </a:pPr>
            <a:r>
              <a:rPr lang="ru-RU" sz="2000" dirty="0" smtClean="0"/>
              <a:t>большой объем кода выполняется в привилегированном режиме (в т.ч. драйверы периферийных устройств)</a:t>
            </a:r>
          </a:p>
          <a:p>
            <a:pPr lvl="1" eaLnBrk="1" hangingPunct="1">
              <a:lnSpc>
                <a:spcPct val="80000"/>
              </a:lnSpc>
            </a:pPr>
            <a:r>
              <a:rPr lang="ru-RU" sz="2000" dirty="0" smtClean="0"/>
              <a:t>большой объем кода + монолитность ядра </a:t>
            </a:r>
            <a:r>
              <a:rPr lang="ru-RU" sz="2000" dirty="0" smtClean="0">
                <a:sym typeface="Symbol" pitchFamily="18" charset="2"/>
              </a:rPr>
              <a:t></a:t>
            </a:r>
            <a:r>
              <a:rPr lang="ru-RU" sz="2000" dirty="0" smtClean="0"/>
              <a:t> недостаточная надежность ОС</a:t>
            </a:r>
            <a:endParaRPr lang="ru-RU" sz="2400" dirty="0" smtClean="0"/>
          </a:p>
          <a:p>
            <a:pPr eaLnBrk="1" hangingPunct="1">
              <a:lnSpc>
                <a:spcPct val="80000"/>
              </a:lnSpc>
            </a:pPr>
            <a:r>
              <a:rPr lang="ru-RU" sz="2400" dirty="0" smtClean="0"/>
              <a:t>Недостаточная надежность </a:t>
            </a:r>
            <a:r>
              <a:rPr lang="ru-RU" sz="2400" dirty="0" smtClean="0">
                <a:sym typeface="Symbol" pitchFamily="18" charset="2"/>
              </a:rPr>
              <a:t></a:t>
            </a:r>
            <a:r>
              <a:rPr lang="ru-RU" sz="2400" dirty="0" smtClean="0"/>
              <a:t> слабая защищенность</a:t>
            </a:r>
          </a:p>
          <a:p>
            <a:pPr lvl="1" eaLnBrk="1" hangingPunct="1">
              <a:lnSpc>
                <a:spcPct val="80000"/>
              </a:lnSpc>
            </a:pPr>
            <a:r>
              <a:rPr lang="ru-RU" sz="2000" dirty="0" smtClean="0"/>
              <a:t>уязвимости в ядре</a:t>
            </a:r>
          </a:p>
          <a:p>
            <a:pPr lvl="1" eaLnBrk="1" hangingPunct="1">
              <a:lnSpc>
                <a:spcPct val="80000"/>
              </a:lnSpc>
            </a:pPr>
            <a:r>
              <a:rPr lang="ru-RU" sz="2000" dirty="0" smtClean="0"/>
              <a:t>недокументированные возможности</a:t>
            </a:r>
          </a:p>
          <a:p>
            <a:pPr eaLnBrk="1" hangingPunct="1">
              <a:lnSpc>
                <a:spcPct val="80000"/>
              </a:lnSpc>
            </a:pPr>
            <a:r>
              <a:rPr lang="ru-RU" sz="2400" dirty="0" smtClean="0"/>
              <a:t>В то же время современные массовые ОС предоставляют удобную среду для пользователя и разработчика</a:t>
            </a:r>
          </a:p>
          <a:p>
            <a:pPr lvl="1" eaLnBrk="1" hangingPunct="1">
              <a:lnSpc>
                <a:spcPct val="80000"/>
              </a:lnSpc>
            </a:pPr>
            <a:r>
              <a:rPr lang="ru-RU" sz="2000" dirty="0" smtClean="0"/>
              <a:t>развитые пользовательские приложения</a:t>
            </a:r>
          </a:p>
          <a:p>
            <a:pPr lvl="1" eaLnBrk="1" hangingPunct="1">
              <a:lnSpc>
                <a:spcPct val="80000"/>
              </a:lnSpc>
            </a:pPr>
            <a:r>
              <a:rPr lang="ru-RU" sz="2000" dirty="0" smtClean="0"/>
              <a:t>большое количество библиотек для разработчика</a:t>
            </a:r>
          </a:p>
          <a:p>
            <a:pPr lvl="1" eaLnBrk="1" hangingPunct="1">
              <a:lnSpc>
                <a:spcPct val="80000"/>
              </a:lnSpc>
            </a:pPr>
            <a:r>
              <a:rPr lang="ru-RU" sz="2000" dirty="0" smtClean="0"/>
              <a:t>широкая поддержка периферийных устройств</a:t>
            </a:r>
          </a:p>
          <a:p>
            <a:pPr eaLnBrk="1" hangingPunct="1">
              <a:lnSpc>
                <a:spcPct val="80000"/>
              </a:lnSpc>
            </a:pPr>
            <a:r>
              <a:rPr lang="ru-RU" sz="2400" dirty="0" smtClean="0"/>
              <a:t>Актуальна</a:t>
            </a:r>
            <a:r>
              <a:rPr lang="en-US" sz="2400" dirty="0" smtClean="0"/>
              <a:t> </a:t>
            </a:r>
            <a:r>
              <a:rPr lang="ru-RU" sz="2400" dirty="0" smtClean="0"/>
              <a:t>задача повышения уровня защищенности существующих массовых ОС</a:t>
            </a:r>
            <a:endParaRPr lang="en-US" sz="2400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9EF6F-32D8-4AB0-9C85-17CD52B88638}" type="slidenum">
              <a:rPr lang="ru-RU" smtClean="0"/>
              <a:pPr/>
              <a:t>5</a:t>
            </a:fld>
            <a:endParaRPr lang="ru-RU"/>
          </a:p>
        </p:txBody>
      </p:sp>
      <p:sp>
        <p:nvSpPr>
          <p:cNvPr id="11269" name="Text Box 10"/>
          <p:cNvSpPr txBox="1">
            <a:spLocks noChangeArrowheads="1"/>
          </p:cNvSpPr>
          <p:nvPr/>
        </p:nvSpPr>
        <p:spPr bwMode="auto">
          <a:xfrm>
            <a:off x="827088" y="571500"/>
            <a:ext cx="7745412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ru-RU" sz="3200"/>
              <a:t>Проблема защищенности массовых ОС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15.11.2012</a:t>
            </a: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«Инфокоммуникационные технологии в научных исследованиях», Таруса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4"/>
          <p:cNvSpPr>
            <a:spLocks noGrp="1" noChangeArrowheads="1"/>
          </p:cNvSpPr>
          <p:nvPr>
            <p:ph type="title"/>
          </p:nvPr>
        </p:nvSpPr>
        <p:spPr>
          <a:xfrm>
            <a:off x="1115616" y="115888"/>
            <a:ext cx="7571184" cy="922337"/>
          </a:xfrm>
        </p:spPr>
        <p:txBody>
          <a:bodyPr/>
          <a:lstStyle/>
          <a:p>
            <a:pPr eaLnBrk="1" hangingPunct="1"/>
            <a:r>
              <a:rPr lang="ru-RU" sz="3200" dirty="0" smtClean="0"/>
              <a:t>Постановка задачи</a:t>
            </a:r>
          </a:p>
        </p:txBody>
      </p:sp>
      <p:sp>
        <p:nvSpPr>
          <p:cNvPr id="15364" name="Rectangle 5"/>
          <p:cNvSpPr>
            <a:spLocks noGrp="1" noChangeArrowheads="1"/>
          </p:cNvSpPr>
          <p:nvPr>
            <p:ph idx="1"/>
          </p:nvPr>
        </p:nvSpPr>
        <p:spPr>
          <a:xfrm>
            <a:off x="1043608" y="1341438"/>
            <a:ext cx="7776542" cy="4967287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ru-RU" sz="2400" b="1" dirty="0" smtClean="0"/>
              <a:t>Обеспечение конфиденциальности «в целом»</a:t>
            </a:r>
          </a:p>
          <a:p>
            <a:pPr lvl="1">
              <a:lnSpc>
                <a:spcPct val="90000"/>
              </a:lnSpc>
            </a:pPr>
            <a:r>
              <a:rPr lang="ru-RU" sz="2000" dirty="0" smtClean="0"/>
              <a:t>Контроль доступа к каналам передачи и хранения данных в условиях </a:t>
            </a:r>
            <a:r>
              <a:rPr lang="ru-RU" sz="2000" dirty="0" err="1" smtClean="0"/>
              <a:t>недоверенной</a:t>
            </a:r>
            <a:r>
              <a:rPr lang="ru-RU" sz="2000" dirty="0" smtClean="0"/>
              <a:t> операционной системы</a:t>
            </a:r>
          </a:p>
          <a:p>
            <a:pPr lvl="1">
              <a:lnSpc>
                <a:spcPct val="90000"/>
              </a:lnSpc>
            </a:pPr>
            <a:r>
              <a:rPr lang="ru-RU" sz="2000" dirty="0" err="1" smtClean="0"/>
              <a:t>Недоверенный</a:t>
            </a:r>
            <a:r>
              <a:rPr lang="ru-RU" sz="2000" dirty="0" smtClean="0"/>
              <a:t> код лишен возможности передать конфиденциальные данные внешнему получателю</a:t>
            </a:r>
            <a:endParaRPr lang="ru-RU" sz="2400" dirty="0" smtClean="0"/>
          </a:p>
          <a:p>
            <a:pPr>
              <a:lnSpc>
                <a:spcPct val="90000"/>
              </a:lnSpc>
            </a:pPr>
            <a:r>
              <a:rPr lang="ru-RU" sz="2400" dirty="0" smtClean="0"/>
              <a:t>Обеспечение целостности</a:t>
            </a:r>
          </a:p>
          <a:p>
            <a:pPr lvl="1">
              <a:lnSpc>
                <a:spcPct val="90000"/>
              </a:lnSpc>
            </a:pPr>
            <a:r>
              <a:rPr lang="ru-RU" sz="2000" dirty="0" smtClean="0"/>
              <a:t>Контроль модификации критической информации:</a:t>
            </a:r>
          </a:p>
          <a:p>
            <a:pPr lvl="2">
              <a:lnSpc>
                <a:spcPct val="90000"/>
              </a:lnSpc>
            </a:pPr>
            <a:r>
              <a:rPr lang="ru-RU" sz="1600" dirty="0" smtClean="0"/>
              <a:t>Запись возможна только доверенным процессам</a:t>
            </a:r>
          </a:p>
          <a:p>
            <a:pPr lvl="2">
              <a:lnSpc>
                <a:spcPct val="90000"/>
              </a:lnSpc>
            </a:pPr>
            <a:r>
              <a:rPr lang="ru-RU" sz="1600" dirty="0" smtClean="0"/>
              <a:t>Возможность доступа к критичной информации только «по чтению» для </a:t>
            </a:r>
            <a:r>
              <a:rPr lang="ru-RU" sz="1600" dirty="0" err="1" smtClean="0"/>
              <a:t>недоверенного</a:t>
            </a:r>
            <a:r>
              <a:rPr lang="ru-RU" sz="1600" dirty="0" smtClean="0"/>
              <a:t> кода (в т.ч. ядра ОС)</a:t>
            </a:r>
          </a:p>
          <a:p>
            <a:pPr>
              <a:lnSpc>
                <a:spcPct val="90000"/>
              </a:lnSpc>
            </a:pPr>
            <a:r>
              <a:rPr lang="ru-RU" sz="2400" dirty="0" smtClean="0"/>
              <a:t>Передача данных по каналам связи разрешена только авторизованным приложениям</a:t>
            </a:r>
          </a:p>
          <a:p>
            <a:pPr eaLnBrk="1" hangingPunct="1">
              <a:lnSpc>
                <a:spcPct val="90000"/>
              </a:lnSpc>
            </a:pPr>
            <a:r>
              <a:rPr lang="ru-RU" sz="2400" dirty="0" smtClean="0"/>
              <a:t>Отсутствие необходимости модифицировать код операционной системы и приложений</a:t>
            </a:r>
          </a:p>
          <a:p>
            <a:pPr eaLnBrk="1" hangingPunct="1">
              <a:lnSpc>
                <a:spcPct val="90000"/>
              </a:lnSpc>
            </a:pPr>
            <a:endParaRPr lang="ru-RU" sz="2400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9EF6F-32D8-4AB0-9C85-17CD52B88638}" type="slidenum">
              <a:rPr lang="ru-RU" smtClean="0"/>
              <a:pPr/>
              <a:t>6</a:t>
            </a:fld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15.11.2012</a:t>
            </a: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«Инфокоммуникационные технологии в научных исследованиях», Таруса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Введение в аппаратную виртуализацию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Аппаратная виртуализация вводит слой гипервизора</a:t>
            </a:r>
          </a:p>
          <a:p>
            <a:pPr lvl="1"/>
            <a:r>
              <a:rPr lang="ru-RU" dirty="0" smtClean="0"/>
              <a:t>Перехват привилегированных команд</a:t>
            </a:r>
          </a:p>
          <a:p>
            <a:pPr lvl="1"/>
            <a:r>
              <a:rPr lang="ru-RU" dirty="0" smtClean="0"/>
              <a:t>Перехват прерываний</a:t>
            </a:r>
          </a:p>
          <a:p>
            <a:pPr lvl="1"/>
            <a:r>
              <a:rPr lang="ru-RU" dirty="0" smtClean="0"/>
              <a:t>Дополнительный уровень виртуализации памяти</a:t>
            </a:r>
          </a:p>
          <a:p>
            <a:r>
              <a:rPr lang="ru-RU" dirty="0" smtClean="0"/>
              <a:t>Виртуальная машина – совокупность регистров, дескрипторов страниц памяти, векторов прерываний и т.п.</a:t>
            </a:r>
          </a:p>
          <a:p>
            <a:r>
              <a:rPr lang="ru-RU" dirty="0" smtClean="0"/>
              <a:t>Аппаратный гипервизор обеспечивает выполнение программ внутри виртуальных машин без преобразования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9EF6F-32D8-4AB0-9C85-17CD52B88638}" type="slidenum">
              <a:rPr lang="ru-RU" smtClean="0"/>
              <a:pPr/>
              <a:t>7</a:t>
            </a:fld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15.11.2012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«Инфокоммуникационные технологии в научных исследованиях», Таруса</a:t>
            </a:r>
            <a:endParaRPr lang="ru-RU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6"/>
          <p:cNvGrpSpPr/>
          <p:nvPr/>
        </p:nvGrpSpPr>
        <p:grpSpPr>
          <a:xfrm>
            <a:off x="618410" y="1190625"/>
            <a:ext cx="8418086" cy="5271526"/>
            <a:chOff x="618410" y="1190625"/>
            <a:chExt cx="8418086" cy="5271526"/>
          </a:xfrm>
        </p:grpSpPr>
        <p:sp>
          <p:nvSpPr>
            <p:cNvPr id="4" name="Rectangle 27"/>
            <p:cNvSpPr>
              <a:spLocks noChangeArrowheads="1"/>
            </p:cNvSpPr>
            <p:nvPr/>
          </p:nvSpPr>
          <p:spPr bwMode="auto">
            <a:xfrm>
              <a:off x="1476376" y="1196975"/>
              <a:ext cx="2663825" cy="3168650"/>
            </a:xfrm>
            <a:prstGeom prst="rect">
              <a:avLst/>
            </a:prstGeom>
            <a:solidFill>
              <a:schemeClr val="bg2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1433" tIns="45717" rIns="91433" bIns="45717" anchor="ctr"/>
            <a:lstStyle/>
            <a:p>
              <a:endParaRPr lang="ru-RU"/>
            </a:p>
          </p:txBody>
        </p:sp>
        <p:sp>
          <p:nvSpPr>
            <p:cNvPr id="5" name="Rectangle 8"/>
            <p:cNvSpPr>
              <a:spLocks noChangeArrowheads="1"/>
            </p:cNvSpPr>
            <p:nvPr/>
          </p:nvSpPr>
          <p:spPr bwMode="auto">
            <a:xfrm>
              <a:off x="1692276" y="1628775"/>
              <a:ext cx="2232025" cy="252095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wrap="none" lIns="91433" tIns="45717" rIns="91433" bIns="45717" anchor="ctr"/>
            <a:lstStyle/>
            <a:p>
              <a:pPr algn="ctr"/>
              <a:endParaRPr lang="en-US" dirty="0"/>
            </a:p>
            <a:p>
              <a:pPr algn="ctr"/>
              <a:r>
                <a:rPr lang="en-US" dirty="0">
                  <a:solidFill>
                    <a:schemeClr val="tx1"/>
                  </a:solidFill>
                </a:rPr>
                <a:t>Linux</a:t>
              </a:r>
            </a:p>
            <a:p>
              <a:pPr algn="ctr"/>
              <a:endParaRPr lang="en-US" dirty="0"/>
            </a:p>
            <a:p>
              <a:pPr algn="ctr"/>
              <a:endParaRPr lang="en-US" dirty="0"/>
            </a:p>
            <a:p>
              <a:pPr algn="ctr"/>
              <a:endParaRPr lang="en-US" dirty="0"/>
            </a:p>
            <a:p>
              <a:pPr algn="ctr"/>
              <a:endParaRPr lang="en-US" dirty="0"/>
            </a:p>
            <a:p>
              <a:pPr algn="ctr"/>
              <a:endParaRPr lang="en-US" dirty="0"/>
            </a:p>
            <a:p>
              <a:pPr algn="ctr"/>
              <a:endParaRPr lang="en-US" dirty="0"/>
            </a:p>
            <a:p>
              <a:pPr algn="ctr"/>
              <a:endParaRPr lang="en-US" dirty="0"/>
            </a:p>
            <a:p>
              <a:pPr algn="ctr"/>
              <a:endParaRPr lang="ru-RU" dirty="0"/>
            </a:p>
          </p:txBody>
        </p:sp>
        <p:sp>
          <p:nvSpPr>
            <p:cNvPr id="6" name="Rectangle 10"/>
            <p:cNvSpPr>
              <a:spLocks noChangeArrowheads="1"/>
            </p:cNvSpPr>
            <p:nvPr/>
          </p:nvSpPr>
          <p:spPr bwMode="auto">
            <a:xfrm>
              <a:off x="1476376" y="4654550"/>
              <a:ext cx="6264275" cy="719138"/>
            </a:xfrm>
            <a:prstGeom prst="rect">
              <a:avLst/>
            </a:prstGeom>
            <a:ln>
              <a:solidFill>
                <a:schemeClr val="tx1"/>
              </a:solidFill>
              <a:headEnd/>
              <a:tailEnd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wrap="none" lIns="91433" tIns="45717" rIns="91433" bIns="45717" anchor="ctr"/>
            <a:lstStyle/>
            <a:p>
              <a:pPr algn="ctr"/>
              <a:r>
                <a:rPr lang="en-US" dirty="0" smtClean="0"/>
                <a:t>Hypervisor</a:t>
              </a:r>
              <a:endParaRPr lang="en-US" dirty="0"/>
            </a:p>
            <a:p>
              <a:pPr algn="ctr"/>
              <a:endParaRPr lang="ru-RU" dirty="0"/>
            </a:p>
          </p:txBody>
        </p:sp>
        <p:sp>
          <p:nvSpPr>
            <p:cNvPr id="7" name="Rectangle 11"/>
            <p:cNvSpPr>
              <a:spLocks noChangeArrowheads="1"/>
            </p:cNvSpPr>
            <p:nvPr/>
          </p:nvSpPr>
          <p:spPr bwMode="auto">
            <a:xfrm>
              <a:off x="5292725" y="1628775"/>
              <a:ext cx="2232025" cy="252095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wrap="none" lIns="91433" tIns="45717" rIns="91433" bIns="45717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Linux</a:t>
              </a:r>
            </a:p>
            <a:p>
              <a:pPr algn="ctr"/>
              <a:endParaRPr lang="en-US" b="1" dirty="0"/>
            </a:p>
            <a:p>
              <a:pPr algn="ctr"/>
              <a:endParaRPr lang="en-US" b="1" dirty="0"/>
            </a:p>
            <a:p>
              <a:pPr algn="ctr"/>
              <a:endParaRPr lang="en-US" dirty="0"/>
            </a:p>
            <a:p>
              <a:pPr algn="ctr"/>
              <a:endParaRPr lang="en-US" dirty="0"/>
            </a:p>
            <a:p>
              <a:pPr algn="ctr"/>
              <a:endParaRPr lang="en-US" dirty="0"/>
            </a:p>
            <a:p>
              <a:pPr algn="ctr"/>
              <a:endParaRPr lang="en-US" dirty="0"/>
            </a:p>
            <a:p>
              <a:pPr algn="ctr"/>
              <a:endParaRPr lang="ru-RU" dirty="0"/>
            </a:p>
          </p:txBody>
        </p:sp>
        <p:cxnSp>
          <p:nvCxnSpPr>
            <p:cNvPr id="9" name="AutoShape 18"/>
            <p:cNvCxnSpPr>
              <a:cxnSpLocks noChangeShapeType="1"/>
              <a:stCxn id="7" idx="3"/>
            </p:cNvCxnSpPr>
            <p:nvPr/>
          </p:nvCxnSpPr>
          <p:spPr bwMode="auto">
            <a:xfrm flipH="1">
              <a:off x="4960938" y="2889250"/>
              <a:ext cx="2563812" cy="2965450"/>
            </a:xfrm>
            <a:prstGeom prst="curvedConnector3">
              <a:avLst>
                <a:gd name="adj1" fmla="val -57648"/>
              </a:avLst>
            </a:prstGeom>
            <a:noFill/>
            <a:ln w="38100">
              <a:solidFill>
                <a:srgbClr val="FF0000"/>
              </a:solidFill>
              <a:prstDash val="dash"/>
              <a:round/>
              <a:headEnd type="triangle" w="lg" len="lg"/>
              <a:tailEnd type="triangle" w="lg" len="lg"/>
            </a:ln>
            <a:effectLst/>
          </p:spPr>
        </p:cxnSp>
        <p:cxnSp>
          <p:nvCxnSpPr>
            <p:cNvPr id="10" name="AutoShape 19"/>
            <p:cNvCxnSpPr>
              <a:cxnSpLocks noChangeShapeType="1"/>
              <a:stCxn id="5" idx="1"/>
            </p:cNvCxnSpPr>
            <p:nvPr/>
          </p:nvCxnSpPr>
          <p:spPr bwMode="auto">
            <a:xfrm rot="10800000" flipH="1" flipV="1">
              <a:off x="1692275" y="2889250"/>
              <a:ext cx="2592388" cy="2965450"/>
            </a:xfrm>
            <a:prstGeom prst="curvedConnector3">
              <a:avLst>
                <a:gd name="adj1" fmla="val -59278"/>
              </a:avLst>
            </a:prstGeom>
            <a:noFill/>
            <a:ln w="38100">
              <a:solidFill>
                <a:srgbClr val="00FF00"/>
              </a:solidFill>
              <a:round/>
              <a:headEnd type="triangle" w="lg" len="lg"/>
              <a:tailEnd type="triangle" w="lg" len="lg"/>
            </a:ln>
            <a:effectLst/>
          </p:spPr>
        </p:cxnSp>
        <p:sp>
          <p:nvSpPr>
            <p:cNvPr id="11" name="Text Box 21"/>
            <p:cNvSpPr txBox="1">
              <a:spLocks noChangeArrowheads="1"/>
            </p:cNvSpPr>
            <p:nvPr/>
          </p:nvSpPr>
          <p:spPr bwMode="auto">
            <a:xfrm>
              <a:off x="7561008" y="5603875"/>
              <a:ext cx="841883" cy="6463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1433" tIns="45717" rIns="91433" bIns="45717">
              <a:spAutoFit/>
            </a:bodyPr>
            <a:lstStyle/>
            <a:p>
              <a:pPr algn="ctr"/>
              <a:r>
                <a:rPr lang="en-US" dirty="0" smtClean="0"/>
                <a:t>Access</a:t>
              </a:r>
            </a:p>
            <a:p>
              <a:pPr algn="ctr"/>
              <a:r>
                <a:rPr lang="en-US" b="1" u="sng" dirty="0" smtClean="0"/>
                <a:t>denied</a:t>
              </a:r>
              <a:endParaRPr lang="ru-RU" b="1" u="sng" dirty="0"/>
            </a:p>
          </p:txBody>
        </p:sp>
        <p:sp>
          <p:nvSpPr>
            <p:cNvPr id="12" name="Text Box 22"/>
            <p:cNvSpPr txBox="1">
              <a:spLocks noChangeArrowheads="1"/>
            </p:cNvSpPr>
            <p:nvPr/>
          </p:nvSpPr>
          <p:spPr bwMode="auto">
            <a:xfrm>
              <a:off x="618410" y="5589588"/>
              <a:ext cx="911069" cy="6463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1433" tIns="45717" rIns="91433" bIns="45717">
              <a:spAutoFit/>
            </a:bodyPr>
            <a:lstStyle/>
            <a:p>
              <a:pPr algn="ctr"/>
              <a:r>
                <a:rPr lang="en-US" dirty="0" smtClean="0"/>
                <a:t>Access</a:t>
              </a:r>
              <a:endParaRPr lang="ru-RU" dirty="0"/>
            </a:p>
            <a:p>
              <a:pPr algn="ctr"/>
              <a:r>
                <a:rPr lang="en-US" dirty="0" smtClean="0"/>
                <a:t>granted</a:t>
              </a:r>
              <a:endParaRPr lang="ru-RU" dirty="0"/>
            </a:p>
          </p:txBody>
        </p:sp>
        <p:sp>
          <p:nvSpPr>
            <p:cNvPr id="13" name="AutoShape 23"/>
            <p:cNvSpPr>
              <a:spLocks noChangeArrowheads="1"/>
            </p:cNvSpPr>
            <p:nvPr/>
          </p:nvSpPr>
          <p:spPr bwMode="auto">
            <a:xfrm>
              <a:off x="5508625" y="2924176"/>
              <a:ext cx="1800225" cy="720725"/>
            </a:xfrm>
            <a:prstGeom prst="flowChartPredefinedProcess">
              <a:avLst/>
            </a:prstGeom>
            <a:ln>
              <a:headEnd/>
              <a:tailEnd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wrap="none" lIns="91433" tIns="45717" rIns="91433" bIns="45717" anchor="ctr"/>
            <a:lstStyle/>
            <a:p>
              <a:pPr algn="ctr"/>
              <a:r>
                <a:rPr lang="en-US" dirty="0" smtClean="0"/>
                <a:t>Trusted</a:t>
              </a:r>
            </a:p>
            <a:p>
              <a:pPr algn="ctr"/>
              <a:r>
                <a:rPr lang="en-US" dirty="0" smtClean="0"/>
                <a:t>process</a:t>
              </a:r>
              <a:endParaRPr lang="ru-RU" dirty="0"/>
            </a:p>
          </p:txBody>
        </p:sp>
        <p:sp>
          <p:nvSpPr>
            <p:cNvPr id="14" name="Rectangle 25"/>
            <p:cNvSpPr>
              <a:spLocks noChangeArrowheads="1"/>
            </p:cNvSpPr>
            <p:nvPr/>
          </p:nvSpPr>
          <p:spPr bwMode="auto">
            <a:xfrm>
              <a:off x="5364163" y="2781300"/>
              <a:ext cx="2087562" cy="1008063"/>
            </a:xfrm>
            <a:prstGeom prst="rect">
              <a:avLst/>
            </a:prstGeom>
            <a:noFill/>
            <a:ln w="50800">
              <a:solidFill>
                <a:schemeClr val="tx1"/>
              </a:solidFill>
              <a:prstDash val="sysDot"/>
              <a:miter lim="800000"/>
              <a:headEnd/>
              <a:tailEnd/>
            </a:ln>
            <a:effectLst/>
          </p:spPr>
          <p:txBody>
            <a:bodyPr wrap="none" lIns="91433" tIns="45717" rIns="91433" bIns="45717" anchor="ctr"/>
            <a:lstStyle/>
            <a:p>
              <a:endParaRPr lang="ru-RU"/>
            </a:p>
          </p:txBody>
        </p:sp>
        <p:sp>
          <p:nvSpPr>
            <p:cNvPr id="15" name="Rectangle 26"/>
            <p:cNvSpPr>
              <a:spLocks noChangeArrowheads="1"/>
            </p:cNvSpPr>
            <p:nvPr/>
          </p:nvSpPr>
          <p:spPr bwMode="auto">
            <a:xfrm>
              <a:off x="5076826" y="1196975"/>
              <a:ext cx="2663825" cy="3168650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1433" tIns="45717" rIns="91433" bIns="45717" anchor="ctr"/>
            <a:lstStyle/>
            <a:p>
              <a:endParaRPr lang="ru-RU"/>
            </a:p>
          </p:txBody>
        </p:sp>
        <p:sp>
          <p:nvSpPr>
            <p:cNvPr id="16" name="AutoShape 28"/>
            <p:cNvSpPr>
              <a:spLocks noChangeArrowheads="1"/>
            </p:cNvSpPr>
            <p:nvPr/>
          </p:nvSpPr>
          <p:spPr bwMode="auto">
            <a:xfrm>
              <a:off x="6156325" y="3644901"/>
              <a:ext cx="431800" cy="720725"/>
            </a:xfrm>
            <a:prstGeom prst="upDownArrow">
              <a:avLst>
                <a:gd name="adj1" fmla="val 50000"/>
                <a:gd name="adj2" fmla="val 33382"/>
              </a:avLst>
            </a:prstGeom>
            <a:ln>
              <a:headEnd/>
              <a:tailEnd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wrap="none" lIns="91433" tIns="45717" rIns="91433" bIns="45717" anchor="ctr"/>
            <a:lstStyle/>
            <a:p>
              <a:endParaRPr lang="ru-RU"/>
            </a:p>
          </p:txBody>
        </p:sp>
        <p:sp>
          <p:nvSpPr>
            <p:cNvPr id="17" name="AutoShape 29"/>
            <p:cNvSpPr>
              <a:spLocks noChangeArrowheads="1"/>
            </p:cNvSpPr>
            <p:nvPr/>
          </p:nvSpPr>
          <p:spPr bwMode="auto">
            <a:xfrm>
              <a:off x="2124076" y="2492376"/>
              <a:ext cx="1368425" cy="720725"/>
            </a:xfrm>
            <a:prstGeom prst="flowChartPredefinedProcess">
              <a:avLst/>
            </a:prstGeom>
            <a:ln>
              <a:headEnd/>
              <a:tailE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91433" tIns="45717" rIns="91433" bIns="45717" anchor="ctr"/>
            <a:lstStyle/>
            <a:p>
              <a:pPr algn="ctr"/>
              <a:r>
                <a:rPr lang="en-US" dirty="0" smtClean="0"/>
                <a:t>Delegate</a:t>
              </a:r>
              <a:endParaRPr lang="ru-RU" dirty="0"/>
            </a:p>
          </p:txBody>
        </p:sp>
        <p:sp>
          <p:nvSpPr>
            <p:cNvPr id="18" name="AutoShape 30"/>
            <p:cNvSpPr>
              <a:spLocks noChangeArrowheads="1"/>
            </p:cNvSpPr>
            <p:nvPr/>
          </p:nvSpPr>
          <p:spPr bwMode="auto">
            <a:xfrm>
              <a:off x="2627313" y="3213100"/>
              <a:ext cx="431800" cy="1152525"/>
            </a:xfrm>
            <a:prstGeom prst="upDownArrow">
              <a:avLst>
                <a:gd name="adj1" fmla="val 50000"/>
                <a:gd name="adj2" fmla="val 53382"/>
              </a:avLst>
            </a:prstGeom>
            <a:ln>
              <a:headEnd/>
              <a:tailE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91433" tIns="45717" rIns="91433" bIns="45717" anchor="ctr"/>
            <a:lstStyle/>
            <a:p>
              <a:endParaRPr lang="ru-RU"/>
            </a:p>
          </p:txBody>
        </p:sp>
        <p:sp>
          <p:nvSpPr>
            <p:cNvPr id="19" name="AutoShape 31"/>
            <p:cNvSpPr>
              <a:spLocks noChangeArrowheads="1"/>
            </p:cNvSpPr>
            <p:nvPr/>
          </p:nvSpPr>
          <p:spPr bwMode="auto">
            <a:xfrm rot="5400000">
              <a:off x="1763712" y="2636838"/>
              <a:ext cx="288925" cy="431800"/>
            </a:xfrm>
            <a:prstGeom prst="upDownArrow">
              <a:avLst>
                <a:gd name="adj1" fmla="val 50000"/>
                <a:gd name="adj2" fmla="val 29890"/>
              </a:avLst>
            </a:prstGeom>
            <a:ln>
              <a:headEnd/>
              <a:tailE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91433" tIns="45717" rIns="91433" bIns="45717" anchor="ctr"/>
            <a:lstStyle/>
            <a:p>
              <a:endParaRPr lang="ru-RU"/>
            </a:p>
          </p:txBody>
        </p:sp>
        <p:sp>
          <p:nvSpPr>
            <p:cNvPr id="20" name="Text Box 32"/>
            <p:cNvSpPr txBox="1">
              <a:spLocks noChangeArrowheads="1"/>
            </p:cNvSpPr>
            <p:nvPr/>
          </p:nvSpPr>
          <p:spPr bwMode="auto">
            <a:xfrm>
              <a:off x="4140201" y="6092825"/>
              <a:ext cx="945053" cy="3693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1433" tIns="45717" rIns="91433" bIns="45717">
              <a:spAutoFit/>
            </a:bodyPr>
            <a:lstStyle/>
            <a:p>
              <a:r>
                <a:rPr lang="en-US" dirty="0" smtClean="0"/>
                <a:t>Internet</a:t>
              </a:r>
              <a:endParaRPr lang="ru-RU" dirty="0"/>
            </a:p>
          </p:txBody>
        </p:sp>
        <p:sp>
          <p:nvSpPr>
            <p:cNvPr id="21" name="Text Box 33"/>
            <p:cNvSpPr txBox="1">
              <a:spLocks noChangeArrowheads="1"/>
            </p:cNvSpPr>
            <p:nvPr/>
          </p:nvSpPr>
          <p:spPr bwMode="auto">
            <a:xfrm>
              <a:off x="1547813" y="1190625"/>
              <a:ext cx="2519362" cy="3385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1433" tIns="45717" rIns="91433" bIns="45717">
              <a:spAutoFit/>
            </a:bodyPr>
            <a:lstStyle/>
            <a:p>
              <a:pPr algn="ctr"/>
              <a:r>
                <a:rPr lang="en-US" sz="1600" dirty="0"/>
                <a:t>Service VM</a:t>
              </a:r>
              <a:endParaRPr lang="ru-RU" sz="1600" dirty="0"/>
            </a:p>
          </p:txBody>
        </p:sp>
        <p:sp>
          <p:nvSpPr>
            <p:cNvPr id="22" name="Text Box 34"/>
            <p:cNvSpPr txBox="1">
              <a:spLocks noChangeArrowheads="1"/>
            </p:cNvSpPr>
            <p:nvPr/>
          </p:nvSpPr>
          <p:spPr bwMode="auto">
            <a:xfrm>
              <a:off x="5292726" y="1196975"/>
              <a:ext cx="2303463" cy="3385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1433" tIns="45717" rIns="91433" bIns="45717">
              <a:spAutoFit/>
            </a:bodyPr>
            <a:lstStyle/>
            <a:p>
              <a:pPr algn="ctr"/>
              <a:r>
                <a:rPr lang="en-US" sz="1600" dirty="0"/>
                <a:t>Main (user’s) VM</a:t>
              </a:r>
              <a:endParaRPr lang="ru-RU" sz="1600" dirty="0"/>
            </a:p>
          </p:txBody>
        </p:sp>
        <p:sp>
          <p:nvSpPr>
            <p:cNvPr id="23" name="AutoShape 35"/>
            <p:cNvSpPr>
              <a:spLocks noChangeArrowheads="1"/>
            </p:cNvSpPr>
            <p:nvPr/>
          </p:nvSpPr>
          <p:spPr bwMode="auto">
            <a:xfrm>
              <a:off x="6443663" y="4724401"/>
              <a:ext cx="1079500" cy="576263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wrap="none" lIns="91433" tIns="45717" rIns="91433" bIns="45717" anchor="ctr"/>
            <a:lstStyle/>
            <a:p>
              <a:pPr algn="ctr"/>
              <a:r>
                <a:rPr lang="en-US" sz="1600" dirty="0"/>
                <a:t>Protection</a:t>
              </a:r>
            </a:p>
            <a:p>
              <a:pPr algn="ctr"/>
              <a:r>
                <a:rPr lang="en-US" sz="1600" dirty="0"/>
                <a:t>module</a:t>
              </a:r>
              <a:endParaRPr lang="ru-RU" sz="1600" dirty="0"/>
            </a:p>
          </p:txBody>
        </p:sp>
        <p:sp>
          <p:nvSpPr>
            <p:cNvPr id="24" name="Line 37"/>
            <p:cNvSpPr>
              <a:spLocks noChangeShapeType="1"/>
            </p:cNvSpPr>
            <p:nvPr/>
          </p:nvSpPr>
          <p:spPr bwMode="auto">
            <a:xfrm>
              <a:off x="7019925" y="3789363"/>
              <a:ext cx="0" cy="93503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triangle" w="med" len="med"/>
              <a:tailEnd/>
            </a:ln>
            <a:effectLst/>
          </p:spPr>
          <p:txBody>
            <a:bodyPr lIns="91433" tIns="45717" rIns="91433" bIns="45717"/>
            <a:lstStyle/>
            <a:p>
              <a:endParaRPr lang="ru-RU"/>
            </a:p>
          </p:txBody>
        </p:sp>
        <p:sp>
          <p:nvSpPr>
            <p:cNvPr id="25" name="AutoShape 38"/>
            <p:cNvSpPr>
              <a:spLocks noChangeArrowheads="1"/>
            </p:cNvSpPr>
            <p:nvPr/>
          </p:nvSpPr>
          <p:spPr bwMode="auto">
            <a:xfrm>
              <a:off x="5508625" y="2132013"/>
              <a:ext cx="1800225" cy="576262"/>
            </a:xfrm>
            <a:prstGeom prst="flowChartPredefinedProcess">
              <a:avLst/>
            </a:prstGeom>
            <a:ln>
              <a:headEnd/>
              <a:tailEnd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wrap="none" lIns="91433" tIns="45717" rIns="91433" bIns="45717" anchor="ctr"/>
            <a:lstStyle/>
            <a:p>
              <a:pPr algn="ctr"/>
              <a:r>
                <a:rPr lang="en-US" dirty="0" smtClean="0"/>
                <a:t>Process</a:t>
              </a:r>
              <a:endParaRPr lang="ru-RU" dirty="0"/>
            </a:p>
          </p:txBody>
        </p:sp>
        <p:cxnSp>
          <p:nvCxnSpPr>
            <p:cNvPr id="26" name="AutoShape 40"/>
            <p:cNvCxnSpPr>
              <a:cxnSpLocks noChangeShapeType="1"/>
              <a:stCxn id="18" idx="4"/>
              <a:endCxn id="15" idx="2"/>
            </p:cNvCxnSpPr>
            <p:nvPr/>
          </p:nvCxnSpPr>
          <p:spPr bwMode="auto">
            <a:xfrm rot="16200000" flipH="1">
              <a:off x="4619626" y="2589213"/>
              <a:ext cx="12700" cy="3565525"/>
            </a:xfrm>
            <a:prstGeom prst="curvedConnector3">
              <a:avLst>
                <a:gd name="adj1" fmla="val 6675000"/>
              </a:avLst>
            </a:prstGeom>
            <a:noFill/>
            <a:ln w="63500">
              <a:solidFill>
                <a:srgbClr val="008000"/>
              </a:solidFill>
              <a:round/>
              <a:headEnd type="triangle" w="lg" len="lg"/>
              <a:tailEnd type="triangle" w="lg" len="lg"/>
            </a:ln>
            <a:effectLst/>
          </p:spPr>
        </p:cxnSp>
        <p:sp>
          <p:nvSpPr>
            <p:cNvPr id="28" name="AutoShape 42"/>
            <p:cNvSpPr>
              <a:spLocks noChangeArrowheads="1"/>
            </p:cNvSpPr>
            <p:nvPr/>
          </p:nvSpPr>
          <p:spPr bwMode="auto">
            <a:xfrm>
              <a:off x="7885113" y="3068638"/>
              <a:ext cx="1151383" cy="576262"/>
            </a:xfrm>
            <a:prstGeom prst="wedgeRoundRectCallout">
              <a:avLst>
                <a:gd name="adj1" fmla="val -180011"/>
                <a:gd name="adj2" fmla="val 174891"/>
                <a:gd name="adj3" fmla="val 16667"/>
              </a:avLst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1433" tIns="45717" rIns="91433" bIns="45717"/>
            <a:lstStyle/>
            <a:p>
              <a:pPr algn="ctr"/>
              <a:r>
                <a:rPr lang="en-US" sz="1400" dirty="0" err="1"/>
                <a:t>Syscall</a:t>
              </a:r>
              <a:endParaRPr lang="en-US" sz="1400" dirty="0"/>
            </a:p>
            <a:p>
              <a:pPr algn="ctr"/>
              <a:r>
                <a:rPr lang="en-US" sz="1400" dirty="0"/>
                <a:t>interception</a:t>
              </a:r>
            </a:p>
            <a:p>
              <a:pPr algn="ctr"/>
              <a:endParaRPr lang="ru-RU" sz="1400" dirty="0"/>
            </a:p>
          </p:txBody>
        </p:sp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87839" y="5516563"/>
              <a:ext cx="676275" cy="676275"/>
            </a:xfrm>
            <a:prstGeom prst="rect">
              <a:avLst/>
            </a:prstGeom>
          </p:spPr>
        </p:pic>
      </p:grpSp>
      <p:sp>
        <p:nvSpPr>
          <p:cNvPr id="27" name="Title 26"/>
          <p:cNvSpPr>
            <a:spLocks noGrp="1"/>
          </p:cNvSpPr>
          <p:nvPr>
            <p:ph type="title"/>
          </p:nvPr>
        </p:nvSpPr>
        <p:spPr>
          <a:xfrm>
            <a:off x="1435608" y="44624"/>
            <a:ext cx="7498080" cy="1143000"/>
          </a:xfrm>
        </p:spPr>
        <p:txBody>
          <a:bodyPr/>
          <a:lstStyle/>
          <a:p>
            <a:r>
              <a:rPr lang="ru-RU" dirty="0" smtClean="0"/>
              <a:t>Архитектура системы защиты</a:t>
            </a:r>
            <a:endParaRPr lang="ru-RU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9EF6F-32D8-4AB0-9C85-17CD52B88638}" type="slidenum">
              <a:rPr lang="ru-RU" smtClean="0"/>
              <a:pPr/>
              <a:t>8</a:t>
            </a:fld>
            <a:endParaRPr lang="ru-RU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15.11.2012</a:t>
            </a:r>
            <a:endParaRPr lang="ru-RU"/>
          </a:p>
        </p:txBody>
      </p:sp>
      <p:sp>
        <p:nvSpPr>
          <p:cNvPr id="31" name="Нижний колонтитул 3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«Инфокоммуникационные технологии в научных исследованиях», Таруса</a:t>
            </a:r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522493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6"/>
          <p:cNvSpPr>
            <a:spLocks noChangeArrowheads="1"/>
          </p:cNvSpPr>
          <p:nvPr/>
        </p:nvSpPr>
        <p:spPr bwMode="auto">
          <a:xfrm>
            <a:off x="2627313" y="1330325"/>
            <a:ext cx="1441450" cy="4824413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/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ajor"/>
        </p:style>
        <p:txBody>
          <a:bodyPr wrap="none"/>
          <a:lstStyle/>
          <a:p>
            <a:pPr algn="ctr"/>
            <a:r>
              <a:rPr lang="ru-RU" dirty="0"/>
              <a:t>Контекст</a:t>
            </a:r>
          </a:p>
          <a:p>
            <a:pPr algn="ctr"/>
            <a:r>
              <a:rPr lang="ru-RU" dirty="0"/>
              <a:t>процесса</a:t>
            </a:r>
          </a:p>
        </p:txBody>
      </p:sp>
      <p:sp>
        <p:nvSpPr>
          <p:cNvPr id="29700" name="Rectangle 77"/>
          <p:cNvSpPr>
            <a:spLocks noChangeArrowheads="1"/>
          </p:cNvSpPr>
          <p:nvPr/>
        </p:nvSpPr>
        <p:spPr bwMode="auto">
          <a:xfrm>
            <a:off x="2987675" y="2051050"/>
            <a:ext cx="719138" cy="259238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eaVert" wrap="none" anchor="ctr"/>
          <a:lstStyle/>
          <a:p>
            <a:endParaRPr lang="ru-RU"/>
          </a:p>
        </p:txBody>
      </p:sp>
      <p:sp>
        <p:nvSpPr>
          <p:cNvPr id="29701" name="AutoShape 35"/>
          <p:cNvSpPr>
            <a:spLocks noChangeArrowheads="1"/>
          </p:cNvSpPr>
          <p:nvPr/>
        </p:nvSpPr>
        <p:spPr bwMode="auto">
          <a:xfrm>
            <a:off x="4248150" y="4714875"/>
            <a:ext cx="1836738" cy="1512888"/>
          </a:xfrm>
          <a:prstGeom prst="can">
            <a:avLst>
              <a:gd name="adj" fmla="val 25000"/>
            </a:avLst>
          </a:prstGeom>
          <a:ln>
            <a:headEnd/>
            <a:tailE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anchor="b"/>
          <a:lstStyle/>
          <a:p>
            <a:pPr algn="ctr"/>
            <a:r>
              <a:rPr lang="ru-RU" dirty="0"/>
              <a:t>Файл подкачки</a:t>
            </a:r>
          </a:p>
        </p:txBody>
      </p:sp>
      <p:sp>
        <p:nvSpPr>
          <p:cNvPr id="29702" name="AutoShape 4"/>
          <p:cNvSpPr>
            <a:spLocks noChangeArrowheads="1"/>
          </p:cNvSpPr>
          <p:nvPr/>
        </p:nvSpPr>
        <p:spPr bwMode="auto">
          <a:xfrm>
            <a:off x="179388" y="2411413"/>
            <a:ext cx="1728787" cy="1727200"/>
          </a:xfrm>
          <a:prstGeom prst="can">
            <a:avLst>
              <a:gd name="adj" fmla="val 25000"/>
            </a:avLst>
          </a:prstGeom>
          <a:ln>
            <a:headEnd/>
            <a:tailE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29703" name="AutoShape 5"/>
          <p:cNvSpPr>
            <a:spLocks noChangeArrowheads="1"/>
          </p:cNvSpPr>
          <p:nvPr/>
        </p:nvSpPr>
        <p:spPr bwMode="auto">
          <a:xfrm>
            <a:off x="323850" y="3059113"/>
            <a:ext cx="1439863" cy="792162"/>
          </a:xfrm>
          <a:prstGeom prst="flowChartMultidocument">
            <a:avLst/>
          </a:prstGeom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r>
              <a:rPr lang="ru-RU" sz="1400" dirty="0"/>
              <a:t>Исполняемые</a:t>
            </a:r>
          </a:p>
          <a:p>
            <a:r>
              <a:rPr lang="ru-RU" sz="1400" dirty="0"/>
              <a:t>файлы</a:t>
            </a:r>
          </a:p>
        </p:txBody>
      </p:sp>
      <p:sp>
        <p:nvSpPr>
          <p:cNvPr id="29704" name="Rectangle 8"/>
          <p:cNvSpPr>
            <a:spLocks noChangeArrowheads="1"/>
          </p:cNvSpPr>
          <p:nvPr/>
        </p:nvSpPr>
        <p:spPr bwMode="auto">
          <a:xfrm>
            <a:off x="2987675" y="2051050"/>
            <a:ext cx="719138" cy="2159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29705" name="Rectangle 9"/>
          <p:cNvSpPr>
            <a:spLocks noChangeArrowheads="1"/>
          </p:cNvSpPr>
          <p:nvPr/>
        </p:nvSpPr>
        <p:spPr bwMode="auto">
          <a:xfrm>
            <a:off x="2987675" y="2266950"/>
            <a:ext cx="719138" cy="2159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29706" name="Rectangle 10"/>
          <p:cNvSpPr>
            <a:spLocks noChangeArrowheads="1"/>
          </p:cNvSpPr>
          <p:nvPr/>
        </p:nvSpPr>
        <p:spPr bwMode="auto">
          <a:xfrm>
            <a:off x="2987675" y="2482850"/>
            <a:ext cx="719138" cy="2159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29707" name="Rectangle 11"/>
          <p:cNvSpPr>
            <a:spLocks noChangeArrowheads="1"/>
          </p:cNvSpPr>
          <p:nvPr/>
        </p:nvSpPr>
        <p:spPr bwMode="auto">
          <a:xfrm>
            <a:off x="2987675" y="2698750"/>
            <a:ext cx="719138" cy="2159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29708" name="Rectangle 12"/>
          <p:cNvSpPr>
            <a:spLocks noChangeArrowheads="1"/>
          </p:cNvSpPr>
          <p:nvPr/>
        </p:nvSpPr>
        <p:spPr bwMode="auto">
          <a:xfrm>
            <a:off x="2987675" y="3779838"/>
            <a:ext cx="719138" cy="2159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29709" name="Rectangle 13"/>
          <p:cNvSpPr>
            <a:spLocks noChangeArrowheads="1"/>
          </p:cNvSpPr>
          <p:nvPr/>
        </p:nvSpPr>
        <p:spPr bwMode="auto">
          <a:xfrm>
            <a:off x="2987675" y="3995738"/>
            <a:ext cx="719138" cy="2159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29710" name="Rectangle 14"/>
          <p:cNvSpPr>
            <a:spLocks noChangeArrowheads="1"/>
          </p:cNvSpPr>
          <p:nvPr/>
        </p:nvSpPr>
        <p:spPr bwMode="auto">
          <a:xfrm>
            <a:off x="2987675" y="4211638"/>
            <a:ext cx="719138" cy="2159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29711" name="AutoShape 26"/>
          <p:cNvSpPr>
            <a:spLocks noChangeArrowheads="1"/>
          </p:cNvSpPr>
          <p:nvPr/>
        </p:nvSpPr>
        <p:spPr bwMode="auto">
          <a:xfrm>
            <a:off x="2987675" y="5003800"/>
            <a:ext cx="576263" cy="935038"/>
          </a:xfrm>
          <a:prstGeom prst="foldedCorner">
            <a:avLst>
              <a:gd name="adj" fmla="val 12500"/>
            </a:avLst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29712" name="AutoShape 27"/>
          <p:cNvSpPr>
            <a:spLocks noChangeArrowheads="1"/>
          </p:cNvSpPr>
          <p:nvPr/>
        </p:nvSpPr>
        <p:spPr bwMode="auto">
          <a:xfrm>
            <a:off x="3060700" y="4932363"/>
            <a:ext cx="576263" cy="935037"/>
          </a:xfrm>
          <a:prstGeom prst="foldedCorner">
            <a:avLst>
              <a:gd name="adj" fmla="val 12500"/>
            </a:avLst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29713" name="AutoShape 28"/>
          <p:cNvSpPr>
            <a:spLocks noChangeArrowheads="1"/>
          </p:cNvSpPr>
          <p:nvPr/>
        </p:nvSpPr>
        <p:spPr bwMode="auto">
          <a:xfrm>
            <a:off x="3132138" y="4859338"/>
            <a:ext cx="576262" cy="936625"/>
          </a:xfrm>
          <a:prstGeom prst="foldedCorner">
            <a:avLst>
              <a:gd name="adj" fmla="val 12500"/>
            </a:avLst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eaVert" wrap="none" anchor="ctr"/>
          <a:lstStyle/>
          <a:p>
            <a:r>
              <a:rPr lang="ru-RU" sz="1400" dirty="0"/>
              <a:t>Регистры</a:t>
            </a:r>
          </a:p>
          <a:p>
            <a:r>
              <a:rPr lang="en-US" sz="1400" dirty="0"/>
              <a:t>(EIP)</a:t>
            </a:r>
            <a:endParaRPr lang="ru-RU" sz="1400" dirty="0"/>
          </a:p>
        </p:txBody>
      </p:sp>
      <p:sp>
        <p:nvSpPr>
          <p:cNvPr id="29714" name="AutoShape 31"/>
          <p:cNvSpPr>
            <a:spLocks noChangeArrowheads="1"/>
          </p:cNvSpPr>
          <p:nvPr/>
        </p:nvSpPr>
        <p:spPr bwMode="auto">
          <a:xfrm>
            <a:off x="4573588" y="5219700"/>
            <a:ext cx="358775" cy="431800"/>
          </a:xfrm>
          <a:prstGeom prst="foldedCorner">
            <a:avLst>
              <a:gd name="adj" fmla="val 12500"/>
            </a:avLst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29715" name="Rectangle 50"/>
          <p:cNvSpPr>
            <a:spLocks noChangeArrowheads="1"/>
          </p:cNvSpPr>
          <p:nvPr/>
        </p:nvSpPr>
        <p:spPr bwMode="auto">
          <a:xfrm>
            <a:off x="6589713" y="4356100"/>
            <a:ext cx="719137" cy="215900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9716" name="Rectangle 51"/>
          <p:cNvSpPr>
            <a:spLocks noChangeArrowheads="1"/>
          </p:cNvSpPr>
          <p:nvPr/>
        </p:nvSpPr>
        <p:spPr bwMode="auto">
          <a:xfrm>
            <a:off x="6589713" y="2482850"/>
            <a:ext cx="719137" cy="215900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9717" name="Rectangle 52"/>
          <p:cNvSpPr>
            <a:spLocks noChangeArrowheads="1"/>
          </p:cNvSpPr>
          <p:nvPr/>
        </p:nvSpPr>
        <p:spPr bwMode="auto">
          <a:xfrm>
            <a:off x="6589713" y="3059113"/>
            <a:ext cx="719137" cy="215900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9718" name="Rectangle 53"/>
          <p:cNvSpPr>
            <a:spLocks noChangeArrowheads="1"/>
          </p:cNvSpPr>
          <p:nvPr/>
        </p:nvSpPr>
        <p:spPr bwMode="auto">
          <a:xfrm>
            <a:off x="6589713" y="3706813"/>
            <a:ext cx="719137" cy="215900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9719" name="AutoShape 57"/>
          <p:cNvSpPr>
            <a:spLocks noChangeArrowheads="1"/>
          </p:cNvSpPr>
          <p:nvPr/>
        </p:nvSpPr>
        <p:spPr bwMode="auto">
          <a:xfrm>
            <a:off x="4572000" y="2843213"/>
            <a:ext cx="1152525" cy="792162"/>
          </a:xfrm>
          <a:prstGeom prst="flowChartMultidocument">
            <a:avLst/>
          </a:prstGeom>
          <a:ln>
            <a:headEnd/>
            <a:tailEnd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none" anchor="ctr"/>
          <a:lstStyle/>
          <a:p>
            <a:r>
              <a:rPr lang="ru-RU" sz="1400"/>
              <a:t>Таблицы</a:t>
            </a:r>
          </a:p>
          <a:p>
            <a:r>
              <a:rPr lang="ru-RU" sz="1400"/>
              <a:t>приписки</a:t>
            </a:r>
          </a:p>
        </p:txBody>
      </p:sp>
      <p:cxnSp>
        <p:nvCxnSpPr>
          <p:cNvPr id="29720" name="AutoShape 58"/>
          <p:cNvCxnSpPr>
            <a:cxnSpLocks noChangeShapeType="1"/>
            <a:stCxn id="29704" idx="3"/>
            <a:endCxn id="29719" idx="1"/>
          </p:cNvCxnSpPr>
          <p:nvPr/>
        </p:nvCxnSpPr>
        <p:spPr bwMode="auto">
          <a:xfrm>
            <a:off x="3706813" y="2159000"/>
            <a:ext cx="865187" cy="1081088"/>
          </a:xfrm>
          <a:prstGeom prst="curvedConnector3">
            <a:avLst>
              <a:gd name="adj1" fmla="val 49907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29721" name="AutoShape 59"/>
          <p:cNvCxnSpPr>
            <a:cxnSpLocks noChangeShapeType="1"/>
            <a:stCxn id="29705" idx="3"/>
            <a:endCxn id="29719" idx="1"/>
          </p:cNvCxnSpPr>
          <p:nvPr/>
        </p:nvCxnSpPr>
        <p:spPr bwMode="auto">
          <a:xfrm>
            <a:off x="3706813" y="2374900"/>
            <a:ext cx="865187" cy="865188"/>
          </a:xfrm>
          <a:prstGeom prst="curvedConnector3">
            <a:avLst>
              <a:gd name="adj1" fmla="val 49907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29722" name="AutoShape 60"/>
          <p:cNvCxnSpPr>
            <a:cxnSpLocks noChangeShapeType="1"/>
            <a:stCxn id="29706" idx="3"/>
            <a:endCxn id="29719" idx="1"/>
          </p:cNvCxnSpPr>
          <p:nvPr/>
        </p:nvCxnSpPr>
        <p:spPr bwMode="auto">
          <a:xfrm>
            <a:off x="3706813" y="2590800"/>
            <a:ext cx="865187" cy="649288"/>
          </a:xfrm>
          <a:prstGeom prst="curvedConnector3">
            <a:avLst>
              <a:gd name="adj1" fmla="val 49907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29723" name="AutoShape 61"/>
          <p:cNvCxnSpPr>
            <a:cxnSpLocks noChangeShapeType="1"/>
            <a:stCxn id="29708" idx="3"/>
            <a:endCxn id="29719" idx="1"/>
          </p:cNvCxnSpPr>
          <p:nvPr/>
        </p:nvCxnSpPr>
        <p:spPr bwMode="auto">
          <a:xfrm flipV="1">
            <a:off x="3706813" y="3240088"/>
            <a:ext cx="865187" cy="647700"/>
          </a:xfrm>
          <a:prstGeom prst="curvedConnector3">
            <a:avLst>
              <a:gd name="adj1" fmla="val 49907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29724" name="AutoShape 62"/>
          <p:cNvCxnSpPr>
            <a:cxnSpLocks noChangeShapeType="1"/>
            <a:stCxn id="29709" idx="3"/>
            <a:endCxn id="29719" idx="1"/>
          </p:cNvCxnSpPr>
          <p:nvPr/>
        </p:nvCxnSpPr>
        <p:spPr bwMode="auto">
          <a:xfrm flipV="1">
            <a:off x="3706813" y="3240088"/>
            <a:ext cx="865187" cy="863600"/>
          </a:xfrm>
          <a:prstGeom prst="curvedConnector3">
            <a:avLst>
              <a:gd name="adj1" fmla="val 49907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29725" name="AutoShape 63"/>
          <p:cNvCxnSpPr>
            <a:cxnSpLocks noChangeShapeType="1"/>
            <a:stCxn id="29710" idx="3"/>
            <a:endCxn id="29719" idx="1"/>
          </p:cNvCxnSpPr>
          <p:nvPr/>
        </p:nvCxnSpPr>
        <p:spPr bwMode="auto">
          <a:xfrm flipV="1">
            <a:off x="3706813" y="3240088"/>
            <a:ext cx="865187" cy="1079500"/>
          </a:xfrm>
          <a:prstGeom prst="curvedConnector3">
            <a:avLst>
              <a:gd name="adj1" fmla="val 49907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29726" name="AutoShape 64"/>
          <p:cNvCxnSpPr>
            <a:cxnSpLocks noChangeShapeType="1"/>
            <a:stCxn id="29719" idx="3"/>
            <a:endCxn id="29715" idx="1"/>
          </p:cNvCxnSpPr>
          <p:nvPr/>
        </p:nvCxnSpPr>
        <p:spPr bwMode="auto">
          <a:xfrm>
            <a:off x="5724525" y="3240088"/>
            <a:ext cx="865188" cy="1223962"/>
          </a:xfrm>
          <a:prstGeom prst="curvedConnector3">
            <a:avLst>
              <a:gd name="adj1" fmla="val 49907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29727" name="AutoShape 65"/>
          <p:cNvCxnSpPr>
            <a:cxnSpLocks noChangeShapeType="1"/>
            <a:stCxn id="29719" idx="3"/>
            <a:endCxn id="29718" idx="1"/>
          </p:cNvCxnSpPr>
          <p:nvPr/>
        </p:nvCxnSpPr>
        <p:spPr bwMode="auto">
          <a:xfrm>
            <a:off x="5724525" y="3240088"/>
            <a:ext cx="865188" cy="574675"/>
          </a:xfrm>
          <a:prstGeom prst="curvedConnector3">
            <a:avLst>
              <a:gd name="adj1" fmla="val 49907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29728" name="AutoShape 66"/>
          <p:cNvCxnSpPr>
            <a:cxnSpLocks noChangeShapeType="1"/>
            <a:stCxn id="29719" idx="3"/>
            <a:endCxn id="29717" idx="1"/>
          </p:cNvCxnSpPr>
          <p:nvPr/>
        </p:nvCxnSpPr>
        <p:spPr bwMode="auto">
          <a:xfrm flipV="1">
            <a:off x="5724525" y="3167063"/>
            <a:ext cx="865188" cy="73025"/>
          </a:xfrm>
          <a:prstGeom prst="curvedConnector3">
            <a:avLst>
              <a:gd name="adj1" fmla="val 49907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29729" name="AutoShape 67"/>
          <p:cNvCxnSpPr>
            <a:cxnSpLocks noChangeShapeType="1"/>
            <a:stCxn id="29719" idx="3"/>
            <a:endCxn id="29716" idx="1"/>
          </p:cNvCxnSpPr>
          <p:nvPr/>
        </p:nvCxnSpPr>
        <p:spPr bwMode="auto">
          <a:xfrm flipV="1">
            <a:off x="5724525" y="2590800"/>
            <a:ext cx="865188" cy="649288"/>
          </a:xfrm>
          <a:prstGeom prst="curvedConnector3">
            <a:avLst>
              <a:gd name="adj1" fmla="val 49907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29730" name="AutoShape 68"/>
          <p:cNvCxnSpPr>
            <a:cxnSpLocks noChangeShapeType="1"/>
            <a:stCxn id="29719" idx="2"/>
            <a:endCxn id="29731" idx="0"/>
          </p:cNvCxnSpPr>
          <p:nvPr/>
        </p:nvCxnSpPr>
        <p:spPr bwMode="auto">
          <a:xfrm rot="16200000" flipH="1">
            <a:off x="4341813" y="4378325"/>
            <a:ext cx="1647825" cy="34925"/>
          </a:xfrm>
          <a:prstGeom prst="curvedConnector3">
            <a:avLst>
              <a:gd name="adj1" fmla="val 51829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sp>
        <p:nvSpPr>
          <p:cNvPr id="29731" name="AutoShape 69"/>
          <p:cNvSpPr>
            <a:spLocks noChangeArrowheads="1"/>
          </p:cNvSpPr>
          <p:nvPr/>
        </p:nvSpPr>
        <p:spPr bwMode="auto">
          <a:xfrm>
            <a:off x="5003800" y="5219700"/>
            <a:ext cx="358775" cy="431800"/>
          </a:xfrm>
          <a:prstGeom prst="foldedCorner">
            <a:avLst>
              <a:gd name="adj" fmla="val 12500"/>
            </a:avLst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29732" name="AutoShape 70"/>
          <p:cNvSpPr>
            <a:spLocks noChangeArrowheads="1"/>
          </p:cNvSpPr>
          <p:nvPr/>
        </p:nvSpPr>
        <p:spPr bwMode="auto">
          <a:xfrm>
            <a:off x="5437188" y="5219700"/>
            <a:ext cx="358775" cy="431800"/>
          </a:xfrm>
          <a:prstGeom prst="foldedCorner">
            <a:avLst>
              <a:gd name="adj" fmla="val 12500"/>
            </a:avLst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cxnSp>
        <p:nvCxnSpPr>
          <p:cNvPr id="29733" name="AutoShape 71"/>
          <p:cNvCxnSpPr>
            <a:cxnSpLocks noChangeShapeType="1"/>
            <a:stCxn id="29719" idx="2"/>
            <a:endCxn id="29714" idx="0"/>
          </p:cNvCxnSpPr>
          <p:nvPr/>
        </p:nvCxnSpPr>
        <p:spPr bwMode="auto">
          <a:xfrm rot="5400000">
            <a:off x="4126706" y="4198144"/>
            <a:ext cx="1647825" cy="395288"/>
          </a:xfrm>
          <a:prstGeom prst="curvedConnector3">
            <a:avLst>
              <a:gd name="adj1" fmla="val 51829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29734" name="AutoShape 72"/>
          <p:cNvCxnSpPr>
            <a:cxnSpLocks noChangeShapeType="1"/>
            <a:stCxn id="29719" idx="2"/>
            <a:endCxn id="29732" idx="0"/>
          </p:cNvCxnSpPr>
          <p:nvPr/>
        </p:nvCxnSpPr>
        <p:spPr bwMode="auto">
          <a:xfrm rot="16200000" flipH="1">
            <a:off x="4558506" y="4161632"/>
            <a:ext cx="1647825" cy="468312"/>
          </a:xfrm>
          <a:prstGeom prst="curvedConnector3">
            <a:avLst>
              <a:gd name="adj1" fmla="val 51829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sp>
        <p:nvSpPr>
          <p:cNvPr id="29735" name="AutoShape 73"/>
          <p:cNvSpPr>
            <a:spLocks noChangeArrowheads="1"/>
          </p:cNvSpPr>
          <p:nvPr/>
        </p:nvSpPr>
        <p:spPr bwMode="auto">
          <a:xfrm>
            <a:off x="4500563" y="1979613"/>
            <a:ext cx="719137" cy="863600"/>
          </a:xfrm>
          <a:prstGeom prst="lightningBolt">
            <a:avLst/>
          </a:prstGeom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29736" name="AutoShape 74"/>
          <p:cNvSpPr>
            <a:spLocks noChangeArrowheads="1"/>
          </p:cNvSpPr>
          <p:nvPr/>
        </p:nvSpPr>
        <p:spPr bwMode="auto">
          <a:xfrm>
            <a:off x="395288" y="1546225"/>
            <a:ext cx="719137" cy="863600"/>
          </a:xfrm>
          <a:prstGeom prst="lightningBolt">
            <a:avLst/>
          </a:prstGeom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29737" name="AutoShape 75"/>
          <p:cNvSpPr>
            <a:spLocks noChangeArrowheads="1"/>
          </p:cNvSpPr>
          <p:nvPr/>
        </p:nvSpPr>
        <p:spPr bwMode="auto">
          <a:xfrm>
            <a:off x="4427538" y="3851275"/>
            <a:ext cx="719137" cy="863600"/>
          </a:xfrm>
          <a:prstGeom prst="lightningBolt">
            <a:avLst/>
          </a:prstGeom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29738" name="AutoShape 76"/>
          <p:cNvSpPr>
            <a:spLocks noChangeArrowheads="1"/>
          </p:cNvSpPr>
          <p:nvPr/>
        </p:nvSpPr>
        <p:spPr bwMode="auto">
          <a:xfrm>
            <a:off x="1836738" y="2266950"/>
            <a:ext cx="719137" cy="863600"/>
          </a:xfrm>
          <a:prstGeom prst="lightningBolt">
            <a:avLst/>
          </a:prstGeom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29739" name="Rectangle 7"/>
          <p:cNvSpPr>
            <a:spLocks noChangeArrowheads="1"/>
          </p:cNvSpPr>
          <p:nvPr/>
        </p:nvSpPr>
        <p:spPr bwMode="auto">
          <a:xfrm>
            <a:off x="2987675" y="2051050"/>
            <a:ext cx="719138" cy="2592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/>
            <a:r>
              <a:rPr lang="ru-RU" dirty="0"/>
              <a:t>Виртуальная память</a:t>
            </a:r>
          </a:p>
        </p:txBody>
      </p:sp>
      <p:sp>
        <p:nvSpPr>
          <p:cNvPr id="29740" name="AutoShape 79"/>
          <p:cNvSpPr>
            <a:spLocks noChangeArrowheads="1"/>
          </p:cNvSpPr>
          <p:nvPr/>
        </p:nvSpPr>
        <p:spPr bwMode="auto">
          <a:xfrm>
            <a:off x="6732588" y="4572000"/>
            <a:ext cx="503237" cy="935038"/>
          </a:xfrm>
          <a:prstGeom prst="upArrow">
            <a:avLst>
              <a:gd name="adj1" fmla="val 50000"/>
              <a:gd name="adj2" fmla="val 46451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r>
              <a:rPr lang="en-US"/>
              <a:t>DMA</a:t>
            </a:r>
            <a:endParaRPr lang="ru-RU"/>
          </a:p>
        </p:txBody>
      </p:sp>
      <p:sp>
        <p:nvSpPr>
          <p:cNvPr id="29741" name="AutoShape 80"/>
          <p:cNvSpPr>
            <a:spLocks noChangeArrowheads="1"/>
          </p:cNvSpPr>
          <p:nvPr/>
        </p:nvSpPr>
        <p:spPr bwMode="auto">
          <a:xfrm>
            <a:off x="7092950" y="1557338"/>
            <a:ext cx="719138" cy="863600"/>
          </a:xfrm>
          <a:prstGeom prst="lightningBolt">
            <a:avLst/>
          </a:prstGeom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pic>
        <p:nvPicPr>
          <p:cNvPr id="29742" name="Picture 81" descr="j043390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88125" y="5507038"/>
            <a:ext cx="801688" cy="80168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</p:pic>
      <p:sp>
        <p:nvSpPr>
          <p:cNvPr id="29743" name="Rectangle 49"/>
          <p:cNvSpPr>
            <a:spLocks noChangeArrowheads="1"/>
          </p:cNvSpPr>
          <p:nvPr/>
        </p:nvSpPr>
        <p:spPr bwMode="auto">
          <a:xfrm>
            <a:off x="6589713" y="1979613"/>
            <a:ext cx="719137" cy="259238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eaVert" wrap="none" anchor="ctr"/>
          <a:lstStyle/>
          <a:p>
            <a:pPr algn="ctr"/>
            <a:r>
              <a:rPr lang="ru-RU" dirty="0"/>
              <a:t>Физическая память</a:t>
            </a:r>
          </a:p>
        </p:txBody>
      </p:sp>
      <p:sp>
        <p:nvSpPr>
          <p:cNvPr id="29744" name="AutoShape 82"/>
          <p:cNvSpPr>
            <a:spLocks noChangeArrowheads="1"/>
          </p:cNvSpPr>
          <p:nvPr/>
        </p:nvSpPr>
        <p:spPr bwMode="auto">
          <a:xfrm>
            <a:off x="7308850" y="2338388"/>
            <a:ext cx="719138" cy="431800"/>
          </a:xfrm>
          <a:prstGeom prst="leftArrow">
            <a:avLst>
              <a:gd name="adj1" fmla="val 50000"/>
              <a:gd name="adj2" fmla="val 41636"/>
            </a:avLst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29745" name="AutoShape 83"/>
          <p:cNvSpPr>
            <a:spLocks noChangeArrowheads="1"/>
          </p:cNvSpPr>
          <p:nvPr/>
        </p:nvSpPr>
        <p:spPr bwMode="auto">
          <a:xfrm>
            <a:off x="8026400" y="2266950"/>
            <a:ext cx="1009650" cy="576263"/>
          </a:xfrm>
          <a:prstGeom prst="flowChartPredefinedProcess">
            <a:avLst/>
          </a:prstGeom>
          <a:ln>
            <a:headEnd/>
            <a:tailEnd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ru-RU" sz="1600" dirty="0"/>
              <a:t>Ядро</a:t>
            </a:r>
          </a:p>
          <a:p>
            <a:pPr algn="ctr"/>
            <a:r>
              <a:rPr lang="ru-RU" sz="1600" dirty="0"/>
              <a:t>ОС</a:t>
            </a:r>
          </a:p>
        </p:txBody>
      </p:sp>
      <p:sp>
        <p:nvSpPr>
          <p:cNvPr id="29746" name="AutoShape 84"/>
          <p:cNvSpPr>
            <a:spLocks noChangeArrowheads="1"/>
          </p:cNvSpPr>
          <p:nvPr/>
        </p:nvSpPr>
        <p:spPr bwMode="auto">
          <a:xfrm>
            <a:off x="7308850" y="3562350"/>
            <a:ext cx="719138" cy="431800"/>
          </a:xfrm>
          <a:prstGeom prst="leftArrow">
            <a:avLst>
              <a:gd name="adj1" fmla="val 50000"/>
              <a:gd name="adj2" fmla="val 41636"/>
            </a:avLst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29747" name="AutoShape 85"/>
          <p:cNvSpPr>
            <a:spLocks noChangeArrowheads="1"/>
          </p:cNvSpPr>
          <p:nvPr/>
        </p:nvSpPr>
        <p:spPr bwMode="auto">
          <a:xfrm>
            <a:off x="8027988" y="3492500"/>
            <a:ext cx="1009650" cy="646113"/>
          </a:xfrm>
          <a:prstGeom prst="flowChartPredefinedProcess">
            <a:avLst/>
          </a:prstGeom>
          <a:ln>
            <a:headEnd/>
            <a:tailEnd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ru-RU" sz="1600" dirty="0"/>
              <a:t>Другой</a:t>
            </a:r>
          </a:p>
          <a:p>
            <a:pPr algn="ctr"/>
            <a:r>
              <a:rPr lang="ru-RU" sz="1600" dirty="0"/>
              <a:t>процесс</a:t>
            </a:r>
          </a:p>
        </p:txBody>
      </p:sp>
      <p:sp>
        <p:nvSpPr>
          <p:cNvPr id="29748" name="AutoShape 86"/>
          <p:cNvSpPr>
            <a:spLocks noChangeArrowheads="1"/>
          </p:cNvSpPr>
          <p:nvPr/>
        </p:nvSpPr>
        <p:spPr bwMode="auto">
          <a:xfrm>
            <a:off x="2268538" y="4498975"/>
            <a:ext cx="719137" cy="863600"/>
          </a:xfrm>
          <a:prstGeom prst="lightningBolt">
            <a:avLst/>
          </a:prstGeom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29749" name="AutoShape 34"/>
          <p:cNvSpPr>
            <a:spLocks noChangeArrowheads="1"/>
          </p:cNvSpPr>
          <p:nvPr/>
        </p:nvSpPr>
        <p:spPr bwMode="auto">
          <a:xfrm>
            <a:off x="1835150" y="2986088"/>
            <a:ext cx="1152525" cy="649287"/>
          </a:xfrm>
          <a:custGeom>
            <a:avLst/>
            <a:gdLst>
              <a:gd name="T0" fmla="*/ 864394 w 21600"/>
              <a:gd name="T1" fmla="*/ 0 h 21600"/>
              <a:gd name="T2" fmla="*/ 0 w 21600"/>
              <a:gd name="T3" fmla="*/ 324644 h 21600"/>
              <a:gd name="T4" fmla="*/ 864394 w 21600"/>
              <a:gd name="T5" fmla="*/ 649287 h 21600"/>
              <a:gd name="T6" fmla="*/ 1152525 w 21600"/>
              <a:gd name="T7" fmla="*/ 324644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r>
              <a:rPr lang="ru-RU" sz="1600"/>
              <a:t>Загрузка</a:t>
            </a:r>
          </a:p>
        </p:txBody>
      </p:sp>
      <p:sp>
        <p:nvSpPr>
          <p:cNvPr id="29750" name="Text Box 90"/>
          <p:cNvSpPr txBox="1">
            <a:spLocks noChangeArrowheads="1"/>
          </p:cNvSpPr>
          <p:nvPr/>
        </p:nvSpPr>
        <p:spPr bwMode="auto">
          <a:xfrm>
            <a:off x="2056081" y="115888"/>
            <a:ext cx="615578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ru-RU" sz="2400" dirty="0"/>
              <a:t>Возможные точки вредоносного воздействия</a:t>
            </a:r>
          </a:p>
          <a:p>
            <a:pPr algn="ctr"/>
            <a:r>
              <a:rPr lang="ru-RU" sz="2400" dirty="0"/>
              <a:t>на доверенный процесс</a:t>
            </a:r>
          </a:p>
        </p:txBody>
      </p:sp>
      <p:sp>
        <p:nvSpPr>
          <p:cNvPr id="29752" name="AutoShape 92"/>
          <p:cNvSpPr>
            <a:spLocks noChangeArrowheads="1"/>
          </p:cNvSpPr>
          <p:nvPr/>
        </p:nvSpPr>
        <p:spPr bwMode="auto">
          <a:xfrm>
            <a:off x="6157913" y="4437063"/>
            <a:ext cx="719137" cy="863600"/>
          </a:xfrm>
          <a:prstGeom prst="lightningBolt">
            <a:avLst/>
          </a:prstGeom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29753" name="AutoShape 93"/>
          <p:cNvSpPr>
            <a:spLocks noChangeArrowheads="1"/>
          </p:cNvSpPr>
          <p:nvPr/>
        </p:nvSpPr>
        <p:spPr bwMode="auto">
          <a:xfrm>
            <a:off x="7235825" y="2781300"/>
            <a:ext cx="719138" cy="863600"/>
          </a:xfrm>
          <a:prstGeom prst="lightningBolt">
            <a:avLst/>
          </a:prstGeom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56" name="Slide Number Placeholder 5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9EF6F-32D8-4AB0-9C85-17CD52B88638}" type="slidenum">
              <a:rPr lang="ru-RU" smtClean="0"/>
              <a:pPr/>
              <a:t>9</a:t>
            </a:fld>
            <a:endParaRPr lang="ru-RU"/>
          </a:p>
        </p:txBody>
      </p:sp>
      <p:sp>
        <p:nvSpPr>
          <p:cNvPr id="57" name="Дата 5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15.11.2012</a:t>
            </a:r>
            <a:endParaRPr lang="ru-RU"/>
          </a:p>
        </p:txBody>
      </p:sp>
      <p:sp>
        <p:nvSpPr>
          <p:cNvPr id="58" name="Нижний колонтитул 5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«Инфокоммуникационные технологии в научных исследованиях», Таруса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6"/>
          <p:cNvSpPr>
            <a:spLocks noChangeArrowheads="1"/>
          </p:cNvSpPr>
          <p:nvPr/>
        </p:nvSpPr>
        <p:spPr bwMode="auto">
          <a:xfrm>
            <a:off x="2627313" y="1330325"/>
            <a:ext cx="1441450" cy="4824413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/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ajor"/>
        </p:style>
        <p:txBody>
          <a:bodyPr wrap="none"/>
          <a:lstStyle/>
          <a:p>
            <a:pPr algn="ctr"/>
            <a:r>
              <a:rPr lang="ru-RU" dirty="0"/>
              <a:t>Контекст</a:t>
            </a:r>
          </a:p>
          <a:p>
            <a:pPr algn="ctr"/>
            <a:r>
              <a:rPr lang="ru-RU" dirty="0"/>
              <a:t>процесса</a:t>
            </a:r>
          </a:p>
        </p:txBody>
      </p:sp>
      <p:sp>
        <p:nvSpPr>
          <p:cNvPr id="29700" name="Rectangle 77"/>
          <p:cNvSpPr>
            <a:spLocks noChangeArrowheads="1"/>
          </p:cNvSpPr>
          <p:nvPr/>
        </p:nvSpPr>
        <p:spPr bwMode="auto">
          <a:xfrm>
            <a:off x="2987675" y="2051050"/>
            <a:ext cx="719138" cy="259238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eaVert" wrap="none" anchor="ctr"/>
          <a:lstStyle/>
          <a:p>
            <a:endParaRPr lang="ru-RU"/>
          </a:p>
        </p:txBody>
      </p:sp>
      <p:sp>
        <p:nvSpPr>
          <p:cNvPr id="29701" name="AutoShape 35"/>
          <p:cNvSpPr>
            <a:spLocks noChangeArrowheads="1"/>
          </p:cNvSpPr>
          <p:nvPr/>
        </p:nvSpPr>
        <p:spPr bwMode="auto">
          <a:xfrm>
            <a:off x="4248150" y="4714875"/>
            <a:ext cx="1836738" cy="1512888"/>
          </a:xfrm>
          <a:prstGeom prst="can">
            <a:avLst>
              <a:gd name="adj" fmla="val 25000"/>
            </a:avLst>
          </a:prstGeom>
          <a:ln>
            <a:headEnd/>
            <a:tailE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anchor="b"/>
          <a:lstStyle/>
          <a:p>
            <a:pPr algn="ctr"/>
            <a:r>
              <a:rPr lang="ru-RU" dirty="0"/>
              <a:t>Файл подкачки</a:t>
            </a:r>
          </a:p>
        </p:txBody>
      </p:sp>
      <p:sp>
        <p:nvSpPr>
          <p:cNvPr id="29702" name="AutoShape 4"/>
          <p:cNvSpPr>
            <a:spLocks noChangeArrowheads="1"/>
          </p:cNvSpPr>
          <p:nvPr/>
        </p:nvSpPr>
        <p:spPr bwMode="auto">
          <a:xfrm>
            <a:off x="179388" y="2411413"/>
            <a:ext cx="1728787" cy="1727200"/>
          </a:xfrm>
          <a:prstGeom prst="can">
            <a:avLst>
              <a:gd name="adj" fmla="val 25000"/>
            </a:avLst>
          </a:prstGeom>
          <a:ln>
            <a:headEnd/>
            <a:tailE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29703" name="AutoShape 5"/>
          <p:cNvSpPr>
            <a:spLocks noChangeArrowheads="1"/>
          </p:cNvSpPr>
          <p:nvPr/>
        </p:nvSpPr>
        <p:spPr bwMode="auto">
          <a:xfrm>
            <a:off x="323850" y="3059113"/>
            <a:ext cx="1439863" cy="792162"/>
          </a:xfrm>
          <a:prstGeom prst="flowChartMultidocument">
            <a:avLst/>
          </a:prstGeom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r>
              <a:rPr lang="ru-RU" sz="1400" dirty="0"/>
              <a:t>Исполняемые</a:t>
            </a:r>
          </a:p>
          <a:p>
            <a:r>
              <a:rPr lang="ru-RU" sz="1400" dirty="0"/>
              <a:t>файлы</a:t>
            </a:r>
          </a:p>
        </p:txBody>
      </p:sp>
      <p:sp>
        <p:nvSpPr>
          <p:cNvPr id="29704" name="Rectangle 8"/>
          <p:cNvSpPr>
            <a:spLocks noChangeArrowheads="1"/>
          </p:cNvSpPr>
          <p:nvPr/>
        </p:nvSpPr>
        <p:spPr bwMode="auto">
          <a:xfrm>
            <a:off x="2987675" y="2051050"/>
            <a:ext cx="719138" cy="2159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29705" name="Rectangle 9"/>
          <p:cNvSpPr>
            <a:spLocks noChangeArrowheads="1"/>
          </p:cNvSpPr>
          <p:nvPr/>
        </p:nvSpPr>
        <p:spPr bwMode="auto">
          <a:xfrm>
            <a:off x="2987675" y="2266950"/>
            <a:ext cx="719138" cy="2159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29706" name="Rectangle 10"/>
          <p:cNvSpPr>
            <a:spLocks noChangeArrowheads="1"/>
          </p:cNvSpPr>
          <p:nvPr/>
        </p:nvSpPr>
        <p:spPr bwMode="auto">
          <a:xfrm>
            <a:off x="2987675" y="2482850"/>
            <a:ext cx="719138" cy="2159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29707" name="Rectangle 11"/>
          <p:cNvSpPr>
            <a:spLocks noChangeArrowheads="1"/>
          </p:cNvSpPr>
          <p:nvPr/>
        </p:nvSpPr>
        <p:spPr bwMode="auto">
          <a:xfrm>
            <a:off x="2987675" y="2698750"/>
            <a:ext cx="719138" cy="2159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29708" name="Rectangle 12"/>
          <p:cNvSpPr>
            <a:spLocks noChangeArrowheads="1"/>
          </p:cNvSpPr>
          <p:nvPr/>
        </p:nvSpPr>
        <p:spPr bwMode="auto">
          <a:xfrm>
            <a:off x="2987675" y="3779838"/>
            <a:ext cx="719138" cy="2159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29709" name="Rectangle 13"/>
          <p:cNvSpPr>
            <a:spLocks noChangeArrowheads="1"/>
          </p:cNvSpPr>
          <p:nvPr/>
        </p:nvSpPr>
        <p:spPr bwMode="auto">
          <a:xfrm>
            <a:off x="2987675" y="3995738"/>
            <a:ext cx="719138" cy="2159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29710" name="Rectangle 14"/>
          <p:cNvSpPr>
            <a:spLocks noChangeArrowheads="1"/>
          </p:cNvSpPr>
          <p:nvPr/>
        </p:nvSpPr>
        <p:spPr bwMode="auto">
          <a:xfrm>
            <a:off x="2987675" y="4211638"/>
            <a:ext cx="719138" cy="2159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29711" name="AutoShape 26"/>
          <p:cNvSpPr>
            <a:spLocks noChangeArrowheads="1"/>
          </p:cNvSpPr>
          <p:nvPr/>
        </p:nvSpPr>
        <p:spPr bwMode="auto">
          <a:xfrm>
            <a:off x="2987675" y="5003800"/>
            <a:ext cx="576263" cy="935038"/>
          </a:xfrm>
          <a:prstGeom prst="foldedCorner">
            <a:avLst>
              <a:gd name="adj" fmla="val 12500"/>
            </a:avLst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29712" name="AutoShape 27"/>
          <p:cNvSpPr>
            <a:spLocks noChangeArrowheads="1"/>
          </p:cNvSpPr>
          <p:nvPr/>
        </p:nvSpPr>
        <p:spPr bwMode="auto">
          <a:xfrm>
            <a:off x="3060700" y="4932363"/>
            <a:ext cx="576263" cy="935037"/>
          </a:xfrm>
          <a:prstGeom prst="foldedCorner">
            <a:avLst>
              <a:gd name="adj" fmla="val 12500"/>
            </a:avLst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29713" name="AutoShape 28"/>
          <p:cNvSpPr>
            <a:spLocks noChangeArrowheads="1"/>
          </p:cNvSpPr>
          <p:nvPr/>
        </p:nvSpPr>
        <p:spPr bwMode="auto">
          <a:xfrm>
            <a:off x="3132138" y="4859338"/>
            <a:ext cx="576262" cy="936625"/>
          </a:xfrm>
          <a:prstGeom prst="foldedCorner">
            <a:avLst>
              <a:gd name="adj" fmla="val 12500"/>
            </a:avLst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eaVert" wrap="none" anchor="ctr"/>
          <a:lstStyle/>
          <a:p>
            <a:r>
              <a:rPr lang="ru-RU" sz="1400" dirty="0"/>
              <a:t>Регистры</a:t>
            </a:r>
          </a:p>
          <a:p>
            <a:r>
              <a:rPr lang="en-US" sz="1400" dirty="0"/>
              <a:t>(EIP)</a:t>
            </a:r>
            <a:endParaRPr lang="ru-RU" sz="1400" dirty="0"/>
          </a:p>
        </p:txBody>
      </p:sp>
      <p:sp>
        <p:nvSpPr>
          <p:cNvPr id="29714" name="AutoShape 31"/>
          <p:cNvSpPr>
            <a:spLocks noChangeArrowheads="1"/>
          </p:cNvSpPr>
          <p:nvPr/>
        </p:nvSpPr>
        <p:spPr bwMode="auto">
          <a:xfrm>
            <a:off x="4573588" y="5219700"/>
            <a:ext cx="358775" cy="431800"/>
          </a:xfrm>
          <a:prstGeom prst="foldedCorner">
            <a:avLst>
              <a:gd name="adj" fmla="val 12500"/>
            </a:avLst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29715" name="Rectangle 50"/>
          <p:cNvSpPr>
            <a:spLocks noChangeArrowheads="1"/>
          </p:cNvSpPr>
          <p:nvPr/>
        </p:nvSpPr>
        <p:spPr bwMode="auto">
          <a:xfrm>
            <a:off x="6589713" y="4356100"/>
            <a:ext cx="719137" cy="215900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9716" name="Rectangle 51"/>
          <p:cNvSpPr>
            <a:spLocks noChangeArrowheads="1"/>
          </p:cNvSpPr>
          <p:nvPr/>
        </p:nvSpPr>
        <p:spPr bwMode="auto">
          <a:xfrm>
            <a:off x="6589713" y="2482850"/>
            <a:ext cx="719137" cy="215900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9717" name="Rectangle 52"/>
          <p:cNvSpPr>
            <a:spLocks noChangeArrowheads="1"/>
          </p:cNvSpPr>
          <p:nvPr/>
        </p:nvSpPr>
        <p:spPr bwMode="auto">
          <a:xfrm>
            <a:off x="6589713" y="3059113"/>
            <a:ext cx="719137" cy="215900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9718" name="Rectangle 53"/>
          <p:cNvSpPr>
            <a:spLocks noChangeArrowheads="1"/>
          </p:cNvSpPr>
          <p:nvPr/>
        </p:nvSpPr>
        <p:spPr bwMode="auto">
          <a:xfrm>
            <a:off x="6589713" y="3706813"/>
            <a:ext cx="719137" cy="215900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9719" name="AutoShape 57"/>
          <p:cNvSpPr>
            <a:spLocks noChangeArrowheads="1"/>
          </p:cNvSpPr>
          <p:nvPr/>
        </p:nvSpPr>
        <p:spPr bwMode="auto">
          <a:xfrm>
            <a:off x="4572000" y="2843213"/>
            <a:ext cx="1152525" cy="792162"/>
          </a:xfrm>
          <a:prstGeom prst="flowChartMultidocument">
            <a:avLst/>
          </a:prstGeom>
          <a:ln>
            <a:headEnd/>
            <a:tailEnd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none" anchor="ctr"/>
          <a:lstStyle/>
          <a:p>
            <a:r>
              <a:rPr lang="ru-RU" sz="1400"/>
              <a:t>Таблицы</a:t>
            </a:r>
          </a:p>
          <a:p>
            <a:r>
              <a:rPr lang="ru-RU" sz="1400"/>
              <a:t>приписки</a:t>
            </a:r>
          </a:p>
        </p:txBody>
      </p:sp>
      <p:cxnSp>
        <p:nvCxnSpPr>
          <p:cNvPr id="29720" name="AutoShape 58"/>
          <p:cNvCxnSpPr>
            <a:cxnSpLocks noChangeShapeType="1"/>
            <a:stCxn id="29704" idx="3"/>
            <a:endCxn id="29719" idx="1"/>
          </p:cNvCxnSpPr>
          <p:nvPr/>
        </p:nvCxnSpPr>
        <p:spPr bwMode="auto">
          <a:xfrm>
            <a:off x="3706813" y="2159000"/>
            <a:ext cx="865187" cy="1081088"/>
          </a:xfrm>
          <a:prstGeom prst="curvedConnector3">
            <a:avLst>
              <a:gd name="adj1" fmla="val 49907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29721" name="AutoShape 59"/>
          <p:cNvCxnSpPr>
            <a:cxnSpLocks noChangeShapeType="1"/>
            <a:stCxn id="29705" idx="3"/>
            <a:endCxn id="29719" idx="1"/>
          </p:cNvCxnSpPr>
          <p:nvPr/>
        </p:nvCxnSpPr>
        <p:spPr bwMode="auto">
          <a:xfrm>
            <a:off x="3706813" y="2374900"/>
            <a:ext cx="865187" cy="865188"/>
          </a:xfrm>
          <a:prstGeom prst="curvedConnector3">
            <a:avLst>
              <a:gd name="adj1" fmla="val 49907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29722" name="AutoShape 60"/>
          <p:cNvCxnSpPr>
            <a:cxnSpLocks noChangeShapeType="1"/>
            <a:stCxn id="29706" idx="3"/>
            <a:endCxn id="29719" idx="1"/>
          </p:cNvCxnSpPr>
          <p:nvPr/>
        </p:nvCxnSpPr>
        <p:spPr bwMode="auto">
          <a:xfrm>
            <a:off x="3706813" y="2590800"/>
            <a:ext cx="865187" cy="649288"/>
          </a:xfrm>
          <a:prstGeom prst="curvedConnector3">
            <a:avLst>
              <a:gd name="adj1" fmla="val 49907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29723" name="AutoShape 61"/>
          <p:cNvCxnSpPr>
            <a:cxnSpLocks noChangeShapeType="1"/>
            <a:stCxn id="29708" idx="3"/>
            <a:endCxn id="29719" idx="1"/>
          </p:cNvCxnSpPr>
          <p:nvPr/>
        </p:nvCxnSpPr>
        <p:spPr bwMode="auto">
          <a:xfrm flipV="1">
            <a:off x="3706813" y="3240088"/>
            <a:ext cx="865187" cy="647700"/>
          </a:xfrm>
          <a:prstGeom prst="curvedConnector3">
            <a:avLst>
              <a:gd name="adj1" fmla="val 49907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29724" name="AutoShape 62"/>
          <p:cNvCxnSpPr>
            <a:cxnSpLocks noChangeShapeType="1"/>
            <a:stCxn id="29709" idx="3"/>
            <a:endCxn id="29719" idx="1"/>
          </p:cNvCxnSpPr>
          <p:nvPr/>
        </p:nvCxnSpPr>
        <p:spPr bwMode="auto">
          <a:xfrm flipV="1">
            <a:off x="3706813" y="3240088"/>
            <a:ext cx="865187" cy="863600"/>
          </a:xfrm>
          <a:prstGeom prst="curvedConnector3">
            <a:avLst>
              <a:gd name="adj1" fmla="val 49907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29725" name="AutoShape 63"/>
          <p:cNvCxnSpPr>
            <a:cxnSpLocks noChangeShapeType="1"/>
            <a:stCxn id="29710" idx="3"/>
            <a:endCxn id="29719" idx="1"/>
          </p:cNvCxnSpPr>
          <p:nvPr/>
        </p:nvCxnSpPr>
        <p:spPr bwMode="auto">
          <a:xfrm flipV="1">
            <a:off x="3706813" y="3240088"/>
            <a:ext cx="865187" cy="1079500"/>
          </a:xfrm>
          <a:prstGeom prst="curvedConnector3">
            <a:avLst>
              <a:gd name="adj1" fmla="val 49907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29726" name="AutoShape 64"/>
          <p:cNvCxnSpPr>
            <a:cxnSpLocks noChangeShapeType="1"/>
            <a:stCxn id="29719" idx="3"/>
            <a:endCxn id="29715" idx="1"/>
          </p:cNvCxnSpPr>
          <p:nvPr/>
        </p:nvCxnSpPr>
        <p:spPr bwMode="auto">
          <a:xfrm>
            <a:off x="5724525" y="3240088"/>
            <a:ext cx="865188" cy="1223962"/>
          </a:xfrm>
          <a:prstGeom prst="curvedConnector3">
            <a:avLst>
              <a:gd name="adj1" fmla="val 49907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29727" name="AutoShape 65"/>
          <p:cNvCxnSpPr>
            <a:cxnSpLocks noChangeShapeType="1"/>
            <a:stCxn id="29719" idx="3"/>
            <a:endCxn id="29718" idx="1"/>
          </p:cNvCxnSpPr>
          <p:nvPr/>
        </p:nvCxnSpPr>
        <p:spPr bwMode="auto">
          <a:xfrm>
            <a:off x="5724525" y="3240088"/>
            <a:ext cx="865188" cy="574675"/>
          </a:xfrm>
          <a:prstGeom prst="curvedConnector3">
            <a:avLst>
              <a:gd name="adj1" fmla="val 49907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29728" name="AutoShape 66"/>
          <p:cNvCxnSpPr>
            <a:cxnSpLocks noChangeShapeType="1"/>
            <a:stCxn id="29719" idx="3"/>
            <a:endCxn id="29717" idx="1"/>
          </p:cNvCxnSpPr>
          <p:nvPr/>
        </p:nvCxnSpPr>
        <p:spPr bwMode="auto">
          <a:xfrm flipV="1">
            <a:off x="5724525" y="3167063"/>
            <a:ext cx="865188" cy="73025"/>
          </a:xfrm>
          <a:prstGeom prst="curvedConnector3">
            <a:avLst>
              <a:gd name="adj1" fmla="val 49907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29729" name="AutoShape 67"/>
          <p:cNvCxnSpPr>
            <a:cxnSpLocks noChangeShapeType="1"/>
            <a:stCxn id="29719" idx="3"/>
            <a:endCxn id="29716" idx="1"/>
          </p:cNvCxnSpPr>
          <p:nvPr/>
        </p:nvCxnSpPr>
        <p:spPr bwMode="auto">
          <a:xfrm flipV="1">
            <a:off x="5724525" y="2590800"/>
            <a:ext cx="865188" cy="649288"/>
          </a:xfrm>
          <a:prstGeom prst="curvedConnector3">
            <a:avLst>
              <a:gd name="adj1" fmla="val 49907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29730" name="AutoShape 68"/>
          <p:cNvCxnSpPr>
            <a:cxnSpLocks noChangeShapeType="1"/>
            <a:stCxn id="29719" idx="2"/>
            <a:endCxn id="29731" idx="0"/>
          </p:cNvCxnSpPr>
          <p:nvPr/>
        </p:nvCxnSpPr>
        <p:spPr bwMode="auto">
          <a:xfrm rot="16200000" flipH="1">
            <a:off x="4341813" y="4378325"/>
            <a:ext cx="1647825" cy="34925"/>
          </a:xfrm>
          <a:prstGeom prst="curvedConnector3">
            <a:avLst>
              <a:gd name="adj1" fmla="val 51829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sp>
        <p:nvSpPr>
          <p:cNvPr id="29731" name="AutoShape 69"/>
          <p:cNvSpPr>
            <a:spLocks noChangeArrowheads="1"/>
          </p:cNvSpPr>
          <p:nvPr/>
        </p:nvSpPr>
        <p:spPr bwMode="auto">
          <a:xfrm>
            <a:off x="5003800" y="5219700"/>
            <a:ext cx="358775" cy="431800"/>
          </a:xfrm>
          <a:prstGeom prst="foldedCorner">
            <a:avLst>
              <a:gd name="adj" fmla="val 12500"/>
            </a:avLst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29732" name="AutoShape 70"/>
          <p:cNvSpPr>
            <a:spLocks noChangeArrowheads="1"/>
          </p:cNvSpPr>
          <p:nvPr/>
        </p:nvSpPr>
        <p:spPr bwMode="auto">
          <a:xfrm>
            <a:off x="5437188" y="5219700"/>
            <a:ext cx="358775" cy="431800"/>
          </a:xfrm>
          <a:prstGeom prst="foldedCorner">
            <a:avLst>
              <a:gd name="adj" fmla="val 12500"/>
            </a:avLst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cxnSp>
        <p:nvCxnSpPr>
          <p:cNvPr id="29733" name="AutoShape 71"/>
          <p:cNvCxnSpPr>
            <a:cxnSpLocks noChangeShapeType="1"/>
            <a:stCxn id="29719" idx="2"/>
            <a:endCxn id="29714" idx="0"/>
          </p:cNvCxnSpPr>
          <p:nvPr/>
        </p:nvCxnSpPr>
        <p:spPr bwMode="auto">
          <a:xfrm rot="5400000">
            <a:off x="4126706" y="4198144"/>
            <a:ext cx="1647825" cy="395288"/>
          </a:xfrm>
          <a:prstGeom prst="curvedConnector3">
            <a:avLst>
              <a:gd name="adj1" fmla="val 51829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29734" name="AutoShape 72"/>
          <p:cNvCxnSpPr>
            <a:cxnSpLocks noChangeShapeType="1"/>
            <a:stCxn id="29719" idx="2"/>
            <a:endCxn id="29732" idx="0"/>
          </p:cNvCxnSpPr>
          <p:nvPr/>
        </p:nvCxnSpPr>
        <p:spPr bwMode="auto">
          <a:xfrm rot="16200000" flipH="1">
            <a:off x="4558506" y="4161632"/>
            <a:ext cx="1647825" cy="468312"/>
          </a:xfrm>
          <a:prstGeom prst="curvedConnector3">
            <a:avLst>
              <a:gd name="adj1" fmla="val 51829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sp>
        <p:nvSpPr>
          <p:cNvPr id="29735" name="AutoShape 73"/>
          <p:cNvSpPr>
            <a:spLocks noChangeArrowheads="1"/>
          </p:cNvSpPr>
          <p:nvPr/>
        </p:nvSpPr>
        <p:spPr bwMode="auto">
          <a:xfrm>
            <a:off x="4500563" y="1979613"/>
            <a:ext cx="719137" cy="863600"/>
          </a:xfrm>
          <a:prstGeom prst="lightningBolt">
            <a:avLst/>
          </a:prstGeom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29736" name="AutoShape 74"/>
          <p:cNvSpPr>
            <a:spLocks noChangeArrowheads="1"/>
          </p:cNvSpPr>
          <p:nvPr/>
        </p:nvSpPr>
        <p:spPr bwMode="auto">
          <a:xfrm>
            <a:off x="395288" y="1546225"/>
            <a:ext cx="719137" cy="863600"/>
          </a:xfrm>
          <a:prstGeom prst="lightningBol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29737" name="AutoShape 75"/>
          <p:cNvSpPr>
            <a:spLocks noChangeArrowheads="1"/>
          </p:cNvSpPr>
          <p:nvPr/>
        </p:nvSpPr>
        <p:spPr bwMode="auto">
          <a:xfrm>
            <a:off x="4427538" y="3851275"/>
            <a:ext cx="719137" cy="863600"/>
          </a:xfrm>
          <a:prstGeom prst="lightningBolt">
            <a:avLst/>
          </a:prstGeom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29738" name="AutoShape 76"/>
          <p:cNvSpPr>
            <a:spLocks noChangeArrowheads="1"/>
          </p:cNvSpPr>
          <p:nvPr/>
        </p:nvSpPr>
        <p:spPr bwMode="auto">
          <a:xfrm>
            <a:off x="1836738" y="2266950"/>
            <a:ext cx="719137" cy="863600"/>
          </a:xfrm>
          <a:prstGeom prst="lightningBol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29739" name="Rectangle 7"/>
          <p:cNvSpPr>
            <a:spLocks noChangeArrowheads="1"/>
          </p:cNvSpPr>
          <p:nvPr/>
        </p:nvSpPr>
        <p:spPr bwMode="auto">
          <a:xfrm>
            <a:off x="2987675" y="2051050"/>
            <a:ext cx="719138" cy="2592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/>
            <a:r>
              <a:rPr lang="ru-RU" dirty="0"/>
              <a:t>Виртуальная память</a:t>
            </a:r>
          </a:p>
        </p:txBody>
      </p:sp>
      <p:sp>
        <p:nvSpPr>
          <p:cNvPr id="29740" name="AutoShape 79"/>
          <p:cNvSpPr>
            <a:spLocks noChangeArrowheads="1"/>
          </p:cNvSpPr>
          <p:nvPr/>
        </p:nvSpPr>
        <p:spPr bwMode="auto">
          <a:xfrm>
            <a:off x="6732588" y="4572000"/>
            <a:ext cx="503237" cy="935038"/>
          </a:xfrm>
          <a:prstGeom prst="upArrow">
            <a:avLst>
              <a:gd name="adj1" fmla="val 50000"/>
              <a:gd name="adj2" fmla="val 46451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r>
              <a:rPr lang="en-US"/>
              <a:t>DMA</a:t>
            </a:r>
            <a:endParaRPr lang="ru-RU"/>
          </a:p>
        </p:txBody>
      </p:sp>
      <p:sp>
        <p:nvSpPr>
          <p:cNvPr id="29741" name="AutoShape 80"/>
          <p:cNvSpPr>
            <a:spLocks noChangeArrowheads="1"/>
          </p:cNvSpPr>
          <p:nvPr/>
        </p:nvSpPr>
        <p:spPr bwMode="auto">
          <a:xfrm>
            <a:off x="7092950" y="1557338"/>
            <a:ext cx="719138" cy="863600"/>
          </a:xfrm>
          <a:prstGeom prst="lightningBolt">
            <a:avLst/>
          </a:prstGeom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pic>
        <p:nvPicPr>
          <p:cNvPr id="29742" name="Picture 81" descr="j043390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88125" y="5507038"/>
            <a:ext cx="801688" cy="80168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</p:pic>
      <p:sp>
        <p:nvSpPr>
          <p:cNvPr id="29743" name="Rectangle 49"/>
          <p:cNvSpPr>
            <a:spLocks noChangeArrowheads="1"/>
          </p:cNvSpPr>
          <p:nvPr/>
        </p:nvSpPr>
        <p:spPr bwMode="auto">
          <a:xfrm>
            <a:off x="6589713" y="1979613"/>
            <a:ext cx="719137" cy="259238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eaVert" wrap="none" anchor="ctr"/>
          <a:lstStyle/>
          <a:p>
            <a:pPr algn="ctr"/>
            <a:r>
              <a:rPr lang="ru-RU" dirty="0"/>
              <a:t>Физическая память</a:t>
            </a:r>
          </a:p>
        </p:txBody>
      </p:sp>
      <p:sp>
        <p:nvSpPr>
          <p:cNvPr id="29744" name="AutoShape 82"/>
          <p:cNvSpPr>
            <a:spLocks noChangeArrowheads="1"/>
          </p:cNvSpPr>
          <p:nvPr/>
        </p:nvSpPr>
        <p:spPr bwMode="auto">
          <a:xfrm>
            <a:off x="7308850" y="2338388"/>
            <a:ext cx="719138" cy="431800"/>
          </a:xfrm>
          <a:prstGeom prst="leftArrow">
            <a:avLst>
              <a:gd name="adj1" fmla="val 50000"/>
              <a:gd name="adj2" fmla="val 41636"/>
            </a:avLst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29745" name="AutoShape 83"/>
          <p:cNvSpPr>
            <a:spLocks noChangeArrowheads="1"/>
          </p:cNvSpPr>
          <p:nvPr/>
        </p:nvSpPr>
        <p:spPr bwMode="auto">
          <a:xfrm>
            <a:off x="8026400" y="2266950"/>
            <a:ext cx="1009650" cy="576263"/>
          </a:xfrm>
          <a:prstGeom prst="flowChartPredefinedProcess">
            <a:avLst/>
          </a:prstGeom>
          <a:ln>
            <a:headEnd/>
            <a:tailEnd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ru-RU" sz="1600" dirty="0"/>
              <a:t>Ядро</a:t>
            </a:r>
          </a:p>
          <a:p>
            <a:pPr algn="ctr"/>
            <a:r>
              <a:rPr lang="ru-RU" sz="1600" dirty="0"/>
              <a:t>ОС</a:t>
            </a:r>
          </a:p>
        </p:txBody>
      </p:sp>
      <p:sp>
        <p:nvSpPr>
          <p:cNvPr id="29746" name="AutoShape 84"/>
          <p:cNvSpPr>
            <a:spLocks noChangeArrowheads="1"/>
          </p:cNvSpPr>
          <p:nvPr/>
        </p:nvSpPr>
        <p:spPr bwMode="auto">
          <a:xfrm>
            <a:off x="7308850" y="3562350"/>
            <a:ext cx="719138" cy="431800"/>
          </a:xfrm>
          <a:prstGeom prst="leftArrow">
            <a:avLst>
              <a:gd name="adj1" fmla="val 50000"/>
              <a:gd name="adj2" fmla="val 41636"/>
            </a:avLst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29747" name="AutoShape 85"/>
          <p:cNvSpPr>
            <a:spLocks noChangeArrowheads="1"/>
          </p:cNvSpPr>
          <p:nvPr/>
        </p:nvSpPr>
        <p:spPr bwMode="auto">
          <a:xfrm>
            <a:off x="8027988" y="3492500"/>
            <a:ext cx="1009650" cy="646113"/>
          </a:xfrm>
          <a:prstGeom prst="flowChartPredefinedProcess">
            <a:avLst/>
          </a:prstGeom>
          <a:ln>
            <a:headEnd/>
            <a:tailEnd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ru-RU" sz="1600" dirty="0"/>
              <a:t>Другой</a:t>
            </a:r>
          </a:p>
          <a:p>
            <a:pPr algn="ctr"/>
            <a:r>
              <a:rPr lang="ru-RU" sz="1600" dirty="0"/>
              <a:t>процесс</a:t>
            </a:r>
          </a:p>
        </p:txBody>
      </p:sp>
      <p:sp>
        <p:nvSpPr>
          <p:cNvPr id="29748" name="AutoShape 86"/>
          <p:cNvSpPr>
            <a:spLocks noChangeArrowheads="1"/>
          </p:cNvSpPr>
          <p:nvPr/>
        </p:nvSpPr>
        <p:spPr bwMode="auto">
          <a:xfrm>
            <a:off x="2268538" y="4498975"/>
            <a:ext cx="719137" cy="863600"/>
          </a:xfrm>
          <a:prstGeom prst="lightningBolt">
            <a:avLst/>
          </a:prstGeom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29749" name="AutoShape 34"/>
          <p:cNvSpPr>
            <a:spLocks noChangeArrowheads="1"/>
          </p:cNvSpPr>
          <p:nvPr/>
        </p:nvSpPr>
        <p:spPr bwMode="auto">
          <a:xfrm>
            <a:off x="1835150" y="2986088"/>
            <a:ext cx="1152525" cy="649287"/>
          </a:xfrm>
          <a:custGeom>
            <a:avLst/>
            <a:gdLst>
              <a:gd name="T0" fmla="*/ 864394 w 21600"/>
              <a:gd name="T1" fmla="*/ 0 h 21600"/>
              <a:gd name="T2" fmla="*/ 0 w 21600"/>
              <a:gd name="T3" fmla="*/ 324644 h 21600"/>
              <a:gd name="T4" fmla="*/ 864394 w 21600"/>
              <a:gd name="T5" fmla="*/ 649287 h 21600"/>
              <a:gd name="T6" fmla="*/ 1152525 w 21600"/>
              <a:gd name="T7" fmla="*/ 324644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r>
              <a:rPr lang="ru-RU" sz="1600"/>
              <a:t>Загрузка</a:t>
            </a:r>
          </a:p>
        </p:txBody>
      </p:sp>
      <p:sp>
        <p:nvSpPr>
          <p:cNvPr id="29750" name="Text Box 90"/>
          <p:cNvSpPr txBox="1">
            <a:spLocks noChangeArrowheads="1"/>
          </p:cNvSpPr>
          <p:nvPr/>
        </p:nvSpPr>
        <p:spPr bwMode="auto">
          <a:xfrm>
            <a:off x="2056081" y="115888"/>
            <a:ext cx="615578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ru-RU" sz="2400" dirty="0"/>
              <a:t>Возможные точки вредоносного воздействия</a:t>
            </a:r>
          </a:p>
          <a:p>
            <a:pPr algn="ctr"/>
            <a:r>
              <a:rPr lang="ru-RU" sz="2400" dirty="0"/>
              <a:t>на доверенный процесс</a:t>
            </a:r>
          </a:p>
        </p:txBody>
      </p:sp>
      <p:sp>
        <p:nvSpPr>
          <p:cNvPr id="29752" name="AutoShape 92"/>
          <p:cNvSpPr>
            <a:spLocks noChangeArrowheads="1"/>
          </p:cNvSpPr>
          <p:nvPr/>
        </p:nvSpPr>
        <p:spPr bwMode="auto">
          <a:xfrm>
            <a:off x="6157913" y="4437063"/>
            <a:ext cx="719137" cy="863600"/>
          </a:xfrm>
          <a:prstGeom prst="lightningBolt">
            <a:avLst/>
          </a:prstGeom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29753" name="AutoShape 93"/>
          <p:cNvSpPr>
            <a:spLocks noChangeArrowheads="1"/>
          </p:cNvSpPr>
          <p:nvPr/>
        </p:nvSpPr>
        <p:spPr bwMode="auto">
          <a:xfrm>
            <a:off x="7235825" y="2781300"/>
            <a:ext cx="719138" cy="863600"/>
          </a:xfrm>
          <a:prstGeom prst="lightningBolt">
            <a:avLst/>
          </a:prstGeom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56" name="Slide Number Placeholder 5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9EF6F-32D8-4AB0-9C85-17CD52B88638}" type="slidenum">
              <a:rPr lang="ru-RU" smtClean="0"/>
              <a:pPr/>
              <a:t>10</a:t>
            </a:fld>
            <a:endParaRPr lang="ru-RU"/>
          </a:p>
        </p:txBody>
      </p:sp>
      <p:sp>
        <p:nvSpPr>
          <p:cNvPr id="57" name="Дата 5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15.11.2012</a:t>
            </a:r>
            <a:endParaRPr lang="ru-RU"/>
          </a:p>
        </p:txBody>
      </p:sp>
      <p:sp>
        <p:nvSpPr>
          <p:cNvPr id="58" name="Нижний колонтитул 5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«Инфокоммуникационные технологии в научных исследованиях», Таруса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400" dirty="0" smtClean="0"/>
              <a:t>Регистрация доверенного </a:t>
            </a:r>
            <a:r>
              <a:rPr lang="ru-RU" sz="4400" dirty="0" smtClean="0"/>
              <a:t>приложения</a:t>
            </a:r>
            <a:endParaRPr lang="ru-RU" dirty="0"/>
          </a:p>
        </p:txBody>
      </p:sp>
      <p:sp>
        <p:nvSpPr>
          <p:cNvPr id="47112" name="Rectangle 8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eaLnBrk="1" hangingPunct="1">
              <a:lnSpc>
                <a:spcPct val="80000"/>
              </a:lnSpc>
            </a:pPr>
            <a:r>
              <a:rPr lang="ru-RU" dirty="0" smtClean="0"/>
              <a:t>Стартовый набор ограничений задается «регистрационной» информацией программы</a:t>
            </a:r>
          </a:p>
          <a:p>
            <a:pPr eaLnBrk="1" hangingPunct="1">
              <a:lnSpc>
                <a:spcPct val="80000"/>
              </a:lnSpc>
            </a:pPr>
            <a:r>
              <a:rPr lang="ru-RU" dirty="0" smtClean="0"/>
              <a:t>Регистрационная информация содержит контрольные суммы (</a:t>
            </a:r>
            <a:r>
              <a:rPr lang="en-US" dirty="0" smtClean="0"/>
              <a:t>SHA-1</a:t>
            </a:r>
            <a:r>
              <a:rPr lang="ru-RU" dirty="0" smtClean="0"/>
              <a:t>) для всех объектных модулей приложения</a:t>
            </a:r>
          </a:p>
          <a:p>
            <a:pPr lvl="1" eaLnBrk="1" hangingPunct="1">
              <a:lnSpc>
                <a:spcPct val="80000"/>
              </a:lnSpc>
            </a:pPr>
            <a:r>
              <a:rPr lang="ru-RU" dirty="0" smtClean="0"/>
              <a:t>в т.ч. </a:t>
            </a:r>
            <a:r>
              <a:rPr lang="en-US" dirty="0" err="1" smtClean="0"/>
              <a:t>ld.so</a:t>
            </a:r>
            <a:r>
              <a:rPr lang="en-US" dirty="0" smtClean="0"/>
              <a:t> </a:t>
            </a:r>
            <a:r>
              <a:rPr lang="ru-RU" dirty="0" smtClean="0"/>
              <a:t>для динамически компонуемых приложений </a:t>
            </a:r>
            <a:endParaRPr lang="en-US" dirty="0" smtClean="0"/>
          </a:p>
          <a:p>
            <a:pPr eaLnBrk="1" hangingPunct="1">
              <a:lnSpc>
                <a:spcPct val="80000"/>
              </a:lnSpc>
            </a:pPr>
            <a:r>
              <a:rPr lang="ru-RU" dirty="0" smtClean="0"/>
              <a:t>Регистрационная информация не привязана к конкретному имени или расположению приложения в файловой системе</a:t>
            </a:r>
          </a:p>
          <a:p>
            <a:pPr lvl="1" eaLnBrk="1" hangingPunct="1">
              <a:lnSpc>
                <a:spcPct val="80000"/>
              </a:lnSpc>
            </a:pPr>
            <a:r>
              <a:rPr lang="ru-RU" dirty="0" smtClean="0"/>
              <a:t>у каждого приложения есть уникальный </a:t>
            </a:r>
            <a:r>
              <a:rPr lang="en-US" dirty="0" smtClean="0"/>
              <a:t>ID</a:t>
            </a:r>
            <a:endParaRPr lang="ru-RU" sz="3200" dirty="0" smtClean="0"/>
          </a:p>
          <a:p>
            <a:pPr eaLnBrk="1" hangingPunct="1">
              <a:lnSpc>
                <a:spcPct val="80000"/>
              </a:lnSpc>
            </a:pPr>
            <a:r>
              <a:rPr lang="ru-RU" dirty="0" smtClean="0"/>
              <a:t>Запуск доверенного приложения осуществляется специальной программой  «монитором», который сообщает гипервизору </a:t>
            </a:r>
            <a:r>
              <a:rPr lang="en-US" dirty="0" smtClean="0"/>
              <a:t>ID </a:t>
            </a:r>
            <a:r>
              <a:rPr lang="ru-RU" dirty="0" smtClean="0"/>
              <a:t>приложения</a:t>
            </a:r>
          </a:p>
          <a:p>
            <a:pPr lvl="1" eaLnBrk="1" hangingPunct="1">
              <a:lnSpc>
                <a:spcPct val="80000"/>
              </a:lnSpc>
            </a:pPr>
            <a:r>
              <a:rPr lang="ru-RU" dirty="0" smtClean="0"/>
              <a:t>монитор принимает в качестве параметра «паспорт» задачи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15.11.2012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«Инфокоммуникационные технологии в научных исследованиях», Таруса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9EF6F-32D8-4AB0-9C85-17CD52B88638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6"/>
          <p:cNvSpPr>
            <a:spLocks noChangeArrowheads="1"/>
          </p:cNvSpPr>
          <p:nvPr/>
        </p:nvSpPr>
        <p:spPr bwMode="auto">
          <a:xfrm>
            <a:off x="2627313" y="1330325"/>
            <a:ext cx="1441450" cy="4824413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/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ajor"/>
        </p:style>
        <p:txBody>
          <a:bodyPr wrap="none"/>
          <a:lstStyle/>
          <a:p>
            <a:pPr algn="ctr"/>
            <a:r>
              <a:rPr lang="ru-RU" dirty="0"/>
              <a:t>Контекст</a:t>
            </a:r>
          </a:p>
          <a:p>
            <a:pPr algn="ctr"/>
            <a:r>
              <a:rPr lang="ru-RU" dirty="0"/>
              <a:t>процесса</a:t>
            </a:r>
          </a:p>
        </p:txBody>
      </p:sp>
      <p:sp>
        <p:nvSpPr>
          <p:cNvPr id="29700" name="Rectangle 77"/>
          <p:cNvSpPr>
            <a:spLocks noChangeArrowheads="1"/>
          </p:cNvSpPr>
          <p:nvPr/>
        </p:nvSpPr>
        <p:spPr bwMode="auto">
          <a:xfrm>
            <a:off x="2987675" y="2051050"/>
            <a:ext cx="719138" cy="259238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eaVert" wrap="none" anchor="ctr"/>
          <a:lstStyle/>
          <a:p>
            <a:endParaRPr lang="ru-RU"/>
          </a:p>
        </p:txBody>
      </p:sp>
      <p:sp>
        <p:nvSpPr>
          <p:cNvPr id="29701" name="AutoShape 35"/>
          <p:cNvSpPr>
            <a:spLocks noChangeArrowheads="1"/>
          </p:cNvSpPr>
          <p:nvPr/>
        </p:nvSpPr>
        <p:spPr bwMode="auto">
          <a:xfrm>
            <a:off x="4248150" y="4714875"/>
            <a:ext cx="1836738" cy="1512888"/>
          </a:xfrm>
          <a:prstGeom prst="can">
            <a:avLst>
              <a:gd name="adj" fmla="val 25000"/>
            </a:avLst>
          </a:prstGeom>
          <a:ln>
            <a:headEnd/>
            <a:tailE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anchor="b"/>
          <a:lstStyle/>
          <a:p>
            <a:pPr algn="ctr"/>
            <a:r>
              <a:rPr lang="ru-RU" dirty="0"/>
              <a:t>Файл подкачки</a:t>
            </a:r>
          </a:p>
        </p:txBody>
      </p:sp>
      <p:sp>
        <p:nvSpPr>
          <p:cNvPr id="29702" name="AutoShape 4"/>
          <p:cNvSpPr>
            <a:spLocks noChangeArrowheads="1"/>
          </p:cNvSpPr>
          <p:nvPr/>
        </p:nvSpPr>
        <p:spPr bwMode="auto">
          <a:xfrm>
            <a:off x="179388" y="2411413"/>
            <a:ext cx="1728787" cy="1727200"/>
          </a:xfrm>
          <a:prstGeom prst="can">
            <a:avLst>
              <a:gd name="adj" fmla="val 25000"/>
            </a:avLst>
          </a:prstGeom>
          <a:ln>
            <a:headEnd/>
            <a:tailE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29703" name="AutoShape 5"/>
          <p:cNvSpPr>
            <a:spLocks noChangeArrowheads="1"/>
          </p:cNvSpPr>
          <p:nvPr/>
        </p:nvSpPr>
        <p:spPr bwMode="auto">
          <a:xfrm>
            <a:off x="323850" y="3059113"/>
            <a:ext cx="1439863" cy="792162"/>
          </a:xfrm>
          <a:prstGeom prst="flowChartMultidocument">
            <a:avLst/>
          </a:prstGeom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r>
              <a:rPr lang="ru-RU" sz="1400" dirty="0"/>
              <a:t>Исполняемые</a:t>
            </a:r>
          </a:p>
          <a:p>
            <a:r>
              <a:rPr lang="ru-RU" sz="1400" dirty="0"/>
              <a:t>файлы</a:t>
            </a:r>
          </a:p>
        </p:txBody>
      </p:sp>
      <p:sp>
        <p:nvSpPr>
          <p:cNvPr id="29704" name="Rectangle 8"/>
          <p:cNvSpPr>
            <a:spLocks noChangeArrowheads="1"/>
          </p:cNvSpPr>
          <p:nvPr/>
        </p:nvSpPr>
        <p:spPr bwMode="auto">
          <a:xfrm>
            <a:off x="2987675" y="2051050"/>
            <a:ext cx="719138" cy="2159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29705" name="Rectangle 9"/>
          <p:cNvSpPr>
            <a:spLocks noChangeArrowheads="1"/>
          </p:cNvSpPr>
          <p:nvPr/>
        </p:nvSpPr>
        <p:spPr bwMode="auto">
          <a:xfrm>
            <a:off x="2987675" y="2266950"/>
            <a:ext cx="719138" cy="2159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29706" name="Rectangle 10"/>
          <p:cNvSpPr>
            <a:spLocks noChangeArrowheads="1"/>
          </p:cNvSpPr>
          <p:nvPr/>
        </p:nvSpPr>
        <p:spPr bwMode="auto">
          <a:xfrm>
            <a:off x="2987675" y="2482850"/>
            <a:ext cx="719138" cy="2159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29707" name="Rectangle 11"/>
          <p:cNvSpPr>
            <a:spLocks noChangeArrowheads="1"/>
          </p:cNvSpPr>
          <p:nvPr/>
        </p:nvSpPr>
        <p:spPr bwMode="auto">
          <a:xfrm>
            <a:off x="2987675" y="2698750"/>
            <a:ext cx="719138" cy="2159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29708" name="Rectangle 12"/>
          <p:cNvSpPr>
            <a:spLocks noChangeArrowheads="1"/>
          </p:cNvSpPr>
          <p:nvPr/>
        </p:nvSpPr>
        <p:spPr bwMode="auto">
          <a:xfrm>
            <a:off x="2987675" y="3779838"/>
            <a:ext cx="719138" cy="2159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29709" name="Rectangle 13"/>
          <p:cNvSpPr>
            <a:spLocks noChangeArrowheads="1"/>
          </p:cNvSpPr>
          <p:nvPr/>
        </p:nvSpPr>
        <p:spPr bwMode="auto">
          <a:xfrm>
            <a:off x="2987675" y="3995738"/>
            <a:ext cx="719138" cy="2159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29710" name="Rectangle 14"/>
          <p:cNvSpPr>
            <a:spLocks noChangeArrowheads="1"/>
          </p:cNvSpPr>
          <p:nvPr/>
        </p:nvSpPr>
        <p:spPr bwMode="auto">
          <a:xfrm>
            <a:off x="2987675" y="4211638"/>
            <a:ext cx="719138" cy="2159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29711" name="AutoShape 26"/>
          <p:cNvSpPr>
            <a:spLocks noChangeArrowheads="1"/>
          </p:cNvSpPr>
          <p:nvPr/>
        </p:nvSpPr>
        <p:spPr bwMode="auto">
          <a:xfrm>
            <a:off x="2987675" y="5003800"/>
            <a:ext cx="576263" cy="935038"/>
          </a:xfrm>
          <a:prstGeom prst="foldedCorner">
            <a:avLst>
              <a:gd name="adj" fmla="val 12500"/>
            </a:avLst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29712" name="AutoShape 27"/>
          <p:cNvSpPr>
            <a:spLocks noChangeArrowheads="1"/>
          </p:cNvSpPr>
          <p:nvPr/>
        </p:nvSpPr>
        <p:spPr bwMode="auto">
          <a:xfrm>
            <a:off x="3060700" y="4932363"/>
            <a:ext cx="576263" cy="935037"/>
          </a:xfrm>
          <a:prstGeom prst="foldedCorner">
            <a:avLst>
              <a:gd name="adj" fmla="val 12500"/>
            </a:avLst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29713" name="AutoShape 28"/>
          <p:cNvSpPr>
            <a:spLocks noChangeArrowheads="1"/>
          </p:cNvSpPr>
          <p:nvPr/>
        </p:nvSpPr>
        <p:spPr bwMode="auto">
          <a:xfrm>
            <a:off x="3132138" y="4859338"/>
            <a:ext cx="576262" cy="936625"/>
          </a:xfrm>
          <a:prstGeom prst="foldedCorner">
            <a:avLst>
              <a:gd name="adj" fmla="val 12500"/>
            </a:avLst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eaVert" wrap="none" anchor="ctr"/>
          <a:lstStyle/>
          <a:p>
            <a:r>
              <a:rPr lang="ru-RU" sz="1400" dirty="0"/>
              <a:t>Регистры</a:t>
            </a:r>
          </a:p>
          <a:p>
            <a:r>
              <a:rPr lang="en-US" sz="1400" dirty="0"/>
              <a:t>(EIP)</a:t>
            </a:r>
            <a:endParaRPr lang="ru-RU" sz="1400" dirty="0"/>
          </a:p>
        </p:txBody>
      </p:sp>
      <p:sp>
        <p:nvSpPr>
          <p:cNvPr id="29714" name="AutoShape 31"/>
          <p:cNvSpPr>
            <a:spLocks noChangeArrowheads="1"/>
          </p:cNvSpPr>
          <p:nvPr/>
        </p:nvSpPr>
        <p:spPr bwMode="auto">
          <a:xfrm>
            <a:off x="4573588" y="5219700"/>
            <a:ext cx="358775" cy="431800"/>
          </a:xfrm>
          <a:prstGeom prst="foldedCorner">
            <a:avLst>
              <a:gd name="adj" fmla="val 12500"/>
            </a:avLst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29715" name="Rectangle 50"/>
          <p:cNvSpPr>
            <a:spLocks noChangeArrowheads="1"/>
          </p:cNvSpPr>
          <p:nvPr/>
        </p:nvSpPr>
        <p:spPr bwMode="auto">
          <a:xfrm>
            <a:off x="6589713" y="4356100"/>
            <a:ext cx="719137" cy="215900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9716" name="Rectangle 51"/>
          <p:cNvSpPr>
            <a:spLocks noChangeArrowheads="1"/>
          </p:cNvSpPr>
          <p:nvPr/>
        </p:nvSpPr>
        <p:spPr bwMode="auto">
          <a:xfrm>
            <a:off x="6589713" y="2482850"/>
            <a:ext cx="719137" cy="215900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9717" name="Rectangle 52"/>
          <p:cNvSpPr>
            <a:spLocks noChangeArrowheads="1"/>
          </p:cNvSpPr>
          <p:nvPr/>
        </p:nvSpPr>
        <p:spPr bwMode="auto">
          <a:xfrm>
            <a:off x="6589713" y="3059113"/>
            <a:ext cx="719137" cy="215900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9718" name="Rectangle 53"/>
          <p:cNvSpPr>
            <a:spLocks noChangeArrowheads="1"/>
          </p:cNvSpPr>
          <p:nvPr/>
        </p:nvSpPr>
        <p:spPr bwMode="auto">
          <a:xfrm>
            <a:off x="6589713" y="3706813"/>
            <a:ext cx="719137" cy="215900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9719" name="AutoShape 57"/>
          <p:cNvSpPr>
            <a:spLocks noChangeArrowheads="1"/>
          </p:cNvSpPr>
          <p:nvPr/>
        </p:nvSpPr>
        <p:spPr bwMode="auto">
          <a:xfrm>
            <a:off x="4572000" y="2843213"/>
            <a:ext cx="1152525" cy="792162"/>
          </a:xfrm>
          <a:prstGeom prst="flowChartMultidocument">
            <a:avLst/>
          </a:prstGeom>
          <a:ln>
            <a:headEnd/>
            <a:tailEnd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none" anchor="ctr"/>
          <a:lstStyle/>
          <a:p>
            <a:r>
              <a:rPr lang="ru-RU" sz="1400"/>
              <a:t>Таблицы</a:t>
            </a:r>
          </a:p>
          <a:p>
            <a:r>
              <a:rPr lang="ru-RU" sz="1400"/>
              <a:t>приписки</a:t>
            </a:r>
          </a:p>
        </p:txBody>
      </p:sp>
      <p:cxnSp>
        <p:nvCxnSpPr>
          <p:cNvPr id="29720" name="AutoShape 58"/>
          <p:cNvCxnSpPr>
            <a:cxnSpLocks noChangeShapeType="1"/>
            <a:stCxn id="29704" idx="3"/>
            <a:endCxn id="29719" idx="1"/>
          </p:cNvCxnSpPr>
          <p:nvPr/>
        </p:nvCxnSpPr>
        <p:spPr bwMode="auto">
          <a:xfrm>
            <a:off x="3706813" y="2159000"/>
            <a:ext cx="865187" cy="1081088"/>
          </a:xfrm>
          <a:prstGeom prst="curvedConnector3">
            <a:avLst>
              <a:gd name="adj1" fmla="val 49907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29721" name="AutoShape 59"/>
          <p:cNvCxnSpPr>
            <a:cxnSpLocks noChangeShapeType="1"/>
            <a:stCxn id="29705" idx="3"/>
            <a:endCxn id="29719" idx="1"/>
          </p:cNvCxnSpPr>
          <p:nvPr/>
        </p:nvCxnSpPr>
        <p:spPr bwMode="auto">
          <a:xfrm>
            <a:off x="3706813" y="2374900"/>
            <a:ext cx="865187" cy="865188"/>
          </a:xfrm>
          <a:prstGeom prst="curvedConnector3">
            <a:avLst>
              <a:gd name="adj1" fmla="val 49907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29722" name="AutoShape 60"/>
          <p:cNvCxnSpPr>
            <a:cxnSpLocks noChangeShapeType="1"/>
            <a:stCxn id="29706" idx="3"/>
            <a:endCxn id="29719" idx="1"/>
          </p:cNvCxnSpPr>
          <p:nvPr/>
        </p:nvCxnSpPr>
        <p:spPr bwMode="auto">
          <a:xfrm>
            <a:off x="3706813" y="2590800"/>
            <a:ext cx="865187" cy="649288"/>
          </a:xfrm>
          <a:prstGeom prst="curvedConnector3">
            <a:avLst>
              <a:gd name="adj1" fmla="val 49907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29723" name="AutoShape 61"/>
          <p:cNvCxnSpPr>
            <a:cxnSpLocks noChangeShapeType="1"/>
            <a:stCxn id="29708" idx="3"/>
            <a:endCxn id="29719" idx="1"/>
          </p:cNvCxnSpPr>
          <p:nvPr/>
        </p:nvCxnSpPr>
        <p:spPr bwMode="auto">
          <a:xfrm flipV="1">
            <a:off x="3706813" y="3240088"/>
            <a:ext cx="865187" cy="647700"/>
          </a:xfrm>
          <a:prstGeom prst="curvedConnector3">
            <a:avLst>
              <a:gd name="adj1" fmla="val 49907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29724" name="AutoShape 62"/>
          <p:cNvCxnSpPr>
            <a:cxnSpLocks noChangeShapeType="1"/>
            <a:stCxn id="29709" idx="3"/>
            <a:endCxn id="29719" idx="1"/>
          </p:cNvCxnSpPr>
          <p:nvPr/>
        </p:nvCxnSpPr>
        <p:spPr bwMode="auto">
          <a:xfrm flipV="1">
            <a:off x="3706813" y="3240088"/>
            <a:ext cx="865187" cy="863600"/>
          </a:xfrm>
          <a:prstGeom prst="curvedConnector3">
            <a:avLst>
              <a:gd name="adj1" fmla="val 49907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29725" name="AutoShape 63"/>
          <p:cNvCxnSpPr>
            <a:cxnSpLocks noChangeShapeType="1"/>
            <a:stCxn id="29710" idx="3"/>
            <a:endCxn id="29719" idx="1"/>
          </p:cNvCxnSpPr>
          <p:nvPr/>
        </p:nvCxnSpPr>
        <p:spPr bwMode="auto">
          <a:xfrm flipV="1">
            <a:off x="3706813" y="3240088"/>
            <a:ext cx="865187" cy="1079500"/>
          </a:xfrm>
          <a:prstGeom prst="curvedConnector3">
            <a:avLst>
              <a:gd name="adj1" fmla="val 49907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29726" name="AutoShape 64"/>
          <p:cNvCxnSpPr>
            <a:cxnSpLocks noChangeShapeType="1"/>
            <a:stCxn id="29719" idx="3"/>
            <a:endCxn id="29715" idx="1"/>
          </p:cNvCxnSpPr>
          <p:nvPr/>
        </p:nvCxnSpPr>
        <p:spPr bwMode="auto">
          <a:xfrm>
            <a:off x="5724525" y="3240088"/>
            <a:ext cx="865188" cy="1223962"/>
          </a:xfrm>
          <a:prstGeom prst="curvedConnector3">
            <a:avLst>
              <a:gd name="adj1" fmla="val 49907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29727" name="AutoShape 65"/>
          <p:cNvCxnSpPr>
            <a:cxnSpLocks noChangeShapeType="1"/>
            <a:stCxn id="29719" idx="3"/>
            <a:endCxn id="29718" idx="1"/>
          </p:cNvCxnSpPr>
          <p:nvPr/>
        </p:nvCxnSpPr>
        <p:spPr bwMode="auto">
          <a:xfrm>
            <a:off x="5724525" y="3240088"/>
            <a:ext cx="865188" cy="574675"/>
          </a:xfrm>
          <a:prstGeom prst="curvedConnector3">
            <a:avLst>
              <a:gd name="adj1" fmla="val 49907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29728" name="AutoShape 66"/>
          <p:cNvCxnSpPr>
            <a:cxnSpLocks noChangeShapeType="1"/>
            <a:stCxn id="29719" idx="3"/>
            <a:endCxn id="29717" idx="1"/>
          </p:cNvCxnSpPr>
          <p:nvPr/>
        </p:nvCxnSpPr>
        <p:spPr bwMode="auto">
          <a:xfrm flipV="1">
            <a:off x="5724525" y="3167063"/>
            <a:ext cx="865188" cy="73025"/>
          </a:xfrm>
          <a:prstGeom prst="curvedConnector3">
            <a:avLst>
              <a:gd name="adj1" fmla="val 49907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29729" name="AutoShape 67"/>
          <p:cNvCxnSpPr>
            <a:cxnSpLocks noChangeShapeType="1"/>
            <a:stCxn id="29719" idx="3"/>
            <a:endCxn id="29716" idx="1"/>
          </p:cNvCxnSpPr>
          <p:nvPr/>
        </p:nvCxnSpPr>
        <p:spPr bwMode="auto">
          <a:xfrm flipV="1">
            <a:off x="5724525" y="2590800"/>
            <a:ext cx="865188" cy="649288"/>
          </a:xfrm>
          <a:prstGeom prst="curvedConnector3">
            <a:avLst>
              <a:gd name="adj1" fmla="val 49907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29730" name="AutoShape 68"/>
          <p:cNvCxnSpPr>
            <a:cxnSpLocks noChangeShapeType="1"/>
            <a:stCxn id="29719" idx="2"/>
            <a:endCxn id="29731" idx="0"/>
          </p:cNvCxnSpPr>
          <p:nvPr/>
        </p:nvCxnSpPr>
        <p:spPr bwMode="auto">
          <a:xfrm rot="16200000" flipH="1">
            <a:off x="4341813" y="4378325"/>
            <a:ext cx="1647825" cy="34925"/>
          </a:xfrm>
          <a:prstGeom prst="curvedConnector3">
            <a:avLst>
              <a:gd name="adj1" fmla="val 51829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sp>
        <p:nvSpPr>
          <p:cNvPr id="29731" name="AutoShape 69"/>
          <p:cNvSpPr>
            <a:spLocks noChangeArrowheads="1"/>
          </p:cNvSpPr>
          <p:nvPr/>
        </p:nvSpPr>
        <p:spPr bwMode="auto">
          <a:xfrm>
            <a:off x="5003800" y="5219700"/>
            <a:ext cx="358775" cy="431800"/>
          </a:xfrm>
          <a:prstGeom prst="foldedCorner">
            <a:avLst>
              <a:gd name="adj" fmla="val 12500"/>
            </a:avLst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29732" name="AutoShape 70"/>
          <p:cNvSpPr>
            <a:spLocks noChangeArrowheads="1"/>
          </p:cNvSpPr>
          <p:nvPr/>
        </p:nvSpPr>
        <p:spPr bwMode="auto">
          <a:xfrm>
            <a:off x="5437188" y="5219700"/>
            <a:ext cx="358775" cy="431800"/>
          </a:xfrm>
          <a:prstGeom prst="foldedCorner">
            <a:avLst>
              <a:gd name="adj" fmla="val 12500"/>
            </a:avLst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cxnSp>
        <p:nvCxnSpPr>
          <p:cNvPr id="29733" name="AutoShape 71"/>
          <p:cNvCxnSpPr>
            <a:cxnSpLocks noChangeShapeType="1"/>
            <a:stCxn id="29719" idx="2"/>
            <a:endCxn id="29714" idx="0"/>
          </p:cNvCxnSpPr>
          <p:nvPr/>
        </p:nvCxnSpPr>
        <p:spPr bwMode="auto">
          <a:xfrm rot="5400000">
            <a:off x="4126706" y="4198144"/>
            <a:ext cx="1647825" cy="395288"/>
          </a:xfrm>
          <a:prstGeom prst="curvedConnector3">
            <a:avLst>
              <a:gd name="adj1" fmla="val 51829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29734" name="AutoShape 72"/>
          <p:cNvCxnSpPr>
            <a:cxnSpLocks noChangeShapeType="1"/>
            <a:stCxn id="29719" idx="2"/>
            <a:endCxn id="29732" idx="0"/>
          </p:cNvCxnSpPr>
          <p:nvPr/>
        </p:nvCxnSpPr>
        <p:spPr bwMode="auto">
          <a:xfrm rot="16200000" flipH="1">
            <a:off x="4558506" y="4161632"/>
            <a:ext cx="1647825" cy="468312"/>
          </a:xfrm>
          <a:prstGeom prst="curvedConnector3">
            <a:avLst>
              <a:gd name="adj1" fmla="val 51829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sp>
        <p:nvSpPr>
          <p:cNvPr id="29735" name="AutoShape 73"/>
          <p:cNvSpPr>
            <a:spLocks noChangeArrowheads="1"/>
          </p:cNvSpPr>
          <p:nvPr/>
        </p:nvSpPr>
        <p:spPr bwMode="auto">
          <a:xfrm>
            <a:off x="4500563" y="1979613"/>
            <a:ext cx="719137" cy="863600"/>
          </a:xfrm>
          <a:prstGeom prst="lightningBol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29737" name="AutoShape 75"/>
          <p:cNvSpPr>
            <a:spLocks noChangeArrowheads="1"/>
          </p:cNvSpPr>
          <p:nvPr/>
        </p:nvSpPr>
        <p:spPr bwMode="auto">
          <a:xfrm>
            <a:off x="4427538" y="3851275"/>
            <a:ext cx="719137" cy="863600"/>
          </a:xfrm>
          <a:prstGeom prst="lightningBol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29739" name="Rectangle 7"/>
          <p:cNvSpPr>
            <a:spLocks noChangeArrowheads="1"/>
          </p:cNvSpPr>
          <p:nvPr/>
        </p:nvSpPr>
        <p:spPr bwMode="auto">
          <a:xfrm>
            <a:off x="2987675" y="2051050"/>
            <a:ext cx="719138" cy="2592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/>
            <a:r>
              <a:rPr lang="ru-RU" dirty="0"/>
              <a:t>Виртуальная память</a:t>
            </a:r>
          </a:p>
        </p:txBody>
      </p:sp>
      <p:sp>
        <p:nvSpPr>
          <p:cNvPr id="29740" name="AutoShape 79"/>
          <p:cNvSpPr>
            <a:spLocks noChangeArrowheads="1"/>
          </p:cNvSpPr>
          <p:nvPr/>
        </p:nvSpPr>
        <p:spPr bwMode="auto">
          <a:xfrm>
            <a:off x="6732588" y="4572000"/>
            <a:ext cx="503237" cy="935038"/>
          </a:xfrm>
          <a:prstGeom prst="upArrow">
            <a:avLst>
              <a:gd name="adj1" fmla="val 50000"/>
              <a:gd name="adj2" fmla="val 46451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r>
              <a:rPr lang="en-US"/>
              <a:t>DMA</a:t>
            </a:r>
            <a:endParaRPr lang="ru-RU"/>
          </a:p>
        </p:txBody>
      </p:sp>
      <p:sp>
        <p:nvSpPr>
          <p:cNvPr id="29741" name="AutoShape 80"/>
          <p:cNvSpPr>
            <a:spLocks noChangeArrowheads="1"/>
          </p:cNvSpPr>
          <p:nvPr/>
        </p:nvSpPr>
        <p:spPr bwMode="auto">
          <a:xfrm>
            <a:off x="7092950" y="1557338"/>
            <a:ext cx="719138" cy="863600"/>
          </a:xfrm>
          <a:prstGeom prst="lightningBol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pic>
        <p:nvPicPr>
          <p:cNvPr id="29742" name="Picture 81" descr="j043390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88125" y="5507038"/>
            <a:ext cx="801688" cy="80168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</p:pic>
      <p:sp>
        <p:nvSpPr>
          <p:cNvPr id="29743" name="Rectangle 49"/>
          <p:cNvSpPr>
            <a:spLocks noChangeArrowheads="1"/>
          </p:cNvSpPr>
          <p:nvPr/>
        </p:nvSpPr>
        <p:spPr bwMode="auto">
          <a:xfrm>
            <a:off x="6589713" y="1979613"/>
            <a:ext cx="719137" cy="259238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eaVert" wrap="none" anchor="ctr"/>
          <a:lstStyle/>
          <a:p>
            <a:pPr algn="ctr"/>
            <a:r>
              <a:rPr lang="ru-RU" dirty="0"/>
              <a:t>Физическая память</a:t>
            </a:r>
          </a:p>
        </p:txBody>
      </p:sp>
      <p:sp>
        <p:nvSpPr>
          <p:cNvPr id="29744" name="AutoShape 82"/>
          <p:cNvSpPr>
            <a:spLocks noChangeArrowheads="1"/>
          </p:cNvSpPr>
          <p:nvPr/>
        </p:nvSpPr>
        <p:spPr bwMode="auto">
          <a:xfrm>
            <a:off x="7308850" y="2338388"/>
            <a:ext cx="719138" cy="431800"/>
          </a:xfrm>
          <a:prstGeom prst="leftArrow">
            <a:avLst>
              <a:gd name="adj1" fmla="val 50000"/>
              <a:gd name="adj2" fmla="val 41636"/>
            </a:avLst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29745" name="AutoShape 83"/>
          <p:cNvSpPr>
            <a:spLocks noChangeArrowheads="1"/>
          </p:cNvSpPr>
          <p:nvPr/>
        </p:nvSpPr>
        <p:spPr bwMode="auto">
          <a:xfrm>
            <a:off x="8026400" y="2266950"/>
            <a:ext cx="1009650" cy="576263"/>
          </a:xfrm>
          <a:prstGeom prst="flowChartPredefinedProcess">
            <a:avLst/>
          </a:prstGeom>
          <a:ln>
            <a:headEnd/>
            <a:tailEnd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ru-RU" sz="1600" dirty="0"/>
              <a:t>Ядро</a:t>
            </a:r>
          </a:p>
          <a:p>
            <a:pPr algn="ctr"/>
            <a:r>
              <a:rPr lang="ru-RU" sz="1600" dirty="0"/>
              <a:t>ОС</a:t>
            </a:r>
          </a:p>
        </p:txBody>
      </p:sp>
      <p:sp>
        <p:nvSpPr>
          <p:cNvPr id="29746" name="AutoShape 84"/>
          <p:cNvSpPr>
            <a:spLocks noChangeArrowheads="1"/>
          </p:cNvSpPr>
          <p:nvPr/>
        </p:nvSpPr>
        <p:spPr bwMode="auto">
          <a:xfrm>
            <a:off x="7308850" y="3562350"/>
            <a:ext cx="719138" cy="431800"/>
          </a:xfrm>
          <a:prstGeom prst="leftArrow">
            <a:avLst>
              <a:gd name="adj1" fmla="val 50000"/>
              <a:gd name="adj2" fmla="val 41636"/>
            </a:avLst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29747" name="AutoShape 85"/>
          <p:cNvSpPr>
            <a:spLocks noChangeArrowheads="1"/>
          </p:cNvSpPr>
          <p:nvPr/>
        </p:nvSpPr>
        <p:spPr bwMode="auto">
          <a:xfrm>
            <a:off x="8027988" y="3492500"/>
            <a:ext cx="1009650" cy="646113"/>
          </a:xfrm>
          <a:prstGeom prst="flowChartPredefinedProcess">
            <a:avLst/>
          </a:prstGeom>
          <a:ln>
            <a:headEnd/>
            <a:tailEnd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ru-RU" sz="1600" dirty="0"/>
              <a:t>Другой</a:t>
            </a:r>
          </a:p>
          <a:p>
            <a:pPr algn="ctr"/>
            <a:r>
              <a:rPr lang="ru-RU" sz="1600" dirty="0"/>
              <a:t>процесс</a:t>
            </a:r>
          </a:p>
        </p:txBody>
      </p:sp>
      <p:sp>
        <p:nvSpPr>
          <p:cNvPr id="29748" name="AutoShape 86"/>
          <p:cNvSpPr>
            <a:spLocks noChangeArrowheads="1"/>
          </p:cNvSpPr>
          <p:nvPr/>
        </p:nvSpPr>
        <p:spPr bwMode="auto">
          <a:xfrm>
            <a:off x="2268538" y="4498975"/>
            <a:ext cx="719137" cy="863600"/>
          </a:xfrm>
          <a:prstGeom prst="lightningBol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29749" name="AutoShape 34"/>
          <p:cNvSpPr>
            <a:spLocks noChangeArrowheads="1"/>
          </p:cNvSpPr>
          <p:nvPr/>
        </p:nvSpPr>
        <p:spPr bwMode="auto">
          <a:xfrm>
            <a:off x="1835150" y="2986088"/>
            <a:ext cx="1152525" cy="649287"/>
          </a:xfrm>
          <a:custGeom>
            <a:avLst/>
            <a:gdLst>
              <a:gd name="T0" fmla="*/ 864394 w 21600"/>
              <a:gd name="T1" fmla="*/ 0 h 21600"/>
              <a:gd name="T2" fmla="*/ 0 w 21600"/>
              <a:gd name="T3" fmla="*/ 324644 h 21600"/>
              <a:gd name="T4" fmla="*/ 864394 w 21600"/>
              <a:gd name="T5" fmla="*/ 649287 h 21600"/>
              <a:gd name="T6" fmla="*/ 1152525 w 21600"/>
              <a:gd name="T7" fmla="*/ 324644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r>
              <a:rPr lang="ru-RU" sz="1600"/>
              <a:t>Загрузка</a:t>
            </a:r>
          </a:p>
        </p:txBody>
      </p:sp>
      <p:sp>
        <p:nvSpPr>
          <p:cNvPr id="29752" name="AutoShape 92"/>
          <p:cNvSpPr>
            <a:spLocks noChangeArrowheads="1"/>
          </p:cNvSpPr>
          <p:nvPr/>
        </p:nvSpPr>
        <p:spPr bwMode="auto">
          <a:xfrm>
            <a:off x="6157913" y="4437063"/>
            <a:ext cx="719137" cy="863600"/>
          </a:xfrm>
          <a:prstGeom prst="lightningBol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29753" name="AutoShape 93"/>
          <p:cNvSpPr>
            <a:spLocks noChangeArrowheads="1"/>
          </p:cNvSpPr>
          <p:nvPr/>
        </p:nvSpPr>
        <p:spPr bwMode="auto">
          <a:xfrm>
            <a:off x="7235825" y="2781300"/>
            <a:ext cx="719138" cy="863600"/>
          </a:xfrm>
          <a:prstGeom prst="lightningBol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58" name="Заголовок 57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 smtClean="0"/>
              <a:t>Возможные точки вредоносного воздействия</a:t>
            </a:r>
            <a:br>
              <a:rPr lang="ru-RU" sz="2800" dirty="0" smtClean="0"/>
            </a:br>
            <a:r>
              <a:rPr lang="ru-RU" sz="2800" dirty="0" smtClean="0"/>
              <a:t>на доверенный </a:t>
            </a:r>
            <a:r>
              <a:rPr lang="ru-RU" sz="2800" dirty="0" smtClean="0"/>
              <a:t>процесс</a:t>
            </a:r>
            <a:endParaRPr lang="ru-RU" sz="2800" dirty="0"/>
          </a:p>
        </p:txBody>
      </p:sp>
      <p:sp>
        <p:nvSpPr>
          <p:cNvPr id="55" name="Дата 5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15.11.2012</a:t>
            </a:r>
            <a:endParaRPr lang="ru-RU"/>
          </a:p>
        </p:txBody>
      </p:sp>
      <p:sp>
        <p:nvSpPr>
          <p:cNvPr id="57" name="Нижний колонтитул 5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«Инфокоммуникационные технологии в научных исследованиях», Таруса</a:t>
            </a:r>
            <a:endParaRPr lang="ru-RU"/>
          </a:p>
        </p:txBody>
      </p:sp>
      <p:sp>
        <p:nvSpPr>
          <p:cNvPr id="56" name="Slide Number Placeholder 5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9EF6F-32D8-4AB0-9C85-17CD52B88638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2124075" y="1196975"/>
            <a:ext cx="4464050" cy="23749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lIns="91433" tIns="45717" rIns="91433" bIns="45717" anchor="ctr"/>
          <a:lstStyle/>
          <a:p>
            <a:endParaRPr lang="ru-RU"/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2195513" y="2132014"/>
            <a:ext cx="1368425" cy="719137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91433" tIns="45717" rIns="91433" bIns="45717" anchor="ctr"/>
          <a:lstStyle/>
          <a:p>
            <a:pPr algn="ctr"/>
            <a:r>
              <a:rPr lang="ru-RU" dirty="0"/>
              <a:t>Директория</a:t>
            </a:r>
          </a:p>
          <a:p>
            <a:pPr algn="ctr"/>
            <a:r>
              <a:rPr lang="ru-RU" dirty="0"/>
              <a:t>страниц</a:t>
            </a:r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5435600" y="1628775"/>
            <a:ext cx="1081088" cy="172878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91433" tIns="45717" rIns="91433" bIns="45717" anchor="ctr"/>
          <a:lstStyle/>
          <a:p>
            <a:pPr algn="ctr"/>
            <a:endParaRPr lang="ru-RU"/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4140200" y="2636838"/>
            <a:ext cx="1081088" cy="792162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91433" tIns="45717" rIns="91433" bIns="45717" anchor="ctr"/>
          <a:lstStyle/>
          <a:p>
            <a:pPr algn="ctr"/>
            <a:r>
              <a:rPr lang="ru-RU"/>
              <a:t>Таблица</a:t>
            </a:r>
          </a:p>
          <a:p>
            <a:pPr algn="ctr"/>
            <a:r>
              <a:rPr lang="ru-RU"/>
              <a:t>страниц</a:t>
            </a:r>
          </a:p>
        </p:txBody>
      </p:sp>
      <p:cxnSp>
        <p:nvCxnSpPr>
          <p:cNvPr id="8" name="AutoShape 9"/>
          <p:cNvCxnSpPr>
            <a:cxnSpLocks noChangeShapeType="1"/>
            <a:stCxn id="5" idx="3"/>
            <a:endCxn id="6" idx="1"/>
          </p:cNvCxnSpPr>
          <p:nvPr/>
        </p:nvCxnSpPr>
        <p:spPr bwMode="auto">
          <a:xfrm>
            <a:off x="3563938" y="2492375"/>
            <a:ext cx="1871662" cy="1588"/>
          </a:xfrm>
          <a:prstGeom prst="curvedConnector3">
            <a:avLst>
              <a:gd name="adj1" fmla="val 53009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9" name="AutoShape 10"/>
          <p:cNvCxnSpPr>
            <a:cxnSpLocks noChangeShapeType="1"/>
            <a:stCxn id="5" idx="3"/>
            <a:endCxn id="7" idx="1"/>
          </p:cNvCxnSpPr>
          <p:nvPr/>
        </p:nvCxnSpPr>
        <p:spPr bwMode="auto">
          <a:xfrm>
            <a:off x="3563938" y="2492375"/>
            <a:ext cx="576262" cy="541338"/>
          </a:xfrm>
          <a:prstGeom prst="curvedConnector3">
            <a:avLst>
              <a:gd name="adj1" fmla="val 49861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sp>
        <p:nvSpPr>
          <p:cNvPr id="10" name="Rectangle 11"/>
          <p:cNvSpPr>
            <a:spLocks noChangeArrowheads="1"/>
          </p:cNvSpPr>
          <p:nvPr/>
        </p:nvSpPr>
        <p:spPr bwMode="auto">
          <a:xfrm>
            <a:off x="2124075" y="3933826"/>
            <a:ext cx="4464050" cy="244792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 lIns="91433" tIns="45717" rIns="91433" bIns="45717" anchor="ctr"/>
          <a:lstStyle/>
          <a:p>
            <a:endParaRPr lang="ru-RU"/>
          </a:p>
        </p:txBody>
      </p:sp>
      <p:sp>
        <p:nvSpPr>
          <p:cNvPr id="11" name="Rectangle 12"/>
          <p:cNvSpPr>
            <a:spLocks noChangeArrowheads="1"/>
          </p:cNvSpPr>
          <p:nvPr/>
        </p:nvSpPr>
        <p:spPr bwMode="auto">
          <a:xfrm>
            <a:off x="2195513" y="4941888"/>
            <a:ext cx="1368425" cy="719137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lIns="91433" tIns="45717" rIns="91433" bIns="45717" anchor="ctr"/>
          <a:lstStyle/>
          <a:p>
            <a:pPr algn="ctr"/>
            <a:r>
              <a:rPr lang="ru-RU" dirty="0"/>
              <a:t>Директория</a:t>
            </a:r>
          </a:p>
          <a:p>
            <a:pPr algn="ctr"/>
            <a:r>
              <a:rPr lang="ru-RU" dirty="0"/>
              <a:t>страниц</a:t>
            </a:r>
          </a:p>
        </p:txBody>
      </p:sp>
      <p:sp>
        <p:nvSpPr>
          <p:cNvPr id="12" name="Rectangle 13"/>
          <p:cNvSpPr>
            <a:spLocks noChangeArrowheads="1"/>
          </p:cNvSpPr>
          <p:nvPr/>
        </p:nvSpPr>
        <p:spPr bwMode="auto">
          <a:xfrm>
            <a:off x="4138613" y="4365625"/>
            <a:ext cx="1081087" cy="792163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lIns="91433" tIns="45717" rIns="91433" bIns="45717" anchor="ctr"/>
          <a:lstStyle/>
          <a:p>
            <a:pPr algn="ctr"/>
            <a:r>
              <a:rPr lang="ru-RU"/>
              <a:t>Таблица</a:t>
            </a:r>
          </a:p>
          <a:p>
            <a:pPr algn="ctr"/>
            <a:r>
              <a:rPr lang="ru-RU"/>
              <a:t>страниц</a:t>
            </a:r>
          </a:p>
        </p:txBody>
      </p:sp>
      <p:sp>
        <p:nvSpPr>
          <p:cNvPr id="13" name="Rectangle 14"/>
          <p:cNvSpPr>
            <a:spLocks noChangeArrowheads="1"/>
          </p:cNvSpPr>
          <p:nvPr/>
        </p:nvSpPr>
        <p:spPr bwMode="auto">
          <a:xfrm>
            <a:off x="4138613" y="5445125"/>
            <a:ext cx="1081087" cy="792163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lIns="91433" tIns="45717" rIns="91433" bIns="45717" anchor="ctr"/>
          <a:lstStyle/>
          <a:p>
            <a:pPr algn="ctr"/>
            <a:r>
              <a:rPr lang="ru-RU"/>
              <a:t>Таблица</a:t>
            </a:r>
          </a:p>
          <a:p>
            <a:pPr algn="ctr"/>
            <a:r>
              <a:rPr lang="ru-RU"/>
              <a:t>страниц</a:t>
            </a:r>
          </a:p>
        </p:txBody>
      </p:sp>
      <p:cxnSp>
        <p:nvCxnSpPr>
          <p:cNvPr id="14" name="AutoShape 15"/>
          <p:cNvCxnSpPr>
            <a:cxnSpLocks noChangeShapeType="1"/>
            <a:stCxn id="11" idx="3"/>
            <a:endCxn id="12" idx="1"/>
          </p:cNvCxnSpPr>
          <p:nvPr/>
        </p:nvCxnSpPr>
        <p:spPr bwMode="auto">
          <a:xfrm flipV="1">
            <a:off x="3563939" y="4762500"/>
            <a:ext cx="574675" cy="539750"/>
          </a:xfrm>
          <a:prstGeom prst="curved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15" name="AutoShape 16"/>
          <p:cNvCxnSpPr>
            <a:cxnSpLocks noChangeShapeType="1"/>
            <a:stCxn id="11" idx="3"/>
            <a:endCxn id="13" idx="1"/>
          </p:cNvCxnSpPr>
          <p:nvPr/>
        </p:nvCxnSpPr>
        <p:spPr bwMode="auto">
          <a:xfrm>
            <a:off x="3563939" y="5302250"/>
            <a:ext cx="574675" cy="539750"/>
          </a:xfrm>
          <a:prstGeom prst="curved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sp>
        <p:nvSpPr>
          <p:cNvPr id="16" name="Text Box 23"/>
          <p:cNvSpPr txBox="1">
            <a:spLocks noChangeArrowheads="1"/>
          </p:cNvSpPr>
          <p:nvPr/>
        </p:nvSpPr>
        <p:spPr bwMode="auto">
          <a:xfrm>
            <a:off x="2124075" y="3933825"/>
            <a:ext cx="4464050" cy="369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33" tIns="45717" rIns="91433" bIns="45717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/>
              <a:t>Гипервизор (</a:t>
            </a:r>
            <a:r>
              <a:rPr lang="ru-RU" b="1" u="sng"/>
              <a:t>вложен. таблицы ВМ</a:t>
            </a:r>
            <a:r>
              <a:rPr lang="ru-RU" b="1"/>
              <a:t>)</a:t>
            </a:r>
          </a:p>
        </p:txBody>
      </p:sp>
      <p:sp>
        <p:nvSpPr>
          <p:cNvPr id="17" name="Text Box 24"/>
          <p:cNvSpPr txBox="1">
            <a:spLocks noChangeArrowheads="1"/>
          </p:cNvSpPr>
          <p:nvPr/>
        </p:nvSpPr>
        <p:spPr bwMode="auto">
          <a:xfrm>
            <a:off x="2124075" y="1196975"/>
            <a:ext cx="4464050" cy="369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33" tIns="45717" rIns="91433" bIns="45717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/>
              <a:t>Виртуальная машина</a:t>
            </a:r>
            <a:r>
              <a:rPr lang="en-US" b="1"/>
              <a:t> (</a:t>
            </a:r>
            <a:r>
              <a:rPr lang="ru-RU" b="1" u="sng"/>
              <a:t>таблицы ОС</a:t>
            </a:r>
            <a:r>
              <a:rPr lang="en-US" b="1"/>
              <a:t>)</a:t>
            </a:r>
            <a:endParaRPr lang="ru-RU" b="1"/>
          </a:p>
        </p:txBody>
      </p:sp>
      <p:sp>
        <p:nvSpPr>
          <p:cNvPr id="18" name="Rectangle 27"/>
          <p:cNvSpPr>
            <a:spLocks noChangeArrowheads="1"/>
          </p:cNvSpPr>
          <p:nvPr/>
        </p:nvSpPr>
        <p:spPr bwMode="auto">
          <a:xfrm>
            <a:off x="4140200" y="1557338"/>
            <a:ext cx="1081088" cy="792162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91433" tIns="45717" rIns="91433" bIns="45717" anchor="ctr"/>
          <a:lstStyle/>
          <a:p>
            <a:pPr algn="ctr"/>
            <a:r>
              <a:rPr lang="ru-RU" dirty="0"/>
              <a:t>Таблица</a:t>
            </a:r>
          </a:p>
          <a:p>
            <a:pPr algn="ctr"/>
            <a:r>
              <a:rPr lang="ru-RU" dirty="0"/>
              <a:t>страниц</a:t>
            </a:r>
          </a:p>
        </p:txBody>
      </p:sp>
      <p:cxnSp>
        <p:nvCxnSpPr>
          <p:cNvPr id="19" name="AutoShape 28"/>
          <p:cNvCxnSpPr>
            <a:cxnSpLocks noChangeShapeType="1"/>
            <a:stCxn id="5" idx="3"/>
            <a:endCxn id="18" idx="1"/>
          </p:cNvCxnSpPr>
          <p:nvPr/>
        </p:nvCxnSpPr>
        <p:spPr bwMode="auto">
          <a:xfrm flipV="1">
            <a:off x="3563938" y="1954213"/>
            <a:ext cx="576262" cy="538162"/>
          </a:xfrm>
          <a:prstGeom prst="curvedConnector3">
            <a:avLst>
              <a:gd name="adj1" fmla="val 49861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sp>
        <p:nvSpPr>
          <p:cNvPr id="20" name="Rectangle 29"/>
          <p:cNvSpPr>
            <a:spLocks noChangeArrowheads="1"/>
          </p:cNvSpPr>
          <p:nvPr/>
        </p:nvSpPr>
        <p:spPr bwMode="auto">
          <a:xfrm>
            <a:off x="5435600" y="1628776"/>
            <a:ext cx="1081088" cy="360363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91433" tIns="45717" rIns="91433" bIns="45717" anchor="ctr"/>
          <a:lstStyle/>
          <a:p>
            <a:pPr algn="ctr"/>
            <a:r>
              <a:rPr lang="ru-RU" dirty="0"/>
              <a:t>Адрес </a:t>
            </a:r>
            <a:r>
              <a:rPr lang="en-US" dirty="0"/>
              <a:t>1</a:t>
            </a:r>
            <a:endParaRPr lang="ru-RU" dirty="0"/>
          </a:p>
        </p:txBody>
      </p:sp>
      <p:sp>
        <p:nvSpPr>
          <p:cNvPr id="21" name="Rectangle 30"/>
          <p:cNvSpPr>
            <a:spLocks noChangeArrowheads="1"/>
          </p:cNvSpPr>
          <p:nvPr/>
        </p:nvSpPr>
        <p:spPr bwMode="auto">
          <a:xfrm>
            <a:off x="5435600" y="1989138"/>
            <a:ext cx="1081088" cy="360362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91433" tIns="45717" rIns="91433" bIns="45717" anchor="ctr"/>
          <a:lstStyle/>
          <a:p>
            <a:pPr algn="ctr"/>
            <a:r>
              <a:rPr lang="ru-RU" dirty="0"/>
              <a:t>Адрес</a:t>
            </a:r>
            <a:r>
              <a:rPr lang="en-US" dirty="0"/>
              <a:t> 2</a:t>
            </a:r>
            <a:endParaRPr lang="ru-RU" dirty="0"/>
          </a:p>
        </p:txBody>
      </p:sp>
      <p:sp>
        <p:nvSpPr>
          <p:cNvPr id="22" name="Rectangle 31"/>
          <p:cNvSpPr>
            <a:spLocks noChangeArrowheads="1"/>
          </p:cNvSpPr>
          <p:nvPr/>
        </p:nvSpPr>
        <p:spPr bwMode="auto">
          <a:xfrm>
            <a:off x="5435600" y="2781301"/>
            <a:ext cx="1081088" cy="360363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91433" tIns="45717" rIns="91433" bIns="45717" anchor="ctr"/>
          <a:lstStyle/>
          <a:p>
            <a:pPr algn="ctr"/>
            <a:r>
              <a:rPr lang="ru-RU" dirty="0"/>
              <a:t>Адрес</a:t>
            </a:r>
            <a:r>
              <a:rPr lang="en-US" dirty="0"/>
              <a:t> 44</a:t>
            </a:r>
            <a:endParaRPr lang="ru-RU" dirty="0"/>
          </a:p>
        </p:txBody>
      </p:sp>
      <p:sp>
        <p:nvSpPr>
          <p:cNvPr id="23" name="Rectangle 32"/>
          <p:cNvSpPr>
            <a:spLocks noChangeArrowheads="1"/>
          </p:cNvSpPr>
          <p:nvPr/>
        </p:nvSpPr>
        <p:spPr bwMode="auto">
          <a:xfrm>
            <a:off x="5435600" y="4437064"/>
            <a:ext cx="1081088" cy="1728787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lIns="91433" tIns="45717" rIns="91433" bIns="45717" anchor="ctr"/>
          <a:lstStyle/>
          <a:p>
            <a:pPr algn="ctr"/>
            <a:endParaRPr lang="ru-RU"/>
          </a:p>
        </p:txBody>
      </p:sp>
      <p:sp>
        <p:nvSpPr>
          <p:cNvPr id="24" name="Rectangle 33"/>
          <p:cNvSpPr>
            <a:spLocks noChangeArrowheads="1"/>
          </p:cNvSpPr>
          <p:nvPr/>
        </p:nvSpPr>
        <p:spPr bwMode="auto">
          <a:xfrm>
            <a:off x="5435600" y="4437063"/>
            <a:ext cx="1081088" cy="360362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lIns="91433" tIns="45717" rIns="91433" bIns="45717" anchor="ctr"/>
          <a:lstStyle/>
          <a:p>
            <a:pPr algn="ctr"/>
            <a:r>
              <a:rPr lang="ru-RU" dirty="0"/>
              <a:t>Адрес </a:t>
            </a:r>
            <a:r>
              <a:rPr lang="en-US" dirty="0"/>
              <a:t>1*</a:t>
            </a:r>
            <a:endParaRPr lang="ru-RU" dirty="0"/>
          </a:p>
        </p:txBody>
      </p:sp>
      <p:sp>
        <p:nvSpPr>
          <p:cNvPr id="25" name="Rectangle 34"/>
          <p:cNvSpPr>
            <a:spLocks noChangeArrowheads="1"/>
          </p:cNvSpPr>
          <p:nvPr/>
        </p:nvSpPr>
        <p:spPr bwMode="auto">
          <a:xfrm>
            <a:off x="5435600" y="4797426"/>
            <a:ext cx="1081088" cy="360363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lIns="91433" tIns="45717" rIns="91433" bIns="45717" anchor="ctr"/>
          <a:lstStyle/>
          <a:p>
            <a:pPr algn="ctr"/>
            <a:r>
              <a:rPr lang="ru-RU" dirty="0"/>
              <a:t>Адрес </a:t>
            </a:r>
            <a:r>
              <a:rPr lang="en-US" dirty="0"/>
              <a:t>2*</a:t>
            </a:r>
            <a:endParaRPr lang="ru-RU" dirty="0"/>
          </a:p>
        </p:txBody>
      </p:sp>
      <p:cxnSp>
        <p:nvCxnSpPr>
          <p:cNvPr id="26" name="AutoShape 36"/>
          <p:cNvCxnSpPr>
            <a:cxnSpLocks noChangeShapeType="1"/>
            <a:stCxn id="11" idx="3"/>
            <a:endCxn id="23" idx="1"/>
          </p:cNvCxnSpPr>
          <p:nvPr/>
        </p:nvCxnSpPr>
        <p:spPr bwMode="auto">
          <a:xfrm>
            <a:off x="3563938" y="5302250"/>
            <a:ext cx="1871662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sp>
        <p:nvSpPr>
          <p:cNvPr id="27" name="AutoShape 38"/>
          <p:cNvSpPr>
            <a:spLocks noChangeArrowheads="1"/>
          </p:cNvSpPr>
          <p:nvPr/>
        </p:nvSpPr>
        <p:spPr bwMode="auto">
          <a:xfrm>
            <a:off x="107950" y="2133600"/>
            <a:ext cx="1368425" cy="647700"/>
          </a:xfrm>
          <a:prstGeom prst="flowChartPunchedCard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91433" tIns="45717" rIns="91433" bIns="45717" anchor="ctr"/>
          <a:lstStyle/>
          <a:p>
            <a:pPr algn="ctr"/>
            <a:r>
              <a:rPr lang="ru-RU" dirty="0"/>
              <a:t>Вирт. адрес</a:t>
            </a:r>
          </a:p>
        </p:txBody>
      </p:sp>
      <p:sp>
        <p:nvSpPr>
          <p:cNvPr id="28" name="AutoShape 40"/>
          <p:cNvSpPr>
            <a:spLocks noChangeArrowheads="1"/>
          </p:cNvSpPr>
          <p:nvPr/>
        </p:nvSpPr>
        <p:spPr bwMode="auto">
          <a:xfrm>
            <a:off x="7164389" y="2133600"/>
            <a:ext cx="1368425" cy="647700"/>
          </a:xfrm>
          <a:prstGeom prst="flowChartPunchedCard">
            <a:avLst/>
          </a:prstGeom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lIns="91433" tIns="45717" rIns="91433" bIns="45717" anchor="ctr"/>
          <a:lstStyle/>
          <a:p>
            <a:pPr algn="ctr"/>
            <a:r>
              <a:rPr lang="ru-RU"/>
              <a:t>Физ. адрес</a:t>
            </a:r>
          </a:p>
        </p:txBody>
      </p:sp>
      <p:sp>
        <p:nvSpPr>
          <p:cNvPr id="29" name="AutoShape 41"/>
          <p:cNvSpPr>
            <a:spLocks noChangeArrowheads="1"/>
          </p:cNvSpPr>
          <p:nvPr/>
        </p:nvSpPr>
        <p:spPr bwMode="auto">
          <a:xfrm>
            <a:off x="1619251" y="2276476"/>
            <a:ext cx="360363" cy="358775"/>
          </a:xfrm>
          <a:prstGeom prst="rightArrow">
            <a:avLst>
              <a:gd name="adj1" fmla="val 50000"/>
              <a:gd name="adj2" fmla="val 25111"/>
            </a:avLst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lIns="91433" tIns="45717" rIns="91433" bIns="45717" anchor="ctr"/>
          <a:lstStyle/>
          <a:p>
            <a:endParaRPr lang="ru-RU"/>
          </a:p>
        </p:txBody>
      </p:sp>
      <p:sp>
        <p:nvSpPr>
          <p:cNvPr id="30" name="AutoShape 42"/>
          <p:cNvSpPr>
            <a:spLocks noChangeArrowheads="1"/>
          </p:cNvSpPr>
          <p:nvPr/>
        </p:nvSpPr>
        <p:spPr bwMode="auto">
          <a:xfrm>
            <a:off x="6659563" y="2349501"/>
            <a:ext cx="360362" cy="358775"/>
          </a:xfrm>
          <a:prstGeom prst="rightArrow">
            <a:avLst>
              <a:gd name="adj1" fmla="val 50000"/>
              <a:gd name="adj2" fmla="val 25111"/>
            </a:avLst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lIns="91433" tIns="45717" rIns="91433" bIns="45717" anchor="ctr"/>
          <a:lstStyle/>
          <a:p>
            <a:endParaRPr lang="ru-RU"/>
          </a:p>
        </p:txBody>
      </p:sp>
      <p:sp>
        <p:nvSpPr>
          <p:cNvPr id="31" name="AutoShape 43"/>
          <p:cNvSpPr>
            <a:spLocks noChangeArrowheads="1"/>
          </p:cNvSpPr>
          <p:nvPr/>
        </p:nvSpPr>
        <p:spPr bwMode="auto">
          <a:xfrm>
            <a:off x="107950" y="5013325"/>
            <a:ext cx="1368425" cy="647700"/>
          </a:xfrm>
          <a:prstGeom prst="flowChartPunchedCard">
            <a:avLst/>
          </a:prstGeom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lIns="91433" tIns="45717" rIns="91433" bIns="45717" anchor="ctr"/>
          <a:lstStyle/>
          <a:p>
            <a:pPr algn="ctr"/>
            <a:r>
              <a:rPr lang="ru-RU"/>
              <a:t>Физ. адрес</a:t>
            </a:r>
          </a:p>
        </p:txBody>
      </p:sp>
      <p:sp>
        <p:nvSpPr>
          <p:cNvPr id="32" name="AutoShape 44"/>
          <p:cNvSpPr>
            <a:spLocks noChangeArrowheads="1"/>
          </p:cNvSpPr>
          <p:nvPr/>
        </p:nvSpPr>
        <p:spPr bwMode="auto">
          <a:xfrm>
            <a:off x="7164389" y="4941888"/>
            <a:ext cx="1368425" cy="647700"/>
          </a:xfrm>
          <a:prstGeom prst="flowChartPunchedCard">
            <a:avLst/>
          </a:prstGeom>
          <a:ln>
            <a:headEnd/>
            <a:tailEnd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none" lIns="91433" tIns="45717" rIns="91433" bIns="45717" anchor="ctr"/>
          <a:lstStyle/>
          <a:p>
            <a:pPr algn="ctr"/>
            <a:r>
              <a:rPr lang="ru-RU"/>
              <a:t>Маш. адрес</a:t>
            </a:r>
          </a:p>
        </p:txBody>
      </p:sp>
      <p:sp>
        <p:nvSpPr>
          <p:cNvPr id="33" name="AutoShape 45"/>
          <p:cNvSpPr>
            <a:spLocks noChangeArrowheads="1"/>
          </p:cNvSpPr>
          <p:nvPr/>
        </p:nvSpPr>
        <p:spPr bwMode="auto">
          <a:xfrm>
            <a:off x="6659563" y="5157789"/>
            <a:ext cx="360362" cy="358775"/>
          </a:xfrm>
          <a:prstGeom prst="rightArrow">
            <a:avLst>
              <a:gd name="adj1" fmla="val 50000"/>
              <a:gd name="adj2" fmla="val 25111"/>
            </a:avLst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lIns="91433" tIns="45717" rIns="91433" bIns="45717" anchor="ctr"/>
          <a:lstStyle/>
          <a:p>
            <a:endParaRPr lang="ru-RU"/>
          </a:p>
        </p:txBody>
      </p:sp>
      <p:cxnSp>
        <p:nvCxnSpPr>
          <p:cNvPr id="34" name="AutoShape 46"/>
          <p:cNvCxnSpPr>
            <a:cxnSpLocks noChangeShapeType="1"/>
            <a:stCxn id="28" idx="2"/>
            <a:endCxn id="31" idx="0"/>
          </p:cNvCxnSpPr>
          <p:nvPr/>
        </p:nvCxnSpPr>
        <p:spPr bwMode="auto">
          <a:xfrm rot="5400000">
            <a:off x="3204369" y="369094"/>
            <a:ext cx="2232025" cy="7056437"/>
          </a:xfrm>
          <a:prstGeom prst="curvedConnector3">
            <a:avLst>
              <a:gd name="adj1" fmla="val 41532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sp>
        <p:nvSpPr>
          <p:cNvPr id="35" name="AutoShape 48"/>
          <p:cNvSpPr>
            <a:spLocks noChangeArrowheads="1"/>
          </p:cNvSpPr>
          <p:nvPr/>
        </p:nvSpPr>
        <p:spPr bwMode="auto">
          <a:xfrm>
            <a:off x="1619251" y="5157789"/>
            <a:ext cx="360363" cy="358775"/>
          </a:xfrm>
          <a:prstGeom prst="rightArrow">
            <a:avLst>
              <a:gd name="adj1" fmla="val 50000"/>
              <a:gd name="adj2" fmla="val 25111"/>
            </a:avLst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lIns="91433" tIns="45717" rIns="91433" bIns="45717" anchor="ctr"/>
          <a:lstStyle/>
          <a:p>
            <a:endParaRPr lang="ru-RU"/>
          </a:p>
        </p:txBody>
      </p:sp>
      <p:pic>
        <p:nvPicPr>
          <p:cNvPr id="36" name="Picture 51" descr="j042475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35600" y="5589588"/>
            <a:ext cx="1081088" cy="352425"/>
          </a:xfrm>
          <a:prstGeom prst="rect">
            <a:avLst/>
          </a:prstGeom>
          <a:noFill/>
        </p:spPr>
      </p:pic>
      <p:sp>
        <p:nvSpPr>
          <p:cNvPr id="37" name="Line 52"/>
          <p:cNvSpPr>
            <a:spLocks noChangeShapeType="1"/>
          </p:cNvSpPr>
          <p:nvPr/>
        </p:nvSpPr>
        <p:spPr bwMode="auto">
          <a:xfrm>
            <a:off x="5435600" y="5589588"/>
            <a:ext cx="1081088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  <p:txBody>
          <a:bodyPr lIns="91433" tIns="45717" rIns="91433" bIns="45717"/>
          <a:lstStyle/>
          <a:p>
            <a:endParaRPr lang="ru-RU"/>
          </a:p>
        </p:txBody>
      </p:sp>
      <p:sp>
        <p:nvSpPr>
          <p:cNvPr id="38" name="Line 53"/>
          <p:cNvSpPr>
            <a:spLocks noChangeShapeType="1"/>
          </p:cNvSpPr>
          <p:nvPr/>
        </p:nvSpPr>
        <p:spPr bwMode="auto">
          <a:xfrm>
            <a:off x="5435600" y="5949950"/>
            <a:ext cx="10810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lIns="91433" tIns="45717" rIns="91433" bIns="45717"/>
          <a:lstStyle/>
          <a:p>
            <a:endParaRPr lang="ru-RU"/>
          </a:p>
        </p:txBody>
      </p:sp>
      <p:sp>
        <p:nvSpPr>
          <p:cNvPr id="39" name="AutoShape 54"/>
          <p:cNvSpPr>
            <a:spLocks noChangeArrowheads="1"/>
          </p:cNvSpPr>
          <p:nvPr/>
        </p:nvSpPr>
        <p:spPr bwMode="auto">
          <a:xfrm>
            <a:off x="6877051" y="5805488"/>
            <a:ext cx="2087563" cy="576262"/>
          </a:xfrm>
          <a:prstGeom prst="wedgeRoundRectCallout">
            <a:avLst>
              <a:gd name="adj1" fmla="val -67338"/>
              <a:gd name="adj2" fmla="val -59917"/>
              <a:gd name="adj3" fmla="val 16667"/>
            </a:avLst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91433" tIns="45717" rIns="91433" bIns="45717"/>
          <a:lstStyle/>
          <a:p>
            <a:pPr algn="ctr"/>
            <a:r>
              <a:rPr lang="ru-RU" sz="1400"/>
              <a:t>Попытка доступа к закрытой странице</a:t>
            </a:r>
          </a:p>
        </p:txBody>
      </p:sp>
      <p:sp>
        <p:nvSpPr>
          <p:cNvPr id="40" name="AutoShape 55"/>
          <p:cNvSpPr>
            <a:spLocks noChangeArrowheads="1"/>
          </p:cNvSpPr>
          <p:nvPr/>
        </p:nvSpPr>
        <p:spPr bwMode="auto">
          <a:xfrm rot="10800000">
            <a:off x="7092950" y="3068638"/>
            <a:ext cx="1584325" cy="1655762"/>
          </a:xfrm>
          <a:prstGeom prst="upDownArrow">
            <a:avLst>
              <a:gd name="adj1" fmla="val 50000"/>
              <a:gd name="adj2" fmla="val 20902"/>
            </a:avLst>
          </a:prstGeom>
          <a:solidFill>
            <a:srgbClr val="C6C6E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eaVert" wrap="none" lIns="91433" tIns="45717" rIns="91433" bIns="45717" anchor="ctr"/>
          <a:lstStyle/>
          <a:p>
            <a:pPr algn="ctr"/>
            <a:r>
              <a:rPr lang="ru-RU" sz="1600"/>
              <a:t>взаимно-</a:t>
            </a:r>
          </a:p>
          <a:p>
            <a:pPr algn="ctr"/>
            <a:r>
              <a:rPr lang="ru-RU" sz="1600"/>
              <a:t>однозначное</a:t>
            </a:r>
          </a:p>
          <a:p>
            <a:pPr algn="ctr"/>
            <a:r>
              <a:rPr lang="ru-RU" sz="1600"/>
              <a:t>соответствие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221627" y="332656"/>
            <a:ext cx="67007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Трансляция адресов виртуальной машины</a:t>
            </a:r>
            <a:endParaRPr lang="ru-RU" sz="2800" dirty="0"/>
          </a:p>
        </p:txBody>
      </p:sp>
      <p:sp>
        <p:nvSpPr>
          <p:cNvPr id="42" name="Slide Number Placeholder 4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9EF6F-32D8-4AB0-9C85-17CD52B88638}" type="slidenum">
              <a:rPr lang="ru-RU" smtClean="0"/>
              <a:pPr/>
              <a:t>13</a:t>
            </a:fld>
            <a:endParaRPr lang="ru-RU"/>
          </a:p>
        </p:txBody>
      </p:sp>
      <p:sp>
        <p:nvSpPr>
          <p:cNvPr id="43" name="Дата 4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15.11.2012</a:t>
            </a:r>
            <a:endParaRPr lang="ru-RU"/>
          </a:p>
        </p:txBody>
      </p:sp>
      <p:sp>
        <p:nvSpPr>
          <p:cNvPr id="44" name="Нижний колонтитул 4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«Инфокоммуникационные технологии в научных исследованиях», Таруса</a:t>
            </a:r>
            <a:endParaRPr lang="ru-RU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Oval 73"/>
          <p:cNvSpPr>
            <a:spLocks noChangeArrowheads="1"/>
          </p:cNvSpPr>
          <p:nvPr/>
        </p:nvSpPr>
        <p:spPr bwMode="auto">
          <a:xfrm>
            <a:off x="8027988" y="1989138"/>
            <a:ext cx="144462" cy="1871662"/>
          </a:xfrm>
          <a:prstGeom prst="ellipse">
            <a:avLst/>
          </a:prstGeom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30724" name="Rectangle 3"/>
          <p:cNvSpPr>
            <a:spLocks noChangeArrowheads="1"/>
          </p:cNvSpPr>
          <p:nvPr/>
        </p:nvSpPr>
        <p:spPr bwMode="auto">
          <a:xfrm>
            <a:off x="323850" y="1196975"/>
            <a:ext cx="5183188" cy="338455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/>
          <a:lstStyle/>
          <a:p>
            <a:r>
              <a:rPr lang="ru-RU"/>
              <a:t>Виртуальная машина</a:t>
            </a:r>
          </a:p>
        </p:txBody>
      </p:sp>
      <p:sp>
        <p:nvSpPr>
          <p:cNvPr id="30725" name="Text Box 28"/>
          <p:cNvSpPr txBox="1">
            <a:spLocks noChangeArrowheads="1"/>
          </p:cNvSpPr>
          <p:nvPr/>
        </p:nvSpPr>
        <p:spPr bwMode="auto">
          <a:xfrm>
            <a:off x="1835150" y="115888"/>
            <a:ext cx="63500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ru-RU" sz="2800"/>
              <a:t>Принцип защиты физической памяти</a:t>
            </a:r>
          </a:p>
          <a:p>
            <a:pPr algn="l"/>
            <a:endParaRPr lang="en-US" sz="2800"/>
          </a:p>
        </p:txBody>
      </p:sp>
      <p:sp>
        <p:nvSpPr>
          <p:cNvPr id="30727" name="AutoShape 33"/>
          <p:cNvSpPr>
            <a:spLocks noChangeArrowheads="1"/>
          </p:cNvSpPr>
          <p:nvPr/>
        </p:nvSpPr>
        <p:spPr bwMode="auto">
          <a:xfrm>
            <a:off x="611188" y="1989138"/>
            <a:ext cx="1296987" cy="360362"/>
          </a:xfrm>
          <a:prstGeom prst="flowChartPredefinedProcess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1400"/>
              <a:t>Процесс 1</a:t>
            </a:r>
          </a:p>
        </p:txBody>
      </p:sp>
      <p:sp>
        <p:nvSpPr>
          <p:cNvPr id="30728" name="AutoShape 34"/>
          <p:cNvSpPr>
            <a:spLocks noChangeArrowheads="1"/>
          </p:cNvSpPr>
          <p:nvPr/>
        </p:nvSpPr>
        <p:spPr bwMode="auto">
          <a:xfrm>
            <a:off x="611188" y="2997200"/>
            <a:ext cx="1296987" cy="287338"/>
          </a:xfrm>
          <a:prstGeom prst="flowChartPredefinedProcess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1400"/>
              <a:t>Процесс 2</a:t>
            </a:r>
          </a:p>
        </p:txBody>
      </p:sp>
      <p:sp>
        <p:nvSpPr>
          <p:cNvPr id="30729" name="AutoShape 35"/>
          <p:cNvSpPr>
            <a:spLocks noChangeArrowheads="1"/>
          </p:cNvSpPr>
          <p:nvPr/>
        </p:nvSpPr>
        <p:spPr bwMode="auto">
          <a:xfrm>
            <a:off x="611188" y="3932238"/>
            <a:ext cx="1296987" cy="288925"/>
          </a:xfrm>
          <a:prstGeom prst="flowChartPredefinedProcess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1400"/>
              <a:t>Процесс 3</a:t>
            </a:r>
          </a:p>
        </p:txBody>
      </p:sp>
      <p:sp>
        <p:nvSpPr>
          <p:cNvPr id="30730" name="AutoShape 36"/>
          <p:cNvSpPr>
            <a:spLocks noChangeArrowheads="1"/>
          </p:cNvSpPr>
          <p:nvPr/>
        </p:nvSpPr>
        <p:spPr bwMode="auto">
          <a:xfrm>
            <a:off x="3419475" y="1916113"/>
            <a:ext cx="863600" cy="576262"/>
          </a:xfrm>
          <a:prstGeom prst="flowChartMultidocumen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1200"/>
              <a:t>Таблицы</a:t>
            </a:r>
          </a:p>
          <a:p>
            <a:r>
              <a:rPr lang="ru-RU" sz="1200"/>
              <a:t>приписки</a:t>
            </a:r>
          </a:p>
        </p:txBody>
      </p:sp>
      <p:sp>
        <p:nvSpPr>
          <p:cNvPr id="30731" name="AutoShape 37"/>
          <p:cNvSpPr>
            <a:spLocks noChangeArrowheads="1"/>
          </p:cNvSpPr>
          <p:nvPr/>
        </p:nvSpPr>
        <p:spPr bwMode="auto">
          <a:xfrm>
            <a:off x="3419475" y="3284538"/>
            <a:ext cx="863600" cy="576262"/>
          </a:xfrm>
          <a:prstGeom prst="flowChartMultidocumen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1200"/>
              <a:t>Таблицы</a:t>
            </a:r>
          </a:p>
          <a:p>
            <a:r>
              <a:rPr lang="ru-RU" sz="1200"/>
              <a:t>приписки</a:t>
            </a:r>
          </a:p>
        </p:txBody>
      </p:sp>
      <p:sp>
        <p:nvSpPr>
          <p:cNvPr id="30732" name="AutoShape 38"/>
          <p:cNvSpPr>
            <a:spLocks noChangeArrowheads="1"/>
          </p:cNvSpPr>
          <p:nvPr/>
        </p:nvSpPr>
        <p:spPr bwMode="auto">
          <a:xfrm>
            <a:off x="2411413" y="1916113"/>
            <a:ext cx="360362" cy="504825"/>
          </a:xfrm>
          <a:prstGeom prst="foldedCorner">
            <a:avLst>
              <a:gd name="adj" fmla="val 12500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en-US"/>
              <a:t>V1</a:t>
            </a:r>
            <a:endParaRPr lang="ru-RU"/>
          </a:p>
        </p:txBody>
      </p:sp>
      <p:sp>
        <p:nvSpPr>
          <p:cNvPr id="30733" name="AutoShape 39"/>
          <p:cNvSpPr>
            <a:spLocks noChangeArrowheads="1"/>
          </p:cNvSpPr>
          <p:nvPr/>
        </p:nvSpPr>
        <p:spPr bwMode="auto">
          <a:xfrm>
            <a:off x="2411413" y="2852738"/>
            <a:ext cx="360362" cy="503237"/>
          </a:xfrm>
          <a:prstGeom prst="foldedCorner">
            <a:avLst>
              <a:gd name="adj" fmla="val 12500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en-US"/>
              <a:t>V2</a:t>
            </a:r>
            <a:endParaRPr lang="ru-RU"/>
          </a:p>
        </p:txBody>
      </p:sp>
      <p:sp>
        <p:nvSpPr>
          <p:cNvPr id="30734" name="AutoShape 40"/>
          <p:cNvSpPr>
            <a:spLocks noChangeArrowheads="1"/>
          </p:cNvSpPr>
          <p:nvPr/>
        </p:nvSpPr>
        <p:spPr bwMode="auto">
          <a:xfrm>
            <a:off x="2411413" y="3789363"/>
            <a:ext cx="360362" cy="503237"/>
          </a:xfrm>
          <a:prstGeom prst="foldedCorner">
            <a:avLst>
              <a:gd name="adj" fmla="val 12500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en-US"/>
              <a:t>V3</a:t>
            </a:r>
            <a:endParaRPr lang="ru-RU"/>
          </a:p>
        </p:txBody>
      </p:sp>
      <p:sp>
        <p:nvSpPr>
          <p:cNvPr id="30735" name="AutoShape 41"/>
          <p:cNvSpPr>
            <a:spLocks noChangeArrowheads="1"/>
          </p:cNvSpPr>
          <p:nvPr/>
        </p:nvSpPr>
        <p:spPr bwMode="auto">
          <a:xfrm>
            <a:off x="4932363" y="2636838"/>
            <a:ext cx="360362" cy="503237"/>
          </a:xfrm>
          <a:prstGeom prst="foldedCorner">
            <a:avLst>
              <a:gd name="adj" fmla="val 12500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en-US"/>
              <a:t>P</a:t>
            </a:r>
            <a:endParaRPr lang="ru-RU"/>
          </a:p>
        </p:txBody>
      </p:sp>
      <p:cxnSp>
        <p:nvCxnSpPr>
          <p:cNvPr id="30736" name="AutoShape 42"/>
          <p:cNvCxnSpPr>
            <a:cxnSpLocks noChangeShapeType="1"/>
            <a:stCxn id="30727" idx="3"/>
            <a:endCxn id="30732" idx="1"/>
          </p:cNvCxnSpPr>
          <p:nvPr/>
        </p:nvCxnSpPr>
        <p:spPr bwMode="auto">
          <a:xfrm flipV="1">
            <a:off x="1908175" y="2168525"/>
            <a:ext cx="503238" cy="15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30737" name="AutoShape 43"/>
          <p:cNvCxnSpPr>
            <a:cxnSpLocks noChangeShapeType="1"/>
            <a:stCxn id="30728" idx="3"/>
            <a:endCxn id="30733" idx="1"/>
          </p:cNvCxnSpPr>
          <p:nvPr/>
        </p:nvCxnSpPr>
        <p:spPr bwMode="auto">
          <a:xfrm flipV="1">
            <a:off x="1908175" y="3105150"/>
            <a:ext cx="503238" cy="36513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30738" name="AutoShape 44"/>
          <p:cNvCxnSpPr>
            <a:cxnSpLocks noChangeShapeType="1"/>
            <a:stCxn id="30729" idx="3"/>
            <a:endCxn id="30734" idx="1"/>
          </p:cNvCxnSpPr>
          <p:nvPr/>
        </p:nvCxnSpPr>
        <p:spPr bwMode="auto">
          <a:xfrm flipV="1">
            <a:off x="1908175" y="4041775"/>
            <a:ext cx="503238" cy="349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30739" name="AutoShape 45"/>
          <p:cNvCxnSpPr>
            <a:cxnSpLocks noChangeShapeType="1"/>
            <a:stCxn id="30732" idx="3"/>
            <a:endCxn id="30730" idx="1"/>
          </p:cNvCxnSpPr>
          <p:nvPr/>
        </p:nvCxnSpPr>
        <p:spPr bwMode="auto">
          <a:xfrm>
            <a:off x="2771775" y="2168525"/>
            <a:ext cx="647700" cy="36513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30740" name="AutoShape 46"/>
          <p:cNvCxnSpPr>
            <a:cxnSpLocks noChangeShapeType="1"/>
            <a:stCxn id="30733" idx="3"/>
            <a:endCxn id="30731" idx="1"/>
          </p:cNvCxnSpPr>
          <p:nvPr/>
        </p:nvCxnSpPr>
        <p:spPr bwMode="auto">
          <a:xfrm>
            <a:off x="2771775" y="3105150"/>
            <a:ext cx="647700" cy="468313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30741" name="AutoShape 47"/>
          <p:cNvCxnSpPr>
            <a:cxnSpLocks noChangeShapeType="1"/>
            <a:stCxn id="30734" idx="3"/>
            <a:endCxn id="30731" idx="1"/>
          </p:cNvCxnSpPr>
          <p:nvPr/>
        </p:nvCxnSpPr>
        <p:spPr bwMode="auto">
          <a:xfrm flipV="1">
            <a:off x="2771775" y="3573463"/>
            <a:ext cx="647700" cy="46831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30742" name="AutoShape 48"/>
          <p:cNvCxnSpPr>
            <a:cxnSpLocks noChangeShapeType="1"/>
            <a:stCxn id="30731" idx="3"/>
            <a:endCxn id="30735" idx="1"/>
          </p:cNvCxnSpPr>
          <p:nvPr/>
        </p:nvCxnSpPr>
        <p:spPr bwMode="auto">
          <a:xfrm flipV="1">
            <a:off x="4283075" y="2889250"/>
            <a:ext cx="649288" cy="684213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30743" name="AutoShape 49"/>
          <p:cNvCxnSpPr>
            <a:cxnSpLocks noChangeShapeType="1"/>
            <a:stCxn id="30730" idx="3"/>
            <a:endCxn id="30735" idx="1"/>
          </p:cNvCxnSpPr>
          <p:nvPr/>
        </p:nvCxnSpPr>
        <p:spPr bwMode="auto">
          <a:xfrm>
            <a:off x="4283075" y="2205038"/>
            <a:ext cx="649288" cy="68421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sp>
        <p:nvSpPr>
          <p:cNvPr id="30744" name="AutoShape 50"/>
          <p:cNvSpPr>
            <a:spLocks noChangeArrowheads="1"/>
          </p:cNvSpPr>
          <p:nvPr/>
        </p:nvSpPr>
        <p:spPr bwMode="auto">
          <a:xfrm>
            <a:off x="6445250" y="1196975"/>
            <a:ext cx="863600" cy="1008063"/>
          </a:xfrm>
          <a:prstGeom prst="flowChartMultidocumen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1200"/>
              <a:t>Расшир.</a:t>
            </a:r>
          </a:p>
          <a:p>
            <a:r>
              <a:rPr lang="ru-RU" sz="1200"/>
              <a:t>таблицы</a:t>
            </a:r>
          </a:p>
          <a:p>
            <a:r>
              <a:rPr lang="ru-RU" sz="1200"/>
              <a:t>приписки</a:t>
            </a:r>
          </a:p>
        </p:txBody>
      </p:sp>
      <p:sp>
        <p:nvSpPr>
          <p:cNvPr id="30745" name="AutoShape 51"/>
          <p:cNvSpPr>
            <a:spLocks noChangeArrowheads="1"/>
          </p:cNvSpPr>
          <p:nvPr/>
        </p:nvSpPr>
        <p:spPr bwMode="auto">
          <a:xfrm>
            <a:off x="6445250" y="2420938"/>
            <a:ext cx="863600" cy="1008062"/>
          </a:xfrm>
          <a:prstGeom prst="flowChartMultidocumen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1200"/>
              <a:t>Расшир.</a:t>
            </a:r>
          </a:p>
          <a:p>
            <a:r>
              <a:rPr lang="ru-RU" sz="1200"/>
              <a:t>таблицы</a:t>
            </a:r>
          </a:p>
          <a:p>
            <a:r>
              <a:rPr lang="ru-RU" sz="1200"/>
              <a:t>приписки</a:t>
            </a:r>
          </a:p>
        </p:txBody>
      </p:sp>
      <p:sp>
        <p:nvSpPr>
          <p:cNvPr id="30746" name="AutoShape 52"/>
          <p:cNvSpPr>
            <a:spLocks noChangeArrowheads="1"/>
          </p:cNvSpPr>
          <p:nvPr/>
        </p:nvSpPr>
        <p:spPr bwMode="auto">
          <a:xfrm>
            <a:off x="6445250" y="3644900"/>
            <a:ext cx="863600" cy="1008063"/>
          </a:xfrm>
          <a:prstGeom prst="flowChartMultidocumen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1200"/>
              <a:t>Расшир.</a:t>
            </a:r>
          </a:p>
          <a:p>
            <a:r>
              <a:rPr lang="ru-RU" sz="1200"/>
              <a:t>таблицы</a:t>
            </a:r>
          </a:p>
          <a:p>
            <a:r>
              <a:rPr lang="ru-RU" sz="1200"/>
              <a:t>приписки</a:t>
            </a:r>
          </a:p>
        </p:txBody>
      </p:sp>
      <p:sp>
        <p:nvSpPr>
          <p:cNvPr id="30747" name="AutoShape 53"/>
          <p:cNvSpPr>
            <a:spLocks noChangeArrowheads="1"/>
          </p:cNvSpPr>
          <p:nvPr/>
        </p:nvSpPr>
        <p:spPr bwMode="auto">
          <a:xfrm>
            <a:off x="8532813" y="2638425"/>
            <a:ext cx="360362" cy="503238"/>
          </a:xfrm>
          <a:prstGeom prst="foldedCorner">
            <a:avLst>
              <a:gd name="adj" fmla="val 12500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en-US"/>
              <a:t>M</a:t>
            </a:r>
            <a:endParaRPr lang="ru-RU"/>
          </a:p>
        </p:txBody>
      </p:sp>
      <p:cxnSp>
        <p:nvCxnSpPr>
          <p:cNvPr id="30748" name="AutoShape 54"/>
          <p:cNvCxnSpPr>
            <a:cxnSpLocks noChangeShapeType="1"/>
            <a:stCxn id="30744" idx="3"/>
            <a:endCxn id="30747" idx="0"/>
          </p:cNvCxnSpPr>
          <p:nvPr/>
        </p:nvCxnSpPr>
        <p:spPr bwMode="auto">
          <a:xfrm>
            <a:off x="7308850" y="1701800"/>
            <a:ext cx="1404938" cy="936625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</p:spPr>
      </p:cxnSp>
      <p:cxnSp>
        <p:nvCxnSpPr>
          <p:cNvPr id="30749" name="AutoShape 55"/>
          <p:cNvCxnSpPr>
            <a:cxnSpLocks noChangeShapeType="1"/>
            <a:stCxn id="30745" idx="3"/>
            <a:endCxn id="30747" idx="1"/>
          </p:cNvCxnSpPr>
          <p:nvPr/>
        </p:nvCxnSpPr>
        <p:spPr bwMode="auto">
          <a:xfrm flipV="1">
            <a:off x="7308850" y="2890838"/>
            <a:ext cx="1223963" cy="349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30750" name="AutoShape 56"/>
          <p:cNvCxnSpPr>
            <a:cxnSpLocks noChangeShapeType="1"/>
            <a:stCxn id="30746" idx="3"/>
            <a:endCxn id="30747" idx="2"/>
          </p:cNvCxnSpPr>
          <p:nvPr/>
        </p:nvCxnSpPr>
        <p:spPr bwMode="auto">
          <a:xfrm flipV="1">
            <a:off x="7308850" y="3141663"/>
            <a:ext cx="1404938" cy="1008062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lgDashDotDot"/>
            <a:round/>
            <a:headEnd/>
            <a:tailEnd type="triangle" w="med" len="med"/>
          </a:ln>
          <a:effectLst/>
        </p:spPr>
      </p:cxnSp>
      <p:cxnSp>
        <p:nvCxnSpPr>
          <p:cNvPr id="30751" name="AutoShape 57"/>
          <p:cNvCxnSpPr>
            <a:cxnSpLocks noChangeShapeType="1"/>
            <a:stCxn id="30735" idx="3"/>
            <a:endCxn id="30744" idx="1"/>
          </p:cNvCxnSpPr>
          <p:nvPr/>
        </p:nvCxnSpPr>
        <p:spPr bwMode="auto">
          <a:xfrm flipV="1">
            <a:off x="5292725" y="1701800"/>
            <a:ext cx="1152525" cy="11874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30752" name="AutoShape 58"/>
          <p:cNvCxnSpPr>
            <a:cxnSpLocks noChangeShapeType="1"/>
            <a:stCxn id="30735" idx="3"/>
            <a:endCxn id="30745" idx="1"/>
          </p:cNvCxnSpPr>
          <p:nvPr/>
        </p:nvCxnSpPr>
        <p:spPr bwMode="auto">
          <a:xfrm>
            <a:off x="5292725" y="2889250"/>
            <a:ext cx="1152525" cy="36513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30753" name="AutoShape 59"/>
          <p:cNvCxnSpPr>
            <a:cxnSpLocks noChangeShapeType="1"/>
            <a:stCxn id="30735" idx="3"/>
            <a:endCxn id="30746" idx="1"/>
          </p:cNvCxnSpPr>
          <p:nvPr/>
        </p:nvCxnSpPr>
        <p:spPr bwMode="auto">
          <a:xfrm>
            <a:off x="5292725" y="2889250"/>
            <a:ext cx="1152525" cy="12604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sp>
        <p:nvSpPr>
          <p:cNvPr id="30754" name="Oval 60"/>
          <p:cNvSpPr>
            <a:spLocks noChangeArrowheads="1"/>
          </p:cNvSpPr>
          <p:nvPr/>
        </p:nvSpPr>
        <p:spPr bwMode="auto">
          <a:xfrm>
            <a:off x="468313" y="1773238"/>
            <a:ext cx="1655762" cy="792162"/>
          </a:xfrm>
          <a:prstGeom prst="ellipse">
            <a:avLst/>
          </a:prstGeom>
          <a:noFill/>
          <a:ln w="19050">
            <a:solidFill>
              <a:srgbClr val="FF3300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cxnSp>
        <p:nvCxnSpPr>
          <p:cNvPr id="30755" name="AutoShape 61"/>
          <p:cNvCxnSpPr>
            <a:cxnSpLocks noChangeShapeType="1"/>
            <a:stCxn id="30754" idx="7"/>
            <a:endCxn id="30756" idx="2"/>
          </p:cNvCxnSpPr>
          <p:nvPr/>
        </p:nvCxnSpPr>
        <p:spPr bwMode="auto">
          <a:xfrm rot="-5400000">
            <a:off x="3906838" y="-360362"/>
            <a:ext cx="214312" cy="4265612"/>
          </a:xfrm>
          <a:prstGeom prst="curvedConnector2">
            <a:avLst/>
          </a:prstGeom>
          <a:noFill/>
          <a:ln w="19050">
            <a:solidFill>
              <a:srgbClr val="FF3300"/>
            </a:solidFill>
            <a:prstDash val="dash"/>
            <a:round/>
            <a:headEnd/>
            <a:tailEnd/>
          </a:ln>
          <a:effectLst/>
        </p:spPr>
      </p:cxnSp>
      <p:sp>
        <p:nvSpPr>
          <p:cNvPr id="30756" name="Oval 62"/>
          <p:cNvSpPr>
            <a:spLocks noChangeArrowheads="1"/>
          </p:cNvSpPr>
          <p:nvPr/>
        </p:nvSpPr>
        <p:spPr bwMode="auto">
          <a:xfrm>
            <a:off x="6156325" y="1052513"/>
            <a:ext cx="1368425" cy="1223962"/>
          </a:xfrm>
          <a:prstGeom prst="ellipse">
            <a:avLst/>
          </a:prstGeom>
          <a:noFill/>
          <a:ln w="19050">
            <a:solidFill>
              <a:srgbClr val="FF3300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0757" name="Oval 63"/>
          <p:cNvSpPr>
            <a:spLocks noChangeArrowheads="1"/>
          </p:cNvSpPr>
          <p:nvPr/>
        </p:nvSpPr>
        <p:spPr bwMode="auto">
          <a:xfrm>
            <a:off x="395288" y="2781300"/>
            <a:ext cx="1655762" cy="792163"/>
          </a:xfrm>
          <a:prstGeom prst="ellipse">
            <a:avLst/>
          </a:prstGeom>
          <a:noFill/>
          <a:ln w="19050">
            <a:solidFill>
              <a:srgbClr val="FFCC66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0758" name="Oval 64"/>
          <p:cNvSpPr>
            <a:spLocks noChangeArrowheads="1"/>
          </p:cNvSpPr>
          <p:nvPr/>
        </p:nvSpPr>
        <p:spPr bwMode="auto">
          <a:xfrm>
            <a:off x="468313" y="3716338"/>
            <a:ext cx="1655762" cy="792162"/>
          </a:xfrm>
          <a:prstGeom prst="ellipse">
            <a:avLst/>
          </a:prstGeom>
          <a:noFill/>
          <a:ln w="19050">
            <a:solidFill>
              <a:srgbClr val="00FF00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0759" name="Oval 65"/>
          <p:cNvSpPr>
            <a:spLocks noChangeArrowheads="1"/>
          </p:cNvSpPr>
          <p:nvPr/>
        </p:nvSpPr>
        <p:spPr bwMode="auto">
          <a:xfrm>
            <a:off x="6156325" y="2276475"/>
            <a:ext cx="1368425" cy="1223963"/>
          </a:xfrm>
          <a:prstGeom prst="ellipse">
            <a:avLst/>
          </a:prstGeom>
          <a:noFill/>
          <a:ln w="19050">
            <a:solidFill>
              <a:srgbClr val="FFCC66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0760" name="Oval 66"/>
          <p:cNvSpPr>
            <a:spLocks noChangeArrowheads="1"/>
          </p:cNvSpPr>
          <p:nvPr/>
        </p:nvSpPr>
        <p:spPr bwMode="auto">
          <a:xfrm>
            <a:off x="6227763" y="3500438"/>
            <a:ext cx="1368425" cy="1223962"/>
          </a:xfrm>
          <a:prstGeom prst="ellipse">
            <a:avLst/>
          </a:prstGeom>
          <a:noFill/>
          <a:ln w="19050">
            <a:solidFill>
              <a:srgbClr val="00FF00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cxnSp>
        <p:nvCxnSpPr>
          <p:cNvPr id="30761" name="AutoShape 67"/>
          <p:cNvCxnSpPr>
            <a:cxnSpLocks noChangeShapeType="1"/>
            <a:stCxn id="30757" idx="7"/>
            <a:endCxn id="30759" idx="1"/>
          </p:cNvCxnSpPr>
          <p:nvPr/>
        </p:nvCxnSpPr>
        <p:spPr bwMode="auto">
          <a:xfrm rot="-5400000">
            <a:off x="3861594" y="392907"/>
            <a:ext cx="441325" cy="4548187"/>
          </a:xfrm>
          <a:prstGeom prst="curvedConnector3">
            <a:avLst>
              <a:gd name="adj1" fmla="val 68343"/>
            </a:avLst>
          </a:prstGeom>
          <a:noFill/>
          <a:ln w="19050">
            <a:solidFill>
              <a:srgbClr val="FFCC66"/>
            </a:solidFill>
            <a:prstDash val="dash"/>
            <a:round/>
            <a:headEnd/>
            <a:tailEnd/>
          </a:ln>
          <a:effectLst/>
        </p:spPr>
      </p:cxnSp>
      <p:cxnSp>
        <p:nvCxnSpPr>
          <p:cNvPr id="30762" name="AutoShape 68"/>
          <p:cNvCxnSpPr>
            <a:cxnSpLocks noChangeShapeType="1"/>
            <a:stCxn id="30758" idx="5"/>
            <a:endCxn id="30760" idx="3"/>
          </p:cNvCxnSpPr>
          <p:nvPr/>
        </p:nvCxnSpPr>
        <p:spPr bwMode="auto">
          <a:xfrm rot="16200000" flipH="1">
            <a:off x="4078288" y="2205038"/>
            <a:ext cx="152400" cy="4546600"/>
          </a:xfrm>
          <a:prstGeom prst="curvedConnector3">
            <a:avLst>
              <a:gd name="adj1" fmla="val 13537"/>
            </a:avLst>
          </a:prstGeom>
          <a:noFill/>
          <a:ln w="19050">
            <a:solidFill>
              <a:srgbClr val="00FF00"/>
            </a:solidFill>
            <a:prstDash val="dash"/>
            <a:round/>
            <a:headEnd/>
            <a:tailEnd/>
          </a:ln>
          <a:effectLst/>
        </p:spPr>
      </p:cxnSp>
      <p:sp>
        <p:nvSpPr>
          <p:cNvPr id="30763" name="AutoShape 74"/>
          <p:cNvSpPr>
            <a:spLocks noChangeArrowheads="1"/>
          </p:cNvSpPr>
          <p:nvPr/>
        </p:nvSpPr>
        <p:spPr bwMode="auto">
          <a:xfrm>
            <a:off x="5940425" y="5084763"/>
            <a:ext cx="2663825" cy="649287"/>
          </a:xfrm>
          <a:prstGeom prst="wedgeRectCallout">
            <a:avLst>
              <a:gd name="adj1" fmla="val 31167"/>
              <a:gd name="adj2" fmla="val -248532"/>
            </a:avLst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ru-RU"/>
              <a:t>Взаимоисключающие </a:t>
            </a:r>
          </a:p>
          <a:p>
            <a:r>
              <a:rPr lang="ru-RU"/>
              <a:t>режимы доступа</a:t>
            </a:r>
          </a:p>
        </p:txBody>
      </p:sp>
      <p:sp>
        <p:nvSpPr>
          <p:cNvPr id="30764" name="Rectangle 75"/>
          <p:cNvSpPr>
            <a:spLocks noGrp="1" noChangeArrowheads="1"/>
          </p:cNvSpPr>
          <p:nvPr>
            <p:ph idx="1"/>
          </p:nvPr>
        </p:nvSpPr>
        <p:spPr>
          <a:xfrm>
            <a:off x="323850" y="4797425"/>
            <a:ext cx="5256213" cy="1944688"/>
          </a:xfrm>
          <a:noFill/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sz="1600" smtClean="0">
                <a:sym typeface="Symbol" pitchFamily="18" charset="2"/>
              </a:rPr>
              <a:t>Расширенные таблицы приписки контролируют доступ к общей физической памяти</a:t>
            </a:r>
          </a:p>
          <a:p>
            <a:pPr eaLnBrk="1" hangingPunct="1">
              <a:lnSpc>
                <a:spcPct val="90000"/>
              </a:lnSpc>
            </a:pPr>
            <a:r>
              <a:rPr lang="ru-RU" sz="1600" smtClean="0">
                <a:sym typeface="Symbol" pitchFamily="18" charset="2"/>
              </a:rPr>
              <a:t>Отдельные для каждого доверенного процесса</a:t>
            </a:r>
          </a:p>
          <a:p>
            <a:pPr lvl="1" eaLnBrk="1" hangingPunct="1">
              <a:lnSpc>
                <a:spcPct val="90000"/>
              </a:lnSpc>
            </a:pPr>
            <a:r>
              <a:rPr lang="ru-RU" sz="1400" smtClean="0">
                <a:sym typeface="Symbol" pitchFamily="18" charset="2"/>
              </a:rPr>
              <a:t>деление по </a:t>
            </a:r>
            <a:r>
              <a:rPr lang="en-US" sz="1400" smtClean="0">
                <a:sym typeface="Symbol" pitchFamily="18" charset="2"/>
              </a:rPr>
              <a:t>PID</a:t>
            </a:r>
            <a:endParaRPr lang="ru-RU" sz="1400" smtClean="0">
              <a:sym typeface="Symbol" pitchFamily="18" charset="2"/>
            </a:endParaRPr>
          </a:p>
          <a:p>
            <a:pPr eaLnBrk="1" hangingPunct="1">
              <a:lnSpc>
                <a:spcPct val="90000"/>
              </a:lnSpc>
            </a:pPr>
            <a:r>
              <a:rPr lang="ru-RU" sz="1600" smtClean="0">
                <a:sym typeface="Symbol" pitchFamily="18" charset="2"/>
              </a:rPr>
              <a:t>Отдельные для ядра ОС</a:t>
            </a:r>
            <a:endParaRPr lang="en-US" sz="1600" smtClean="0">
              <a:sym typeface="Symbol" pitchFamily="18" charset="2"/>
            </a:endParaRPr>
          </a:p>
          <a:p>
            <a:pPr lvl="1" eaLnBrk="1" hangingPunct="1">
              <a:lnSpc>
                <a:spcPct val="90000"/>
              </a:lnSpc>
            </a:pPr>
            <a:r>
              <a:rPr lang="ru-RU" sz="1400" smtClean="0">
                <a:sym typeface="Symbol" pitchFamily="18" charset="2"/>
              </a:rPr>
              <a:t>деление по режиму привилегий</a:t>
            </a:r>
          </a:p>
        </p:txBody>
      </p:sp>
      <p:sp>
        <p:nvSpPr>
          <p:cNvPr id="43" name="Slide Number Placeholder 4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9EF6F-32D8-4AB0-9C85-17CD52B88638}" type="slidenum">
              <a:rPr lang="ru-RU" smtClean="0"/>
              <a:pPr/>
              <a:t>14</a:t>
            </a:fld>
            <a:endParaRPr lang="ru-RU"/>
          </a:p>
        </p:txBody>
      </p:sp>
      <p:sp>
        <p:nvSpPr>
          <p:cNvPr id="44" name="Дата 4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15.11.2012</a:t>
            </a:r>
            <a:endParaRPr lang="ru-RU"/>
          </a:p>
        </p:txBody>
      </p:sp>
      <p:sp>
        <p:nvSpPr>
          <p:cNvPr id="45" name="Нижний колонтитул 4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«Инфокоммуникационные технологии в научных исследованиях», Таруса</a:t>
            </a:r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Rectangle 24"/>
          <p:cNvSpPr>
            <a:spLocks noChangeArrowheads="1"/>
          </p:cNvSpPr>
          <p:nvPr/>
        </p:nvSpPr>
        <p:spPr bwMode="auto">
          <a:xfrm>
            <a:off x="6875463" y="981075"/>
            <a:ext cx="1728787" cy="561657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/>
          <a:lstStyle/>
          <a:p>
            <a:r>
              <a:rPr lang="ru-RU"/>
              <a:t>Физ. память</a:t>
            </a:r>
          </a:p>
        </p:txBody>
      </p:sp>
      <p:sp>
        <p:nvSpPr>
          <p:cNvPr id="44036" name="Rectangle 21"/>
          <p:cNvSpPr>
            <a:spLocks noChangeArrowheads="1"/>
          </p:cNvSpPr>
          <p:nvPr/>
        </p:nvSpPr>
        <p:spPr bwMode="auto">
          <a:xfrm>
            <a:off x="395288" y="981075"/>
            <a:ext cx="2881312" cy="561657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/>
          <a:lstStyle/>
          <a:p>
            <a:r>
              <a:rPr lang="ru-RU"/>
              <a:t>Виртуальная машина</a:t>
            </a:r>
          </a:p>
        </p:txBody>
      </p:sp>
      <p:sp>
        <p:nvSpPr>
          <p:cNvPr id="44037" name="AutoShape 4"/>
          <p:cNvSpPr>
            <a:spLocks noChangeArrowheads="1"/>
          </p:cNvSpPr>
          <p:nvPr/>
        </p:nvSpPr>
        <p:spPr bwMode="auto">
          <a:xfrm>
            <a:off x="7235825" y="1558925"/>
            <a:ext cx="1008063" cy="1296988"/>
          </a:xfrm>
          <a:prstGeom prst="foldedCorner">
            <a:avLst>
              <a:gd name="adj" fmla="val 12500"/>
            </a:avLst>
          </a:prstGeom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r>
              <a:rPr lang="en-US"/>
              <a:t>M</a:t>
            </a:r>
            <a:r>
              <a:rPr lang="en-US" baseline="-25000"/>
              <a:t>P</a:t>
            </a:r>
            <a:endParaRPr lang="ru-RU" baseline="-25000"/>
          </a:p>
        </p:txBody>
      </p:sp>
      <p:sp>
        <p:nvSpPr>
          <p:cNvPr id="44038" name="AutoShape 5"/>
          <p:cNvSpPr>
            <a:spLocks noChangeArrowheads="1"/>
          </p:cNvSpPr>
          <p:nvPr/>
        </p:nvSpPr>
        <p:spPr bwMode="auto">
          <a:xfrm>
            <a:off x="3635375" y="981075"/>
            <a:ext cx="2881313" cy="865188"/>
          </a:xfrm>
          <a:prstGeom prst="flowChartMultidocumen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r>
              <a:rPr lang="en-US"/>
              <a:t>NPT</a:t>
            </a:r>
            <a:r>
              <a:rPr lang="en-US" baseline="-25000"/>
              <a:t>U </a:t>
            </a:r>
            <a:r>
              <a:rPr lang="en-US"/>
              <a:t>:</a:t>
            </a:r>
            <a:r>
              <a:rPr lang="en-US" baseline="-25000"/>
              <a:t> </a:t>
            </a:r>
            <a:r>
              <a:rPr lang="en-US"/>
              <a:t>P </a:t>
            </a:r>
            <a:r>
              <a:rPr lang="en-US">
                <a:sym typeface="Symbol" pitchFamily="18" charset="2"/>
              </a:rPr>
              <a:t> </a:t>
            </a:r>
            <a:r>
              <a:rPr lang="en-US" b="1" i="1">
                <a:sym typeface="Symbol" pitchFamily="18" charset="2"/>
              </a:rPr>
              <a:t>R/O</a:t>
            </a:r>
            <a:r>
              <a:rPr lang="en-US">
                <a:sym typeface="Symbol" pitchFamily="18" charset="2"/>
              </a:rPr>
              <a:t>  M</a:t>
            </a:r>
            <a:r>
              <a:rPr lang="en-US" baseline="-25000">
                <a:sym typeface="Symbol" pitchFamily="18" charset="2"/>
              </a:rPr>
              <a:t>p</a:t>
            </a:r>
          </a:p>
        </p:txBody>
      </p:sp>
      <p:sp>
        <p:nvSpPr>
          <p:cNvPr id="44039" name="AutoShape 6"/>
          <p:cNvSpPr>
            <a:spLocks noChangeArrowheads="1"/>
          </p:cNvSpPr>
          <p:nvPr/>
        </p:nvSpPr>
        <p:spPr bwMode="auto">
          <a:xfrm>
            <a:off x="3635375" y="2636838"/>
            <a:ext cx="2881313" cy="863600"/>
          </a:xfrm>
          <a:prstGeom prst="flowChartMultidocumen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r>
              <a:rPr lang="en-US" dirty="0"/>
              <a:t>NPT</a:t>
            </a:r>
            <a:r>
              <a:rPr lang="en-US" baseline="-25000" dirty="0"/>
              <a:t>T</a:t>
            </a:r>
            <a:r>
              <a:rPr lang="en-US" dirty="0"/>
              <a:t> : P </a:t>
            </a:r>
            <a:r>
              <a:rPr lang="en-US" dirty="0">
                <a:sym typeface="Symbol" pitchFamily="18" charset="2"/>
              </a:rPr>
              <a:t> </a:t>
            </a:r>
            <a:r>
              <a:rPr lang="en-US" b="1" i="1" dirty="0">
                <a:sym typeface="Symbol" pitchFamily="18" charset="2"/>
              </a:rPr>
              <a:t>R/W</a:t>
            </a:r>
            <a:r>
              <a:rPr lang="en-US" dirty="0">
                <a:sym typeface="Symbol" pitchFamily="18" charset="2"/>
              </a:rPr>
              <a:t>  Mp</a:t>
            </a:r>
            <a:endParaRPr lang="ru-RU" dirty="0">
              <a:sym typeface="Symbol" pitchFamily="18" charset="2"/>
            </a:endParaRPr>
          </a:p>
        </p:txBody>
      </p:sp>
      <p:sp>
        <p:nvSpPr>
          <p:cNvPr id="44040" name="AutoShape 7"/>
          <p:cNvSpPr>
            <a:spLocks noChangeArrowheads="1"/>
          </p:cNvSpPr>
          <p:nvPr/>
        </p:nvSpPr>
        <p:spPr bwMode="auto">
          <a:xfrm>
            <a:off x="2051050" y="1558925"/>
            <a:ext cx="1008063" cy="1296988"/>
          </a:xfrm>
          <a:prstGeom prst="foldedCorner">
            <a:avLst>
              <a:gd name="adj" fmla="val 12500"/>
            </a:avLst>
          </a:prstGeom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r>
              <a:rPr lang="en-US"/>
              <a:t>P</a:t>
            </a:r>
            <a:endParaRPr lang="ru-RU"/>
          </a:p>
        </p:txBody>
      </p:sp>
      <p:cxnSp>
        <p:nvCxnSpPr>
          <p:cNvPr id="44041" name="AutoShape 8"/>
          <p:cNvCxnSpPr>
            <a:cxnSpLocks noChangeShapeType="1"/>
            <a:stCxn id="44040" idx="3"/>
            <a:endCxn id="44038" idx="1"/>
          </p:cNvCxnSpPr>
          <p:nvPr/>
        </p:nvCxnSpPr>
        <p:spPr bwMode="auto">
          <a:xfrm flipV="1">
            <a:off x="3059113" y="1414463"/>
            <a:ext cx="576262" cy="7937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44042" name="AutoShape 9"/>
          <p:cNvCxnSpPr>
            <a:cxnSpLocks noChangeShapeType="1"/>
            <a:stCxn id="44040" idx="3"/>
            <a:endCxn id="44039" idx="1"/>
          </p:cNvCxnSpPr>
          <p:nvPr/>
        </p:nvCxnSpPr>
        <p:spPr bwMode="auto">
          <a:xfrm>
            <a:off x="3059113" y="2208213"/>
            <a:ext cx="576262" cy="8604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44043" name="AutoShape 10"/>
          <p:cNvCxnSpPr>
            <a:cxnSpLocks noChangeShapeType="1"/>
            <a:stCxn id="44038" idx="3"/>
            <a:endCxn id="44037" idx="1"/>
          </p:cNvCxnSpPr>
          <p:nvPr/>
        </p:nvCxnSpPr>
        <p:spPr bwMode="auto">
          <a:xfrm>
            <a:off x="6516688" y="1414463"/>
            <a:ext cx="719137" cy="7937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44044" name="AutoShape 11"/>
          <p:cNvCxnSpPr>
            <a:cxnSpLocks noChangeShapeType="1"/>
            <a:stCxn id="44039" idx="3"/>
            <a:endCxn id="44037" idx="1"/>
          </p:cNvCxnSpPr>
          <p:nvPr/>
        </p:nvCxnSpPr>
        <p:spPr bwMode="auto">
          <a:xfrm flipV="1">
            <a:off x="6516688" y="2208213"/>
            <a:ext cx="719137" cy="8604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sp>
        <p:nvSpPr>
          <p:cNvPr id="44045" name="Text Box 12"/>
          <p:cNvSpPr txBox="1">
            <a:spLocks noChangeArrowheads="1"/>
          </p:cNvSpPr>
          <p:nvPr/>
        </p:nvSpPr>
        <p:spPr bwMode="auto">
          <a:xfrm>
            <a:off x="3779838" y="3573463"/>
            <a:ext cx="26701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/>
              <a:t>Расширенные таблицы</a:t>
            </a:r>
          </a:p>
          <a:p>
            <a:r>
              <a:rPr lang="ru-RU"/>
              <a:t>приписки ВМ</a:t>
            </a:r>
          </a:p>
        </p:txBody>
      </p:sp>
      <p:sp>
        <p:nvSpPr>
          <p:cNvPr id="44046" name="AutoShape 13"/>
          <p:cNvSpPr>
            <a:spLocks noChangeArrowheads="1"/>
          </p:cNvSpPr>
          <p:nvPr/>
        </p:nvSpPr>
        <p:spPr bwMode="auto">
          <a:xfrm>
            <a:off x="7235825" y="4941888"/>
            <a:ext cx="1008063" cy="1296987"/>
          </a:xfrm>
          <a:prstGeom prst="foldedCorner">
            <a:avLst>
              <a:gd name="adj" fmla="val 12500"/>
            </a:avLst>
          </a:prstGeom>
          <a:ln>
            <a:headEnd/>
            <a:tailE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r>
              <a:rPr lang="en-US"/>
              <a:t>M</a:t>
            </a:r>
            <a:r>
              <a:rPr lang="en-US" baseline="-25000"/>
              <a:t>P</a:t>
            </a:r>
            <a:endParaRPr lang="ru-RU" baseline="-25000"/>
          </a:p>
        </p:txBody>
      </p:sp>
      <p:sp>
        <p:nvSpPr>
          <p:cNvPr id="44047" name="AutoShape 14"/>
          <p:cNvSpPr>
            <a:spLocks noChangeArrowheads="1"/>
          </p:cNvSpPr>
          <p:nvPr/>
        </p:nvSpPr>
        <p:spPr bwMode="auto">
          <a:xfrm>
            <a:off x="3635375" y="4292600"/>
            <a:ext cx="2881313" cy="865188"/>
          </a:xfrm>
          <a:prstGeom prst="flowChartMultidocumen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r>
              <a:rPr lang="en-US"/>
              <a:t>NPT</a:t>
            </a:r>
            <a:r>
              <a:rPr lang="en-US" baseline="-25000"/>
              <a:t>U</a:t>
            </a:r>
            <a:r>
              <a:rPr lang="en-US"/>
              <a:t> : P </a:t>
            </a:r>
            <a:r>
              <a:rPr lang="en-US">
                <a:sym typeface="Symbol" pitchFamily="18" charset="2"/>
              </a:rPr>
              <a:t> </a:t>
            </a:r>
            <a:r>
              <a:rPr lang="en-US" b="1" i="1">
                <a:sym typeface="Symbol" pitchFamily="18" charset="2"/>
              </a:rPr>
              <a:t>R/W</a:t>
            </a:r>
            <a:r>
              <a:rPr lang="en-US">
                <a:sym typeface="Symbol" pitchFamily="18" charset="2"/>
              </a:rPr>
              <a:t>  M</a:t>
            </a:r>
            <a:r>
              <a:rPr lang="en-US" baseline="-25000">
                <a:sym typeface="Symbol" pitchFamily="18" charset="2"/>
              </a:rPr>
              <a:t>p</a:t>
            </a:r>
          </a:p>
        </p:txBody>
      </p:sp>
      <p:sp>
        <p:nvSpPr>
          <p:cNvPr id="44048" name="AutoShape 15"/>
          <p:cNvSpPr>
            <a:spLocks noChangeArrowheads="1"/>
          </p:cNvSpPr>
          <p:nvPr/>
        </p:nvSpPr>
        <p:spPr bwMode="auto">
          <a:xfrm>
            <a:off x="3635375" y="5878513"/>
            <a:ext cx="2881313" cy="863600"/>
          </a:xfrm>
          <a:prstGeom prst="flowChartMultidocumen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r>
              <a:rPr lang="en-US"/>
              <a:t>NPT</a:t>
            </a:r>
            <a:r>
              <a:rPr lang="en-US" baseline="-25000"/>
              <a:t>T</a:t>
            </a:r>
            <a:r>
              <a:rPr lang="en-US"/>
              <a:t> : P </a:t>
            </a:r>
            <a:r>
              <a:rPr lang="en-US">
                <a:sym typeface="Symbol" pitchFamily="18" charset="2"/>
              </a:rPr>
              <a:t> </a:t>
            </a:r>
            <a:r>
              <a:rPr lang="en-US" b="1" i="1">
                <a:sym typeface="Symbol" pitchFamily="18" charset="2"/>
              </a:rPr>
              <a:t></a:t>
            </a:r>
            <a:r>
              <a:rPr lang="en-US">
                <a:sym typeface="Symbol" pitchFamily="18" charset="2"/>
              </a:rPr>
              <a:t>  Mp</a:t>
            </a:r>
            <a:endParaRPr lang="ru-RU">
              <a:sym typeface="Symbol" pitchFamily="18" charset="2"/>
            </a:endParaRPr>
          </a:p>
        </p:txBody>
      </p:sp>
      <p:sp>
        <p:nvSpPr>
          <p:cNvPr id="44049" name="AutoShape 16"/>
          <p:cNvSpPr>
            <a:spLocks noChangeArrowheads="1"/>
          </p:cNvSpPr>
          <p:nvPr/>
        </p:nvSpPr>
        <p:spPr bwMode="auto">
          <a:xfrm>
            <a:off x="2051050" y="4941888"/>
            <a:ext cx="1008063" cy="1296987"/>
          </a:xfrm>
          <a:prstGeom prst="foldedCorner">
            <a:avLst>
              <a:gd name="adj" fmla="val 12500"/>
            </a:avLst>
          </a:prstGeom>
          <a:ln>
            <a:headEnd/>
            <a:tailE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r>
              <a:rPr lang="en-US"/>
              <a:t>P</a:t>
            </a:r>
            <a:endParaRPr lang="ru-RU"/>
          </a:p>
        </p:txBody>
      </p:sp>
      <p:cxnSp>
        <p:nvCxnSpPr>
          <p:cNvPr id="44050" name="AutoShape 17"/>
          <p:cNvCxnSpPr>
            <a:cxnSpLocks noChangeShapeType="1"/>
            <a:stCxn id="44049" idx="3"/>
            <a:endCxn id="44047" idx="1"/>
          </p:cNvCxnSpPr>
          <p:nvPr/>
        </p:nvCxnSpPr>
        <p:spPr bwMode="auto">
          <a:xfrm flipV="1">
            <a:off x="3059113" y="4725988"/>
            <a:ext cx="576262" cy="8651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44051" name="AutoShape 18"/>
          <p:cNvCxnSpPr>
            <a:cxnSpLocks noChangeShapeType="1"/>
            <a:stCxn id="44049" idx="3"/>
            <a:endCxn id="44048" idx="1"/>
          </p:cNvCxnSpPr>
          <p:nvPr/>
        </p:nvCxnSpPr>
        <p:spPr bwMode="auto">
          <a:xfrm>
            <a:off x="3059113" y="5591175"/>
            <a:ext cx="576262" cy="71913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44052" name="AutoShape 19"/>
          <p:cNvCxnSpPr>
            <a:cxnSpLocks noChangeShapeType="1"/>
            <a:stCxn id="44047" idx="3"/>
            <a:endCxn id="44046" idx="1"/>
          </p:cNvCxnSpPr>
          <p:nvPr/>
        </p:nvCxnSpPr>
        <p:spPr bwMode="auto">
          <a:xfrm>
            <a:off x="6516688" y="4725988"/>
            <a:ext cx="719137" cy="8651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44053" name="AutoShape 20"/>
          <p:cNvCxnSpPr>
            <a:cxnSpLocks noChangeShapeType="1"/>
            <a:stCxn id="44048" idx="3"/>
            <a:endCxn id="44046" idx="1"/>
          </p:cNvCxnSpPr>
          <p:nvPr/>
        </p:nvCxnSpPr>
        <p:spPr bwMode="auto">
          <a:xfrm flipV="1">
            <a:off x="6516688" y="5591175"/>
            <a:ext cx="719137" cy="71913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sp>
        <p:nvSpPr>
          <p:cNvPr id="44054" name="AutoShape 22"/>
          <p:cNvSpPr>
            <a:spLocks noChangeArrowheads="1"/>
          </p:cNvSpPr>
          <p:nvPr/>
        </p:nvSpPr>
        <p:spPr bwMode="auto">
          <a:xfrm>
            <a:off x="539750" y="1917700"/>
            <a:ext cx="1368425" cy="790575"/>
          </a:xfrm>
          <a:custGeom>
            <a:avLst/>
            <a:gdLst>
              <a:gd name="T0" fmla="*/ 1026319 w 21600"/>
              <a:gd name="T1" fmla="*/ 0 h 21600"/>
              <a:gd name="T2" fmla="*/ 0 w 21600"/>
              <a:gd name="T3" fmla="*/ 395288 h 21600"/>
              <a:gd name="T4" fmla="*/ 1026319 w 21600"/>
              <a:gd name="T5" fmla="*/ 790575 h 21600"/>
              <a:gd name="T6" fmla="*/ 1368425 w 21600"/>
              <a:gd name="T7" fmla="*/ 395288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buFont typeface="Symbol" pitchFamily="18" charset="2"/>
              <a:buChar char="&quot;"/>
            </a:pPr>
            <a:r>
              <a:rPr lang="ru-RU" sz="1200">
                <a:sym typeface="Symbol" pitchFamily="18" charset="2"/>
              </a:rPr>
              <a:t> режим</a:t>
            </a:r>
          </a:p>
          <a:p>
            <a:pPr>
              <a:buFont typeface="Symbol" pitchFamily="18" charset="2"/>
              <a:buNone/>
            </a:pPr>
            <a:r>
              <a:rPr lang="ru-RU" sz="1200">
                <a:sym typeface="Symbol" pitchFamily="18" charset="2"/>
              </a:rPr>
              <a:t>адресации</a:t>
            </a:r>
          </a:p>
        </p:txBody>
      </p:sp>
      <p:sp>
        <p:nvSpPr>
          <p:cNvPr id="44055" name="AutoShape 23"/>
          <p:cNvSpPr>
            <a:spLocks noChangeArrowheads="1"/>
          </p:cNvSpPr>
          <p:nvPr/>
        </p:nvSpPr>
        <p:spPr bwMode="auto">
          <a:xfrm>
            <a:off x="539750" y="5157788"/>
            <a:ext cx="1368425" cy="790575"/>
          </a:xfrm>
          <a:custGeom>
            <a:avLst/>
            <a:gdLst>
              <a:gd name="T0" fmla="*/ 1026319 w 21600"/>
              <a:gd name="T1" fmla="*/ 0 h 21600"/>
              <a:gd name="T2" fmla="*/ 0 w 21600"/>
              <a:gd name="T3" fmla="*/ 395288 h 21600"/>
              <a:gd name="T4" fmla="*/ 1026319 w 21600"/>
              <a:gd name="T5" fmla="*/ 790575 h 21600"/>
              <a:gd name="T6" fmla="*/ 1368425 w 21600"/>
              <a:gd name="T7" fmla="*/ 395288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buFont typeface="Symbol" pitchFamily="18" charset="2"/>
              <a:buChar char="&quot;"/>
            </a:pPr>
            <a:r>
              <a:rPr lang="ru-RU" sz="1200">
                <a:sym typeface="Symbol" pitchFamily="18" charset="2"/>
              </a:rPr>
              <a:t> режим</a:t>
            </a:r>
          </a:p>
          <a:p>
            <a:pPr>
              <a:buFont typeface="Symbol" pitchFamily="18" charset="2"/>
              <a:buNone/>
            </a:pPr>
            <a:r>
              <a:rPr lang="ru-RU" sz="1200">
                <a:sym typeface="Symbol" pitchFamily="18" charset="2"/>
              </a:rPr>
              <a:t>адресации</a:t>
            </a:r>
          </a:p>
        </p:txBody>
      </p:sp>
      <p:sp>
        <p:nvSpPr>
          <p:cNvPr id="44056" name="AutoShape 25"/>
          <p:cNvSpPr>
            <a:spLocks noChangeArrowheads="1"/>
          </p:cNvSpPr>
          <p:nvPr/>
        </p:nvSpPr>
        <p:spPr bwMode="auto">
          <a:xfrm>
            <a:off x="4787900" y="1700213"/>
            <a:ext cx="576263" cy="1008062"/>
          </a:xfrm>
          <a:prstGeom prst="upDownArrow">
            <a:avLst>
              <a:gd name="adj1" fmla="val 50000"/>
              <a:gd name="adj2" fmla="val 34986"/>
            </a:avLst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r>
              <a:rPr lang="ru-RU" sz="1600"/>
              <a:t>синхронизируются</a:t>
            </a:r>
          </a:p>
          <a:p>
            <a:r>
              <a:rPr lang="ru-RU" sz="1600"/>
              <a:t>гипервизором</a:t>
            </a:r>
            <a:endParaRPr lang="ru-RU" sz="1600" b="1"/>
          </a:p>
        </p:txBody>
      </p:sp>
      <p:pic>
        <p:nvPicPr>
          <p:cNvPr id="44057" name="Picture 27" descr="j043390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07263" y="3573463"/>
            <a:ext cx="801687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58" name="AutoShape 28"/>
          <p:cNvSpPr>
            <a:spLocks noChangeArrowheads="1"/>
          </p:cNvSpPr>
          <p:nvPr/>
        </p:nvSpPr>
        <p:spPr bwMode="auto">
          <a:xfrm>
            <a:off x="7019925" y="2997200"/>
            <a:ext cx="1439863" cy="504825"/>
          </a:xfrm>
          <a:prstGeom prst="upArrow">
            <a:avLst>
              <a:gd name="adj1" fmla="val 50000"/>
              <a:gd name="adj2" fmla="val 2500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/>
              <a:t>DMA</a:t>
            </a:r>
            <a:endParaRPr lang="ru-RU"/>
          </a:p>
        </p:txBody>
      </p:sp>
      <p:sp>
        <p:nvSpPr>
          <p:cNvPr id="44059" name="AutoShape 31"/>
          <p:cNvSpPr>
            <a:spLocks noChangeArrowheads="1"/>
          </p:cNvSpPr>
          <p:nvPr/>
        </p:nvSpPr>
        <p:spPr bwMode="auto">
          <a:xfrm>
            <a:off x="7019925" y="4221163"/>
            <a:ext cx="1439863" cy="576262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/>
              <a:t>DMA</a:t>
            </a:r>
            <a:endParaRPr lang="ru-RU"/>
          </a:p>
        </p:txBody>
      </p:sp>
      <p:sp>
        <p:nvSpPr>
          <p:cNvPr id="44060" name="Line 32"/>
          <p:cNvSpPr>
            <a:spLocks noChangeShapeType="1"/>
          </p:cNvSpPr>
          <p:nvPr/>
        </p:nvSpPr>
        <p:spPr bwMode="auto">
          <a:xfrm flipV="1">
            <a:off x="7091363" y="2924175"/>
            <a:ext cx="1296987" cy="720725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44061" name="Text Box 33"/>
          <p:cNvSpPr txBox="1">
            <a:spLocks noChangeArrowheads="1"/>
          </p:cNvSpPr>
          <p:nvPr/>
        </p:nvSpPr>
        <p:spPr bwMode="auto">
          <a:xfrm>
            <a:off x="2195513" y="115888"/>
            <a:ext cx="5983287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ru-RU" sz="2800"/>
              <a:t>Схема защиты физической памяти</a:t>
            </a:r>
          </a:p>
        </p:txBody>
      </p:sp>
      <p:sp>
        <p:nvSpPr>
          <p:cNvPr id="44062" name="AutoShape 34"/>
          <p:cNvSpPr>
            <a:spLocks noChangeArrowheads="1"/>
          </p:cNvSpPr>
          <p:nvPr/>
        </p:nvSpPr>
        <p:spPr bwMode="auto">
          <a:xfrm>
            <a:off x="4787900" y="5013325"/>
            <a:ext cx="576263" cy="1008063"/>
          </a:xfrm>
          <a:prstGeom prst="upDownArrow">
            <a:avLst>
              <a:gd name="adj1" fmla="val 50000"/>
              <a:gd name="adj2" fmla="val 34986"/>
            </a:avLst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r>
              <a:rPr lang="ru-RU" sz="1600"/>
              <a:t>синхронизируются</a:t>
            </a:r>
          </a:p>
          <a:p>
            <a:r>
              <a:rPr lang="ru-RU" sz="1600"/>
              <a:t>гипервизором</a:t>
            </a:r>
            <a:endParaRPr lang="ru-RU" sz="1600" b="1"/>
          </a:p>
        </p:txBody>
      </p:sp>
      <p:sp>
        <p:nvSpPr>
          <p:cNvPr id="44063" name="AutoShape 35"/>
          <p:cNvSpPr>
            <a:spLocks noChangeArrowheads="1"/>
          </p:cNvSpPr>
          <p:nvPr/>
        </p:nvSpPr>
        <p:spPr bwMode="auto">
          <a:xfrm>
            <a:off x="539750" y="3068638"/>
            <a:ext cx="2663825" cy="792162"/>
          </a:xfrm>
          <a:prstGeom prst="wedgeRectCallout">
            <a:avLst>
              <a:gd name="adj1" fmla="val 36653"/>
              <a:gd name="adj2" fmla="val -75051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r>
              <a:rPr lang="ru-RU" sz="1600"/>
              <a:t>Страница </a:t>
            </a:r>
            <a:r>
              <a:rPr lang="en-US" sz="1600"/>
              <a:t>P </a:t>
            </a:r>
            <a:r>
              <a:rPr lang="ru-RU" sz="1600"/>
              <a:t>подключена к адресному пространству доверенного процесса</a:t>
            </a:r>
          </a:p>
        </p:txBody>
      </p:sp>
      <p:sp>
        <p:nvSpPr>
          <p:cNvPr id="44064" name="AutoShape 37"/>
          <p:cNvSpPr>
            <a:spLocks noChangeArrowheads="1"/>
          </p:cNvSpPr>
          <p:nvPr/>
        </p:nvSpPr>
        <p:spPr bwMode="auto">
          <a:xfrm>
            <a:off x="539750" y="4005263"/>
            <a:ext cx="2663825" cy="360362"/>
          </a:xfrm>
          <a:prstGeom prst="wedgeRectCallout">
            <a:avLst>
              <a:gd name="adj1" fmla="val 34806"/>
              <a:gd name="adj2" fmla="val 208593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r>
              <a:rPr lang="en-US" sz="1600"/>
              <a:t>… </a:t>
            </a:r>
            <a:r>
              <a:rPr lang="ru-RU" sz="1600"/>
              <a:t>не подключена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0" name="Rectangle 10"/>
          <p:cNvSpPr>
            <a:spLocks noGrp="1" noChangeArrowheads="1"/>
          </p:cNvSpPr>
          <p:nvPr>
            <p:ph idx="1"/>
          </p:nvPr>
        </p:nvSpPr>
        <p:spPr>
          <a:xfrm>
            <a:off x="250825" y="979488"/>
            <a:ext cx="8748713" cy="5545137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1600" dirty="0" smtClean="0"/>
              <a:t>Домен защиты </a:t>
            </a:r>
            <a:r>
              <a:rPr lang="ru-RU" sz="1600" i="1" dirty="0" smtClean="0"/>
              <a:t>физической</a:t>
            </a:r>
            <a:r>
              <a:rPr lang="ru-RU" sz="1600" dirty="0" smtClean="0"/>
              <a:t> памяти </a:t>
            </a:r>
            <a:r>
              <a:rPr lang="en-US" sz="1600" b="1" dirty="0" smtClean="0"/>
              <a:t>D = {(P,A)}</a:t>
            </a:r>
            <a:endParaRPr lang="ru-RU" sz="1600" b="1" dirty="0" smtClean="0"/>
          </a:p>
          <a:p>
            <a:pPr lvl="1" eaLnBrk="1" hangingPunct="1">
              <a:lnSpc>
                <a:spcPct val="80000"/>
              </a:lnSpc>
            </a:pPr>
            <a:r>
              <a:rPr lang="en-US" sz="1400" dirty="0" smtClean="0"/>
              <a:t>P – </a:t>
            </a:r>
            <a:r>
              <a:rPr lang="ru-RU" sz="1400" dirty="0" smtClean="0"/>
              <a:t>адрес физической страницы, </a:t>
            </a:r>
            <a:r>
              <a:rPr lang="en-US" sz="1400" dirty="0" smtClean="0"/>
              <a:t>A – </a:t>
            </a:r>
            <a:r>
              <a:rPr lang="ru-RU" sz="1400" dirty="0" smtClean="0"/>
              <a:t>ограничение доступа к ней</a:t>
            </a:r>
            <a:endParaRPr lang="en-US" sz="1400" dirty="0" smtClean="0"/>
          </a:p>
          <a:p>
            <a:pPr lvl="1" eaLnBrk="1" hangingPunct="1">
              <a:lnSpc>
                <a:spcPct val="80000"/>
              </a:lnSpc>
            </a:pPr>
            <a:r>
              <a:rPr lang="en-US" sz="1400" dirty="0" smtClean="0"/>
              <a:t>A = &lt;</a:t>
            </a:r>
            <a:r>
              <a:rPr lang="ru-RU" sz="1400" dirty="0" smtClean="0"/>
              <a:t>нет доступа</a:t>
            </a:r>
            <a:r>
              <a:rPr lang="en-US" sz="1400" dirty="0" smtClean="0"/>
              <a:t>&gt; | &lt;</a:t>
            </a:r>
            <a:r>
              <a:rPr lang="ru-RU" sz="1400" dirty="0" smtClean="0"/>
              <a:t>только чтение</a:t>
            </a:r>
            <a:r>
              <a:rPr lang="en-US" sz="1400" dirty="0" smtClean="0"/>
              <a:t>&gt; | &lt;</a:t>
            </a:r>
            <a:r>
              <a:rPr lang="ru-RU" sz="1400" dirty="0" smtClean="0"/>
              <a:t>полный доступ</a:t>
            </a:r>
            <a:r>
              <a:rPr lang="en-US" sz="1400" dirty="0" smtClean="0"/>
              <a:t>&gt;</a:t>
            </a:r>
            <a:endParaRPr lang="ru-RU" sz="1400" dirty="0" smtClean="0"/>
          </a:p>
          <a:p>
            <a:pPr lvl="1" eaLnBrk="1" hangingPunct="1">
              <a:lnSpc>
                <a:spcPct val="80000"/>
              </a:lnSpc>
            </a:pPr>
            <a:r>
              <a:rPr lang="ru-RU" sz="1400" dirty="0" smtClean="0"/>
              <a:t>Реализуется на базе расширенных страниц приписки (</a:t>
            </a:r>
            <a:r>
              <a:rPr lang="en-US" sz="1400" dirty="0" smtClean="0"/>
              <a:t>NPT</a:t>
            </a:r>
            <a:r>
              <a:rPr lang="ru-RU" sz="1400" dirty="0" smtClean="0"/>
              <a:t>) и маски доступа устройств </a:t>
            </a:r>
            <a:r>
              <a:rPr lang="en-US" sz="1400" dirty="0" smtClean="0"/>
              <a:t>(DEV)</a:t>
            </a:r>
          </a:p>
          <a:p>
            <a:pPr eaLnBrk="1" hangingPunct="1">
              <a:lnSpc>
                <a:spcPct val="80000"/>
              </a:lnSpc>
            </a:pPr>
            <a:endParaRPr lang="ru-RU" sz="1600" dirty="0" smtClean="0"/>
          </a:p>
          <a:p>
            <a:pPr eaLnBrk="1" hangingPunct="1">
              <a:lnSpc>
                <a:spcPct val="80000"/>
              </a:lnSpc>
            </a:pPr>
            <a:r>
              <a:rPr lang="ru-RU" sz="1600" dirty="0" smtClean="0"/>
              <a:t>Домены:</a:t>
            </a:r>
          </a:p>
          <a:p>
            <a:pPr lvl="1" eaLnBrk="1" hangingPunct="1">
              <a:lnSpc>
                <a:spcPct val="80000"/>
              </a:lnSpc>
            </a:pPr>
            <a:r>
              <a:rPr lang="ru-RU" sz="1400" i="1" dirty="0" smtClean="0"/>
              <a:t>ограничивают</a:t>
            </a:r>
            <a:r>
              <a:rPr lang="ru-RU" sz="1400" dirty="0" smtClean="0"/>
              <a:t> доступ по записи к страницам оперативной памяти занятыми информацией доверенных процессов</a:t>
            </a:r>
          </a:p>
          <a:p>
            <a:pPr lvl="1" eaLnBrk="1" hangingPunct="1">
              <a:lnSpc>
                <a:spcPct val="80000"/>
              </a:lnSpc>
            </a:pPr>
            <a:r>
              <a:rPr lang="ru-RU" sz="1400" dirty="0" smtClean="0"/>
              <a:t>обеспечивают </a:t>
            </a:r>
            <a:r>
              <a:rPr lang="ru-RU" sz="1400" i="1" dirty="0" smtClean="0"/>
              <a:t>своевременную</a:t>
            </a:r>
            <a:r>
              <a:rPr lang="ru-RU" sz="1400" dirty="0" smtClean="0"/>
              <a:t> проверку условий </a:t>
            </a:r>
            <a:r>
              <a:rPr lang="en-US" sz="1400" dirty="0" smtClean="0"/>
              <a:t>C </a:t>
            </a:r>
            <a:r>
              <a:rPr lang="ru-RU" sz="1400" dirty="0" smtClean="0"/>
              <a:t>доверенных процессов</a:t>
            </a:r>
          </a:p>
          <a:p>
            <a:pPr lvl="1" eaLnBrk="1" hangingPunct="1">
              <a:lnSpc>
                <a:spcPct val="80000"/>
              </a:lnSpc>
            </a:pPr>
            <a:r>
              <a:rPr lang="ru-RU" sz="1400" dirty="0" smtClean="0"/>
              <a:t>отдельный домен для каждого доверенного процесса</a:t>
            </a:r>
          </a:p>
          <a:p>
            <a:pPr lvl="1" eaLnBrk="1" hangingPunct="1">
              <a:lnSpc>
                <a:spcPct val="80000"/>
              </a:lnSpc>
            </a:pPr>
            <a:r>
              <a:rPr lang="ru-RU" sz="1400" dirty="0" smtClean="0"/>
              <a:t>общий домен для всех недоверенных процессов и ядра ОС</a:t>
            </a:r>
          </a:p>
          <a:p>
            <a:pPr lvl="1" eaLnBrk="1" hangingPunct="1">
              <a:lnSpc>
                <a:spcPct val="80000"/>
              </a:lnSpc>
            </a:pPr>
            <a:endParaRPr lang="ru-RU" sz="1400" dirty="0" smtClean="0"/>
          </a:p>
          <a:p>
            <a:pPr eaLnBrk="1" hangingPunct="1">
              <a:lnSpc>
                <a:spcPct val="80000"/>
              </a:lnSpc>
            </a:pPr>
            <a:r>
              <a:rPr lang="ru-RU" sz="1600" dirty="0" smtClean="0"/>
              <a:t>В каждый момент времени активен только один из доменов</a:t>
            </a:r>
          </a:p>
          <a:p>
            <a:pPr lvl="1" eaLnBrk="1" hangingPunct="1">
              <a:lnSpc>
                <a:spcPct val="80000"/>
              </a:lnSpc>
            </a:pPr>
            <a:r>
              <a:rPr lang="ru-RU" sz="1400" dirty="0" smtClean="0"/>
              <a:t>соответственно выполняемому на процессоре коду</a:t>
            </a:r>
          </a:p>
          <a:p>
            <a:pPr lvl="1" eaLnBrk="1" hangingPunct="1">
              <a:lnSpc>
                <a:spcPct val="80000"/>
              </a:lnSpc>
            </a:pPr>
            <a:endParaRPr lang="ru-RU" sz="1400" dirty="0" smtClean="0"/>
          </a:p>
          <a:p>
            <a:pPr eaLnBrk="1" hangingPunct="1">
              <a:lnSpc>
                <a:spcPct val="80000"/>
              </a:lnSpc>
            </a:pPr>
            <a:r>
              <a:rPr lang="ru-RU" sz="1600" dirty="0" smtClean="0"/>
              <a:t>Переключение доменов производится гипервизором, когда виртуальная машина </a:t>
            </a:r>
            <a:r>
              <a:rPr lang="ru-RU" sz="1600" i="1" dirty="0" smtClean="0"/>
              <a:t>не выполняется</a:t>
            </a:r>
            <a:r>
              <a:rPr lang="ru-RU" sz="1600" dirty="0" smtClean="0"/>
              <a:t> </a:t>
            </a:r>
          </a:p>
          <a:p>
            <a:pPr eaLnBrk="1" hangingPunct="1">
              <a:lnSpc>
                <a:spcPct val="80000"/>
              </a:lnSpc>
            </a:pPr>
            <a:endParaRPr lang="ru-RU" sz="1600" dirty="0" smtClean="0"/>
          </a:p>
          <a:p>
            <a:pPr eaLnBrk="1" hangingPunct="1">
              <a:lnSpc>
                <a:spcPct val="80000"/>
              </a:lnSpc>
            </a:pPr>
            <a:r>
              <a:rPr lang="ru-RU" sz="1600" dirty="0" smtClean="0"/>
              <a:t>Домены взаимосвязаны и синхронизируются в момент доступа к странице с действием, нарушающим ограничения (исключение </a:t>
            </a:r>
            <a:r>
              <a:rPr lang="en-US" sz="1600" dirty="0" smtClean="0"/>
              <a:t>#NPF</a:t>
            </a:r>
            <a:r>
              <a:rPr lang="ru-RU" sz="1600" dirty="0" smtClean="0"/>
              <a:t>)</a:t>
            </a:r>
          </a:p>
          <a:p>
            <a:pPr eaLnBrk="1" hangingPunct="1">
              <a:lnSpc>
                <a:spcPct val="80000"/>
              </a:lnSpc>
            </a:pPr>
            <a:endParaRPr lang="ru-RU" sz="1600" dirty="0" smtClean="0"/>
          </a:p>
          <a:p>
            <a:pPr eaLnBrk="1" hangingPunct="1">
              <a:lnSpc>
                <a:spcPct val="80000"/>
              </a:lnSpc>
            </a:pPr>
            <a:r>
              <a:rPr lang="ru-RU" sz="1600" dirty="0" smtClean="0"/>
              <a:t>Полный доступ к странице открыт не более чем в одном домене</a:t>
            </a:r>
          </a:p>
          <a:p>
            <a:pPr eaLnBrk="1" hangingPunct="1">
              <a:lnSpc>
                <a:spcPct val="80000"/>
              </a:lnSpc>
            </a:pPr>
            <a:endParaRPr lang="ru-RU" sz="1600" dirty="0" smtClean="0"/>
          </a:p>
          <a:p>
            <a:pPr eaLnBrk="1" hangingPunct="1">
              <a:lnSpc>
                <a:spcPct val="80000"/>
              </a:lnSpc>
            </a:pPr>
            <a:endParaRPr lang="ru-RU" sz="1600" dirty="0" smtClean="0"/>
          </a:p>
          <a:p>
            <a:pPr lvl="1" eaLnBrk="1" hangingPunct="1">
              <a:lnSpc>
                <a:spcPct val="80000"/>
              </a:lnSpc>
            </a:pPr>
            <a:endParaRPr lang="ru-RU" sz="14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9EF6F-32D8-4AB0-9C85-17CD52B88638}" type="slidenum">
              <a:rPr lang="ru-RU" smtClean="0"/>
              <a:pPr/>
              <a:t>16</a:t>
            </a:fld>
            <a:endParaRPr lang="ru-RU"/>
          </a:p>
        </p:txBody>
      </p:sp>
      <p:sp>
        <p:nvSpPr>
          <p:cNvPr id="45061" name="Text Box 12"/>
          <p:cNvSpPr txBox="1">
            <a:spLocks noChangeArrowheads="1"/>
          </p:cNvSpPr>
          <p:nvPr/>
        </p:nvSpPr>
        <p:spPr bwMode="auto">
          <a:xfrm>
            <a:off x="1835150" y="188913"/>
            <a:ext cx="62420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ru-RU" sz="2800"/>
              <a:t>Домены защиты физической памяти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15.11.2012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«Инфокоммуникационные технологии в научных исследованиях», Таруса</a:t>
            </a:r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AutoShape 49"/>
          <p:cNvSpPr>
            <a:spLocks noChangeArrowheads="1"/>
          </p:cNvSpPr>
          <p:nvPr/>
        </p:nvSpPr>
        <p:spPr bwMode="auto">
          <a:xfrm>
            <a:off x="3565525" y="5589588"/>
            <a:ext cx="2232025" cy="503237"/>
          </a:xfrm>
          <a:prstGeom prst="flowChartTerminator">
            <a:avLst/>
          </a:prstGeom>
          <a:ln>
            <a:headEnd/>
            <a:tailE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r>
              <a:rPr lang="ru-RU">
                <a:latin typeface="Tahoma" pitchFamily="34" charset="0"/>
              </a:rPr>
              <a:t>Другой процесс</a:t>
            </a:r>
          </a:p>
        </p:txBody>
      </p:sp>
      <p:sp>
        <p:nvSpPr>
          <p:cNvPr id="29" name="AutoShape 48"/>
          <p:cNvSpPr>
            <a:spLocks noChangeArrowheads="1"/>
          </p:cNvSpPr>
          <p:nvPr/>
        </p:nvSpPr>
        <p:spPr bwMode="auto">
          <a:xfrm>
            <a:off x="3492500" y="5661025"/>
            <a:ext cx="2232025" cy="503238"/>
          </a:xfrm>
          <a:prstGeom prst="flowChartTerminator">
            <a:avLst/>
          </a:prstGeom>
          <a:ln>
            <a:headEnd/>
            <a:tailE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r>
              <a:rPr lang="ru-RU">
                <a:latin typeface="Tahoma" pitchFamily="34" charset="0"/>
              </a:rPr>
              <a:t>Другой процесс</a:t>
            </a:r>
          </a:p>
        </p:txBody>
      </p:sp>
      <p:sp>
        <p:nvSpPr>
          <p:cNvPr id="30" name="AutoShape 47"/>
          <p:cNvSpPr>
            <a:spLocks noChangeArrowheads="1"/>
          </p:cNvSpPr>
          <p:nvPr/>
        </p:nvSpPr>
        <p:spPr bwMode="auto">
          <a:xfrm>
            <a:off x="3276600" y="2276475"/>
            <a:ext cx="2808288" cy="504825"/>
          </a:xfrm>
          <a:prstGeom prst="flowChartTerminator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r>
              <a:rPr lang="ru-RU">
                <a:latin typeface="Tahoma" pitchFamily="34" charset="0"/>
              </a:rPr>
              <a:t>Доверенный процесс</a:t>
            </a:r>
          </a:p>
        </p:txBody>
      </p:sp>
      <p:sp>
        <p:nvSpPr>
          <p:cNvPr id="31" name="AutoShape 46"/>
          <p:cNvSpPr>
            <a:spLocks noChangeArrowheads="1"/>
          </p:cNvSpPr>
          <p:nvPr/>
        </p:nvSpPr>
        <p:spPr bwMode="auto">
          <a:xfrm>
            <a:off x="3205163" y="2347913"/>
            <a:ext cx="2808287" cy="504825"/>
          </a:xfrm>
          <a:prstGeom prst="flowChartTerminator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r>
              <a:rPr lang="ru-RU">
                <a:latin typeface="Tahoma" pitchFamily="34" charset="0"/>
              </a:rPr>
              <a:t>Доверенный процесс</a:t>
            </a:r>
          </a:p>
        </p:txBody>
      </p:sp>
      <p:sp>
        <p:nvSpPr>
          <p:cNvPr id="32" name="AutoShape 5"/>
          <p:cNvSpPr>
            <a:spLocks noChangeArrowheads="1"/>
          </p:cNvSpPr>
          <p:nvPr/>
        </p:nvSpPr>
        <p:spPr bwMode="auto">
          <a:xfrm>
            <a:off x="3132138" y="2420938"/>
            <a:ext cx="2808287" cy="504825"/>
          </a:xfrm>
          <a:prstGeom prst="flowChartTerminator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r>
              <a:rPr lang="ru-RU">
                <a:latin typeface="Tahoma" pitchFamily="34" charset="0"/>
              </a:rPr>
              <a:t>Доверенный процесс</a:t>
            </a:r>
          </a:p>
        </p:txBody>
      </p:sp>
      <p:sp>
        <p:nvSpPr>
          <p:cNvPr id="33" name="AutoShape 6"/>
          <p:cNvSpPr>
            <a:spLocks noChangeArrowheads="1"/>
          </p:cNvSpPr>
          <p:nvPr/>
        </p:nvSpPr>
        <p:spPr bwMode="auto">
          <a:xfrm>
            <a:off x="3492500" y="3573463"/>
            <a:ext cx="2089150" cy="503237"/>
          </a:xfrm>
          <a:prstGeom prst="flowChartTerminator">
            <a:avLst/>
          </a:prstGeom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r>
              <a:rPr lang="ru-RU">
                <a:latin typeface="Tahoma" pitchFamily="34" charset="0"/>
              </a:rPr>
              <a:t>Гипервизор</a:t>
            </a:r>
          </a:p>
        </p:txBody>
      </p:sp>
      <p:sp>
        <p:nvSpPr>
          <p:cNvPr id="34" name="AutoShape 13"/>
          <p:cNvSpPr>
            <a:spLocks noChangeArrowheads="1"/>
          </p:cNvSpPr>
          <p:nvPr/>
        </p:nvSpPr>
        <p:spPr bwMode="auto">
          <a:xfrm>
            <a:off x="3421063" y="4654550"/>
            <a:ext cx="2232025" cy="503238"/>
          </a:xfrm>
          <a:prstGeom prst="flowChartTerminator">
            <a:avLst/>
          </a:prstGeom>
          <a:ln>
            <a:headEnd/>
            <a:tailE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r>
              <a:rPr lang="ru-RU">
                <a:latin typeface="Tahoma" pitchFamily="34" charset="0"/>
              </a:rPr>
              <a:t>Ядро ОС</a:t>
            </a:r>
          </a:p>
        </p:txBody>
      </p:sp>
      <p:sp>
        <p:nvSpPr>
          <p:cNvPr id="35" name="AutoShape 29"/>
          <p:cNvSpPr>
            <a:spLocks noChangeArrowheads="1"/>
          </p:cNvSpPr>
          <p:nvPr/>
        </p:nvSpPr>
        <p:spPr bwMode="auto">
          <a:xfrm>
            <a:off x="3421063" y="5734050"/>
            <a:ext cx="2232025" cy="503238"/>
          </a:xfrm>
          <a:prstGeom prst="flowChartTerminator">
            <a:avLst/>
          </a:prstGeom>
          <a:ln>
            <a:headEnd/>
            <a:tailE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r>
              <a:rPr lang="ru-RU">
                <a:latin typeface="Tahoma" pitchFamily="34" charset="0"/>
              </a:rPr>
              <a:t>Другой процесс</a:t>
            </a:r>
          </a:p>
        </p:txBody>
      </p:sp>
      <p:sp>
        <p:nvSpPr>
          <p:cNvPr id="36" name="AutoShape 30"/>
          <p:cNvSpPr>
            <a:spLocks noChangeArrowheads="1"/>
          </p:cNvSpPr>
          <p:nvPr/>
        </p:nvSpPr>
        <p:spPr bwMode="auto">
          <a:xfrm>
            <a:off x="6588125" y="2852738"/>
            <a:ext cx="1512888" cy="865187"/>
          </a:xfrm>
          <a:prstGeom prst="flowChartPredefinedProcess">
            <a:avLst/>
          </a:prstGeom>
          <a:solidFill>
            <a:schemeClr val="bg1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ru-RU" sz="1200">
                <a:latin typeface="Tahoma" pitchFamily="34" charset="0"/>
              </a:rPr>
              <a:t>Перехват</a:t>
            </a:r>
          </a:p>
          <a:p>
            <a:r>
              <a:rPr lang="ru-RU" sz="1200">
                <a:latin typeface="Tahoma" pitchFamily="34" charset="0"/>
              </a:rPr>
              <a:t>прерывания</a:t>
            </a:r>
          </a:p>
          <a:p>
            <a:r>
              <a:rPr lang="ru-RU" sz="1200">
                <a:latin typeface="Tahoma" pitchFamily="34" charset="0"/>
              </a:rPr>
              <a:t>выполнения</a:t>
            </a:r>
          </a:p>
          <a:p>
            <a:r>
              <a:rPr lang="ru-RU" sz="1200">
                <a:latin typeface="Tahoma" pitchFamily="34" charset="0"/>
              </a:rPr>
              <a:t>процесса</a:t>
            </a:r>
          </a:p>
        </p:txBody>
      </p:sp>
      <p:cxnSp>
        <p:nvCxnSpPr>
          <p:cNvPr id="37" name="AutoShape 31"/>
          <p:cNvCxnSpPr>
            <a:cxnSpLocks noChangeShapeType="1"/>
            <a:stCxn id="32" idx="3"/>
            <a:endCxn id="36" idx="0"/>
          </p:cNvCxnSpPr>
          <p:nvPr/>
        </p:nvCxnSpPr>
        <p:spPr bwMode="auto">
          <a:xfrm>
            <a:off x="5940425" y="2673350"/>
            <a:ext cx="1404938" cy="179388"/>
          </a:xfrm>
          <a:prstGeom prst="curvedConnector2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8" name="AutoShape 32"/>
          <p:cNvCxnSpPr>
            <a:cxnSpLocks noChangeShapeType="1"/>
            <a:stCxn id="36" idx="2"/>
            <a:endCxn id="33" idx="3"/>
          </p:cNvCxnSpPr>
          <p:nvPr/>
        </p:nvCxnSpPr>
        <p:spPr bwMode="auto">
          <a:xfrm rot="5400000">
            <a:off x="6409532" y="2890043"/>
            <a:ext cx="107950" cy="1763713"/>
          </a:xfrm>
          <a:prstGeom prst="curvedConnector2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9" name="AutoShape 33"/>
          <p:cNvCxnSpPr>
            <a:cxnSpLocks noChangeShapeType="1"/>
            <a:stCxn id="34" idx="2"/>
            <a:endCxn id="35" idx="0"/>
          </p:cNvCxnSpPr>
          <p:nvPr/>
        </p:nvCxnSpPr>
        <p:spPr bwMode="auto">
          <a:xfrm rot="5400000">
            <a:off x="4248944" y="5445919"/>
            <a:ext cx="576262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0" name="AutoShape 35"/>
          <p:cNvSpPr>
            <a:spLocks noChangeArrowheads="1"/>
          </p:cNvSpPr>
          <p:nvPr/>
        </p:nvSpPr>
        <p:spPr bwMode="auto">
          <a:xfrm>
            <a:off x="827088" y="4005263"/>
            <a:ext cx="1441450" cy="792162"/>
          </a:xfrm>
          <a:prstGeom prst="flowChartPredefinedProcess">
            <a:avLst/>
          </a:prstGeom>
          <a:solidFill>
            <a:schemeClr val="bg1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ru-RU" sz="1200">
                <a:latin typeface="Tahoma" pitchFamily="34" charset="0"/>
              </a:rPr>
              <a:t>Перехват</a:t>
            </a:r>
          </a:p>
          <a:p>
            <a:r>
              <a:rPr lang="ru-RU" sz="1200">
                <a:latin typeface="Tahoma" pitchFamily="34" charset="0"/>
              </a:rPr>
              <a:t>возврата</a:t>
            </a:r>
          </a:p>
          <a:p>
            <a:r>
              <a:rPr lang="ru-RU" sz="1200">
                <a:latin typeface="Tahoma" pitchFamily="34" charset="0"/>
              </a:rPr>
              <a:t>управления</a:t>
            </a:r>
          </a:p>
          <a:p>
            <a:r>
              <a:rPr lang="ru-RU" sz="1200">
                <a:latin typeface="Tahoma" pitchFamily="34" charset="0"/>
              </a:rPr>
              <a:t>процессу</a:t>
            </a:r>
          </a:p>
        </p:txBody>
      </p:sp>
      <p:cxnSp>
        <p:nvCxnSpPr>
          <p:cNvPr id="41" name="AutoShape 36"/>
          <p:cNvCxnSpPr>
            <a:cxnSpLocks noChangeShapeType="1"/>
            <a:stCxn id="34" idx="1"/>
            <a:endCxn id="40" idx="2"/>
          </p:cNvCxnSpPr>
          <p:nvPr/>
        </p:nvCxnSpPr>
        <p:spPr bwMode="auto">
          <a:xfrm rot="10800000">
            <a:off x="1547813" y="4797425"/>
            <a:ext cx="1873250" cy="109538"/>
          </a:xfrm>
          <a:prstGeom prst="curvedConnector2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2" name="AutoShape 38"/>
          <p:cNvCxnSpPr>
            <a:cxnSpLocks noChangeShapeType="1"/>
            <a:stCxn id="40" idx="0"/>
            <a:endCxn id="33" idx="1"/>
          </p:cNvCxnSpPr>
          <p:nvPr/>
        </p:nvCxnSpPr>
        <p:spPr bwMode="auto">
          <a:xfrm rot="16200000">
            <a:off x="2430463" y="2943225"/>
            <a:ext cx="179388" cy="1944687"/>
          </a:xfrm>
          <a:prstGeom prst="curvedConnector2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3" name="AutoShape 39"/>
          <p:cNvCxnSpPr>
            <a:cxnSpLocks noChangeShapeType="1"/>
            <a:stCxn id="33" idx="0"/>
            <a:endCxn id="32" idx="2"/>
          </p:cNvCxnSpPr>
          <p:nvPr/>
        </p:nvCxnSpPr>
        <p:spPr bwMode="auto">
          <a:xfrm rot="16200000">
            <a:off x="4213225" y="3249613"/>
            <a:ext cx="6477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4" name="AutoShape 40"/>
          <p:cNvCxnSpPr>
            <a:cxnSpLocks noChangeShapeType="1"/>
            <a:stCxn id="33" idx="2"/>
            <a:endCxn id="34" idx="0"/>
          </p:cNvCxnSpPr>
          <p:nvPr/>
        </p:nvCxnSpPr>
        <p:spPr bwMode="auto">
          <a:xfrm rot="5400000">
            <a:off x="4248150" y="4365625"/>
            <a:ext cx="57785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5" name="Oval 42"/>
          <p:cNvSpPr>
            <a:spLocks noChangeArrowheads="1"/>
          </p:cNvSpPr>
          <p:nvPr/>
        </p:nvSpPr>
        <p:spPr bwMode="auto">
          <a:xfrm>
            <a:off x="2628900" y="1989138"/>
            <a:ext cx="3887788" cy="1368425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46" name="AutoShape 43"/>
          <p:cNvSpPr>
            <a:spLocks noChangeArrowheads="1"/>
          </p:cNvSpPr>
          <p:nvPr/>
        </p:nvSpPr>
        <p:spPr bwMode="auto">
          <a:xfrm>
            <a:off x="612775" y="1052513"/>
            <a:ext cx="1944688" cy="1223962"/>
          </a:xfrm>
          <a:prstGeom prst="wedgeRectCallout">
            <a:avLst>
              <a:gd name="adj1" fmla="val 54407"/>
              <a:gd name="adj2" fmla="val 71662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ru-RU" sz="1400"/>
              <a:t>Передача управления между процессом и ядром ОС </a:t>
            </a:r>
            <a:r>
              <a:rPr lang="ru-RU" sz="1400" b="1" i="1"/>
              <a:t>только</a:t>
            </a:r>
            <a:r>
              <a:rPr lang="ru-RU" sz="1400"/>
              <a:t> через гипервизор</a:t>
            </a:r>
          </a:p>
        </p:txBody>
      </p:sp>
      <p:sp>
        <p:nvSpPr>
          <p:cNvPr id="47" name="AutoShape 44"/>
          <p:cNvSpPr>
            <a:spLocks noChangeArrowheads="1"/>
          </p:cNvSpPr>
          <p:nvPr/>
        </p:nvSpPr>
        <p:spPr bwMode="auto">
          <a:xfrm>
            <a:off x="6443663" y="4005263"/>
            <a:ext cx="2305050" cy="503237"/>
          </a:xfrm>
          <a:prstGeom prst="wedgeRectCallout">
            <a:avLst>
              <a:gd name="adj1" fmla="val -131542"/>
              <a:gd name="adj2" fmla="val 1403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l">
              <a:buFontTx/>
              <a:buChar char="•"/>
            </a:pPr>
            <a:r>
              <a:rPr lang="ru-RU" sz="1400"/>
              <a:t> Сохранение регистров</a:t>
            </a:r>
          </a:p>
          <a:p>
            <a:pPr algn="l">
              <a:buFontTx/>
              <a:buChar char="•"/>
            </a:pPr>
            <a:r>
              <a:rPr lang="ru-RU" sz="1400"/>
              <a:t> Переключение домена</a:t>
            </a:r>
          </a:p>
        </p:txBody>
      </p:sp>
      <p:sp>
        <p:nvSpPr>
          <p:cNvPr id="48" name="AutoShape 45"/>
          <p:cNvSpPr>
            <a:spLocks noChangeArrowheads="1"/>
          </p:cNvSpPr>
          <p:nvPr/>
        </p:nvSpPr>
        <p:spPr bwMode="auto">
          <a:xfrm>
            <a:off x="539750" y="3141663"/>
            <a:ext cx="2303463" cy="503237"/>
          </a:xfrm>
          <a:prstGeom prst="wedgeRectCallout">
            <a:avLst>
              <a:gd name="adj1" fmla="val 49037"/>
              <a:gd name="adj2" fmla="val 9038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l">
              <a:buFontTx/>
              <a:buChar char="•"/>
            </a:pPr>
            <a:r>
              <a:rPr lang="ru-RU" sz="1400"/>
              <a:t> Проверка регистров</a:t>
            </a:r>
          </a:p>
          <a:p>
            <a:pPr algn="l">
              <a:buFontTx/>
              <a:buChar char="•"/>
            </a:pPr>
            <a:r>
              <a:rPr lang="ru-RU" sz="1400"/>
              <a:t> Переключение домена</a:t>
            </a:r>
          </a:p>
        </p:txBody>
      </p:sp>
      <p:sp>
        <p:nvSpPr>
          <p:cNvPr id="49" name="AutoShape 50"/>
          <p:cNvSpPr>
            <a:spLocks noChangeArrowheads="1"/>
          </p:cNvSpPr>
          <p:nvPr/>
        </p:nvSpPr>
        <p:spPr bwMode="auto">
          <a:xfrm>
            <a:off x="6516688" y="1917700"/>
            <a:ext cx="2305050" cy="503238"/>
          </a:xfrm>
          <a:prstGeom prst="wedgeRectCallout">
            <a:avLst>
              <a:gd name="adj1" fmla="val -135949"/>
              <a:gd name="adj2" fmla="val 224449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l"/>
            <a:r>
              <a:rPr lang="ru-RU" sz="1400"/>
              <a:t>Проверка ограничений на содержимое памяти</a:t>
            </a:r>
          </a:p>
        </p:txBody>
      </p:sp>
      <p:sp>
        <p:nvSpPr>
          <p:cNvPr id="24" name="Title 2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ru-RU" sz="4000" dirty="0" smtClean="0"/>
              <a:t>Контроль за потоком управления</a:t>
            </a:r>
            <a:endParaRPr lang="ru-RU" sz="4000" dirty="0"/>
          </a:p>
        </p:txBody>
      </p:sp>
      <p:sp>
        <p:nvSpPr>
          <p:cNvPr id="25" name="Slide Number Placeholder 2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9EF6F-32D8-4AB0-9C85-17CD52B88638}" type="slidenum">
              <a:rPr lang="ru-RU" smtClean="0"/>
              <a:pPr/>
              <a:t>17</a:t>
            </a:fld>
            <a:endParaRPr lang="ru-RU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15.11.2012</a:t>
            </a:r>
            <a:endParaRPr lang="ru-RU"/>
          </a:p>
        </p:txBody>
      </p:sp>
      <p:sp>
        <p:nvSpPr>
          <p:cNvPr id="27" name="Нижний колонтитул 2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«Инфокоммуникационные технологии в научных исследованиях», Таруса</a:t>
            </a:r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2702379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6"/>
          <p:cNvSpPr>
            <a:spLocks noChangeArrowheads="1"/>
          </p:cNvSpPr>
          <p:nvPr/>
        </p:nvSpPr>
        <p:spPr bwMode="auto">
          <a:xfrm>
            <a:off x="2627313" y="1330325"/>
            <a:ext cx="1441450" cy="4824413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/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ajor"/>
        </p:style>
        <p:txBody>
          <a:bodyPr wrap="none"/>
          <a:lstStyle/>
          <a:p>
            <a:pPr algn="ctr"/>
            <a:r>
              <a:rPr lang="ru-RU" dirty="0"/>
              <a:t>Контекст</a:t>
            </a:r>
          </a:p>
          <a:p>
            <a:pPr algn="ctr"/>
            <a:r>
              <a:rPr lang="ru-RU" dirty="0"/>
              <a:t>процесса</a:t>
            </a:r>
          </a:p>
        </p:txBody>
      </p:sp>
      <p:sp>
        <p:nvSpPr>
          <p:cNvPr id="29700" name="Rectangle 77"/>
          <p:cNvSpPr>
            <a:spLocks noChangeArrowheads="1"/>
          </p:cNvSpPr>
          <p:nvPr/>
        </p:nvSpPr>
        <p:spPr bwMode="auto">
          <a:xfrm>
            <a:off x="2987675" y="2051050"/>
            <a:ext cx="719138" cy="259238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eaVert" wrap="none" anchor="ctr"/>
          <a:lstStyle/>
          <a:p>
            <a:endParaRPr lang="ru-RU"/>
          </a:p>
        </p:txBody>
      </p:sp>
      <p:sp>
        <p:nvSpPr>
          <p:cNvPr id="29701" name="AutoShape 35"/>
          <p:cNvSpPr>
            <a:spLocks noChangeArrowheads="1"/>
          </p:cNvSpPr>
          <p:nvPr/>
        </p:nvSpPr>
        <p:spPr bwMode="auto">
          <a:xfrm>
            <a:off x="4248150" y="4714875"/>
            <a:ext cx="1836738" cy="1512888"/>
          </a:xfrm>
          <a:prstGeom prst="can">
            <a:avLst>
              <a:gd name="adj" fmla="val 25000"/>
            </a:avLst>
          </a:prstGeom>
          <a:ln>
            <a:headEnd/>
            <a:tailE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anchor="b"/>
          <a:lstStyle/>
          <a:p>
            <a:pPr algn="ctr"/>
            <a:r>
              <a:rPr lang="ru-RU" dirty="0"/>
              <a:t>Файл подкачки</a:t>
            </a:r>
          </a:p>
        </p:txBody>
      </p:sp>
      <p:sp>
        <p:nvSpPr>
          <p:cNvPr id="29702" name="AutoShape 4"/>
          <p:cNvSpPr>
            <a:spLocks noChangeArrowheads="1"/>
          </p:cNvSpPr>
          <p:nvPr/>
        </p:nvSpPr>
        <p:spPr bwMode="auto">
          <a:xfrm>
            <a:off x="179388" y="2411413"/>
            <a:ext cx="1728787" cy="1727200"/>
          </a:xfrm>
          <a:prstGeom prst="can">
            <a:avLst>
              <a:gd name="adj" fmla="val 25000"/>
            </a:avLst>
          </a:prstGeom>
          <a:ln>
            <a:headEnd/>
            <a:tailE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29703" name="AutoShape 5"/>
          <p:cNvSpPr>
            <a:spLocks noChangeArrowheads="1"/>
          </p:cNvSpPr>
          <p:nvPr/>
        </p:nvSpPr>
        <p:spPr bwMode="auto">
          <a:xfrm>
            <a:off x="323850" y="3059113"/>
            <a:ext cx="1439863" cy="792162"/>
          </a:xfrm>
          <a:prstGeom prst="flowChartMultidocument">
            <a:avLst/>
          </a:prstGeom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r>
              <a:rPr lang="ru-RU" sz="1400" dirty="0"/>
              <a:t>Исполняемые</a:t>
            </a:r>
          </a:p>
          <a:p>
            <a:r>
              <a:rPr lang="ru-RU" sz="1400" dirty="0"/>
              <a:t>файлы</a:t>
            </a:r>
          </a:p>
        </p:txBody>
      </p:sp>
      <p:sp>
        <p:nvSpPr>
          <p:cNvPr id="29704" name="Rectangle 8"/>
          <p:cNvSpPr>
            <a:spLocks noChangeArrowheads="1"/>
          </p:cNvSpPr>
          <p:nvPr/>
        </p:nvSpPr>
        <p:spPr bwMode="auto">
          <a:xfrm>
            <a:off x="2987675" y="2051050"/>
            <a:ext cx="719138" cy="2159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29705" name="Rectangle 9"/>
          <p:cNvSpPr>
            <a:spLocks noChangeArrowheads="1"/>
          </p:cNvSpPr>
          <p:nvPr/>
        </p:nvSpPr>
        <p:spPr bwMode="auto">
          <a:xfrm>
            <a:off x="2987675" y="2266950"/>
            <a:ext cx="719138" cy="2159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29706" name="Rectangle 10"/>
          <p:cNvSpPr>
            <a:spLocks noChangeArrowheads="1"/>
          </p:cNvSpPr>
          <p:nvPr/>
        </p:nvSpPr>
        <p:spPr bwMode="auto">
          <a:xfrm>
            <a:off x="2987675" y="2482850"/>
            <a:ext cx="719138" cy="2159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29707" name="Rectangle 11"/>
          <p:cNvSpPr>
            <a:spLocks noChangeArrowheads="1"/>
          </p:cNvSpPr>
          <p:nvPr/>
        </p:nvSpPr>
        <p:spPr bwMode="auto">
          <a:xfrm>
            <a:off x="2987675" y="2698750"/>
            <a:ext cx="719138" cy="2159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29708" name="Rectangle 12"/>
          <p:cNvSpPr>
            <a:spLocks noChangeArrowheads="1"/>
          </p:cNvSpPr>
          <p:nvPr/>
        </p:nvSpPr>
        <p:spPr bwMode="auto">
          <a:xfrm>
            <a:off x="2987675" y="3779838"/>
            <a:ext cx="719138" cy="2159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29709" name="Rectangle 13"/>
          <p:cNvSpPr>
            <a:spLocks noChangeArrowheads="1"/>
          </p:cNvSpPr>
          <p:nvPr/>
        </p:nvSpPr>
        <p:spPr bwMode="auto">
          <a:xfrm>
            <a:off x="2987675" y="3995738"/>
            <a:ext cx="719138" cy="2159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29710" name="Rectangle 14"/>
          <p:cNvSpPr>
            <a:spLocks noChangeArrowheads="1"/>
          </p:cNvSpPr>
          <p:nvPr/>
        </p:nvSpPr>
        <p:spPr bwMode="auto">
          <a:xfrm>
            <a:off x="2987675" y="4211638"/>
            <a:ext cx="719138" cy="2159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29711" name="AutoShape 26"/>
          <p:cNvSpPr>
            <a:spLocks noChangeArrowheads="1"/>
          </p:cNvSpPr>
          <p:nvPr/>
        </p:nvSpPr>
        <p:spPr bwMode="auto">
          <a:xfrm>
            <a:off x="2987675" y="5003800"/>
            <a:ext cx="576263" cy="935038"/>
          </a:xfrm>
          <a:prstGeom prst="foldedCorner">
            <a:avLst>
              <a:gd name="adj" fmla="val 12500"/>
            </a:avLst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29712" name="AutoShape 27"/>
          <p:cNvSpPr>
            <a:spLocks noChangeArrowheads="1"/>
          </p:cNvSpPr>
          <p:nvPr/>
        </p:nvSpPr>
        <p:spPr bwMode="auto">
          <a:xfrm>
            <a:off x="3060700" y="4932363"/>
            <a:ext cx="576263" cy="935037"/>
          </a:xfrm>
          <a:prstGeom prst="foldedCorner">
            <a:avLst>
              <a:gd name="adj" fmla="val 12500"/>
            </a:avLst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29713" name="AutoShape 28"/>
          <p:cNvSpPr>
            <a:spLocks noChangeArrowheads="1"/>
          </p:cNvSpPr>
          <p:nvPr/>
        </p:nvSpPr>
        <p:spPr bwMode="auto">
          <a:xfrm>
            <a:off x="3132138" y="4859338"/>
            <a:ext cx="576262" cy="936625"/>
          </a:xfrm>
          <a:prstGeom prst="foldedCorner">
            <a:avLst>
              <a:gd name="adj" fmla="val 12500"/>
            </a:avLst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eaVert" wrap="none" anchor="ctr"/>
          <a:lstStyle/>
          <a:p>
            <a:r>
              <a:rPr lang="ru-RU" sz="1400" dirty="0"/>
              <a:t>Регистры</a:t>
            </a:r>
          </a:p>
          <a:p>
            <a:r>
              <a:rPr lang="en-US" sz="1400" dirty="0"/>
              <a:t>(EIP)</a:t>
            </a:r>
            <a:endParaRPr lang="ru-RU" sz="1400" dirty="0"/>
          </a:p>
        </p:txBody>
      </p:sp>
      <p:sp>
        <p:nvSpPr>
          <p:cNvPr id="29714" name="AutoShape 31"/>
          <p:cNvSpPr>
            <a:spLocks noChangeArrowheads="1"/>
          </p:cNvSpPr>
          <p:nvPr/>
        </p:nvSpPr>
        <p:spPr bwMode="auto">
          <a:xfrm>
            <a:off x="4573588" y="5219700"/>
            <a:ext cx="358775" cy="431800"/>
          </a:xfrm>
          <a:prstGeom prst="foldedCorner">
            <a:avLst>
              <a:gd name="adj" fmla="val 12500"/>
            </a:avLst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29715" name="Rectangle 50"/>
          <p:cNvSpPr>
            <a:spLocks noChangeArrowheads="1"/>
          </p:cNvSpPr>
          <p:nvPr/>
        </p:nvSpPr>
        <p:spPr bwMode="auto">
          <a:xfrm>
            <a:off x="6589713" y="4356100"/>
            <a:ext cx="719137" cy="215900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9716" name="Rectangle 51"/>
          <p:cNvSpPr>
            <a:spLocks noChangeArrowheads="1"/>
          </p:cNvSpPr>
          <p:nvPr/>
        </p:nvSpPr>
        <p:spPr bwMode="auto">
          <a:xfrm>
            <a:off x="6589713" y="2482850"/>
            <a:ext cx="719137" cy="215900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9717" name="Rectangle 52"/>
          <p:cNvSpPr>
            <a:spLocks noChangeArrowheads="1"/>
          </p:cNvSpPr>
          <p:nvPr/>
        </p:nvSpPr>
        <p:spPr bwMode="auto">
          <a:xfrm>
            <a:off x="6589713" y="3059113"/>
            <a:ext cx="719137" cy="215900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9718" name="Rectangle 53"/>
          <p:cNvSpPr>
            <a:spLocks noChangeArrowheads="1"/>
          </p:cNvSpPr>
          <p:nvPr/>
        </p:nvSpPr>
        <p:spPr bwMode="auto">
          <a:xfrm>
            <a:off x="6589713" y="3706813"/>
            <a:ext cx="719137" cy="215900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9719" name="AutoShape 57"/>
          <p:cNvSpPr>
            <a:spLocks noChangeArrowheads="1"/>
          </p:cNvSpPr>
          <p:nvPr/>
        </p:nvSpPr>
        <p:spPr bwMode="auto">
          <a:xfrm>
            <a:off x="4572000" y="2843213"/>
            <a:ext cx="1152525" cy="792162"/>
          </a:xfrm>
          <a:prstGeom prst="flowChartMultidocument">
            <a:avLst/>
          </a:prstGeom>
          <a:ln>
            <a:headEnd/>
            <a:tailEnd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none" anchor="ctr"/>
          <a:lstStyle/>
          <a:p>
            <a:r>
              <a:rPr lang="ru-RU" sz="1400"/>
              <a:t>Таблицы</a:t>
            </a:r>
          </a:p>
          <a:p>
            <a:r>
              <a:rPr lang="ru-RU" sz="1400"/>
              <a:t>приписки</a:t>
            </a:r>
          </a:p>
        </p:txBody>
      </p:sp>
      <p:cxnSp>
        <p:nvCxnSpPr>
          <p:cNvPr id="29720" name="AutoShape 58"/>
          <p:cNvCxnSpPr>
            <a:cxnSpLocks noChangeShapeType="1"/>
            <a:stCxn id="29704" idx="3"/>
            <a:endCxn id="29719" idx="1"/>
          </p:cNvCxnSpPr>
          <p:nvPr/>
        </p:nvCxnSpPr>
        <p:spPr bwMode="auto">
          <a:xfrm>
            <a:off x="3706813" y="2159000"/>
            <a:ext cx="865187" cy="1081088"/>
          </a:xfrm>
          <a:prstGeom prst="curvedConnector3">
            <a:avLst>
              <a:gd name="adj1" fmla="val 49907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29721" name="AutoShape 59"/>
          <p:cNvCxnSpPr>
            <a:cxnSpLocks noChangeShapeType="1"/>
            <a:stCxn id="29705" idx="3"/>
            <a:endCxn id="29719" idx="1"/>
          </p:cNvCxnSpPr>
          <p:nvPr/>
        </p:nvCxnSpPr>
        <p:spPr bwMode="auto">
          <a:xfrm>
            <a:off x="3706813" y="2374900"/>
            <a:ext cx="865187" cy="865188"/>
          </a:xfrm>
          <a:prstGeom prst="curvedConnector3">
            <a:avLst>
              <a:gd name="adj1" fmla="val 49907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29722" name="AutoShape 60"/>
          <p:cNvCxnSpPr>
            <a:cxnSpLocks noChangeShapeType="1"/>
            <a:stCxn id="29706" idx="3"/>
            <a:endCxn id="29719" idx="1"/>
          </p:cNvCxnSpPr>
          <p:nvPr/>
        </p:nvCxnSpPr>
        <p:spPr bwMode="auto">
          <a:xfrm>
            <a:off x="3706813" y="2590800"/>
            <a:ext cx="865187" cy="649288"/>
          </a:xfrm>
          <a:prstGeom prst="curvedConnector3">
            <a:avLst>
              <a:gd name="adj1" fmla="val 49907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29723" name="AutoShape 61"/>
          <p:cNvCxnSpPr>
            <a:cxnSpLocks noChangeShapeType="1"/>
            <a:stCxn id="29708" idx="3"/>
            <a:endCxn id="29719" idx="1"/>
          </p:cNvCxnSpPr>
          <p:nvPr/>
        </p:nvCxnSpPr>
        <p:spPr bwMode="auto">
          <a:xfrm flipV="1">
            <a:off x="3706813" y="3240088"/>
            <a:ext cx="865187" cy="647700"/>
          </a:xfrm>
          <a:prstGeom prst="curvedConnector3">
            <a:avLst>
              <a:gd name="adj1" fmla="val 49907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29724" name="AutoShape 62"/>
          <p:cNvCxnSpPr>
            <a:cxnSpLocks noChangeShapeType="1"/>
            <a:stCxn id="29709" idx="3"/>
            <a:endCxn id="29719" idx="1"/>
          </p:cNvCxnSpPr>
          <p:nvPr/>
        </p:nvCxnSpPr>
        <p:spPr bwMode="auto">
          <a:xfrm flipV="1">
            <a:off x="3706813" y="3240088"/>
            <a:ext cx="865187" cy="863600"/>
          </a:xfrm>
          <a:prstGeom prst="curvedConnector3">
            <a:avLst>
              <a:gd name="adj1" fmla="val 49907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29725" name="AutoShape 63"/>
          <p:cNvCxnSpPr>
            <a:cxnSpLocks noChangeShapeType="1"/>
            <a:stCxn id="29710" idx="3"/>
            <a:endCxn id="29719" idx="1"/>
          </p:cNvCxnSpPr>
          <p:nvPr/>
        </p:nvCxnSpPr>
        <p:spPr bwMode="auto">
          <a:xfrm flipV="1">
            <a:off x="3706813" y="3240088"/>
            <a:ext cx="865187" cy="1079500"/>
          </a:xfrm>
          <a:prstGeom prst="curvedConnector3">
            <a:avLst>
              <a:gd name="adj1" fmla="val 49907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29726" name="AutoShape 64"/>
          <p:cNvCxnSpPr>
            <a:cxnSpLocks noChangeShapeType="1"/>
            <a:stCxn id="29719" idx="3"/>
            <a:endCxn id="29715" idx="1"/>
          </p:cNvCxnSpPr>
          <p:nvPr/>
        </p:nvCxnSpPr>
        <p:spPr bwMode="auto">
          <a:xfrm>
            <a:off x="5724525" y="3240088"/>
            <a:ext cx="865188" cy="1223962"/>
          </a:xfrm>
          <a:prstGeom prst="curvedConnector3">
            <a:avLst>
              <a:gd name="adj1" fmla="val 49907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29727" name="AutoShape 65"/>
          <p:cNvCxnSpPr>
            <a:cxnSpLocks noChangeShapeType="1"/>
            <a:stCxn id="29719" idx="3"/>
            <a:endCxn id="29718" idx="1"/>
          </p:cNvCxnSpPr>
          <p:nvPr/>
        </p:nvCxnSpPr>
        <p:spPr bwMode="auto">
          <a:xfrm>
            <a:off x="5724525" y="3240088"/>
            <a:ext cx="865188" cy="574675"/>
          </a:xfrm>
          <a:prstGeom prst="curvedConnector3">
            <a:avLst>
              <a:gd name="adj1" fmla="val 49907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29728" name="AutoShape 66"/>
          <p:cNvCxnSpPr>
            <a:cxnSpLocks noChangeShapeType="1"/>
            <a:stCxn id="29719" idx="3"/>
            <a:endCxn id="29717" idx="1"/>
          </p:cNvCxnSpPr>
          <p:nvPr/>
        </p:nvCxnSpPr>
        <p:spPr bwMode="auto">
          <a:xfrm flipV="1">
            <a:off x="5724525" y="3167063"/>
            <a:ext cx="865188" cy="73025"/>
          </a:xfrm>
          <a:prstGeom prst="curvedConnector3">
            <a:avLst>
              <a:gd name="adj1" fmla="val 49907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29729" name="AutoShape 67"/>
          <p:cNvCxnSpPr>
            <a:cxnSpLocks noChangeShapeType="1"/>
            <a:stCxn id="29719" idx="3"/>
            <a:endCxn id="29716" idx="1"/>
          </p:cNvCxnSpPr>
          <p:nvPr/>
        </p:nvCxnSpPr>
        <p:spPr bwMode="auto">
          <a:xfrm flipV="1">
            <a:off x="5724525" y="2590800"/>
            <a:ext cx="865188" cy="649288"/>
          </a:xfrm>
          <a:prstGeom prst="curvedConnector3">
            <a:avLst>
              <a:gd name="adj1" fmla="val 49907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29730" name="AutoShape 68"/>
          <p:cNvCxnSpPr>
            <a:cxnSpLocks noChangeShapeType="1"/>
            <a:stCxn id="29719" idx="2"/>
            <a:endCxn id="29731" idx="0"/>
          </p:cNvCxnSpPr>
          <p:nvPr/>
        </p:nvCxnSpPr>
        <p:spPr bwMode="auto">
          <a:xfrm rot="16200000" flipH="1">
            <a:off x="4341813" y="4378325"/>
            <a:ext cx="1647825" cy="34925"/>
          </a:xfrm>
          <a:prstGeom prst="curvedConnector3">
            <a:avLst>
              <a:gd name="adj1" fmla="val 51829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sp>
        <p:nvSpPr>
          <p:cNvPr id="29731" name="AutoShape 69"/>
          <p:cNvSpPr>
            <a:spLocks noChangeArrowheads="1"/>
          </p:cNvSpPr>
          <p:nvPr/>
        </p:nvSpPr>
        <p:spPr bwMode="auto">
          <a:xfrm>
            <a:off x="5003800" y="5219700"/>
            <a:ext cx="358775" cy="431800"/>
          </a:xfrm>
          <a:prstGeom prst="foldedCorner">
            <a:avLst>
              <a:gd name="adj" fmla="val 12500"/>
            </a:avLst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29732" name="AutoShape 70"/>
          <p:cNvSpPr>
            <a:spLocks noChangeArrowheads="1"/>
          </p:cNvSpPr>
          <p:nvPr/>
        </p:nvSpPr>
        <p:spPr bwMode="auto">
          <a:xfrm>
            <a:off x="5437188" y="5219700"/>
            <a:ext cx="358775" cy="431800"/>
          </a:xfrm>
          <a:prstGeom prst="foldedCorner">
            <a:avLst>
              <a:gd name="adj" fmla="val 12500"/>
            </a:avLst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cxnSp>
        <p:nvCxnSpPr>
          <p:cNvPr id="29733" name="AutoShape 71"/>
          <p:cNvCxnSpPr>
            <a:cxnSpLocks noChangeShapeType="1"/>
            <a:stCxn id="29719" idx="2"/>
            <a:endCxn id="29714" idx="0"/>
          </p:cNvCxnSpPr>
          <p:nvPr/>
        </p:nvCxnSpPr>
        <p:spPr bwMode="auto">
          <a:xfrm rot="5400000">
            <a:off x="4126706" y="4198144"/>
            <a:ext cx="1647825" cy="395288"/>
          </a:xfrm>
          <a:prstGeom prst="curvedConnector3">
            <a:avLst>
              <a:gd name="adj1" fmla="val 51829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29734" name="AutoShape 72"/>
          <p:cNvCxnSpPr>
            <a:cxnSpLocks noChangeShapeType="1"/>
            <a:stCxn id="29719" idx="2"/>
            <a:endCxn id="29732" idx="0"/>
          </p:cNvCxnSpPr>
          <p:nvPr/>
        </p:nvCxnSpPr>
        <p:spPr bwMode="auto">
          <a:xfrm rot="16200000" flipH="1">
            <a:off x="4558506" y="4161632"/>
            <a:ext cx="1647825" cy="468312"/>
          </a:xfrm>
          <a:prstGeom prst="curvedConnector3">
            <a:avLst>
              <a:gd name="adj1" fmla="val 51829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sp>
        <p:nvSpPr>
          <p:cNvPr id="29735" name="AutoShape 73"/>
          <p:cNvSpPr>
            <a:spLocks noChangeArrowheads="1"/>
          </p:cNvSpPr>
          <p:nvPr/>
        </p:nvSpPr>
        <p:spPr bwMode="auto">
          <a:xfrm>
            <a:off x="4500563" y="1979613"/>
            <a:ext cx="719137" cy="863600"/>
          </a:xfrm>
          <a:prstGeom prst="lightningBol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29737" name="AutoShape 75"/>
          <p:cNvSpPr>
            <a:spLocks noChangeArrowheads="1"/>
          </p:cNvSpPr>
          <p:nvPr/>
        </p:nvSpPr>
        <p:spPr bwMode="auto">
          <a:xfrm>
            <a:off x="4427538" y="3851275"/>
            <a:ext cx="719137" cy="863600"/>
          </a:xfrm>
          <a:prstGeom prst="lightningBol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29739" name="Rectangle 7"/>
          <p:cNvSpPr>
            <a:spLocks noChangeArrowheads="1"/>
          </p:cNvSpPr>
          <p:nvPr/>
        </p:nvSpPr>
        <p:spPr bwMode="auto">
          <a:xfrm>
            <a:off x="2987675" y="2051050"/>
            <a:ext cx="719138" cy="2592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/>
            <a:r>
              <a:rPr lang="ru-RU" dirty="0"/>
              <a:t>Виртуальная память</a:t>
            </a:r>
          </a:p>
        </p:txBody>
      </p:sp>
      <p:sp>
        <p:nvSpPr>
          <p:cNvPr id="29740" name="AutoShape 79"/>
          <p:cNvSpPr>
            <a:spLocks noChangeArrowheads="1"/>
          </p:cNvSpPr>
          <p:nvPr/>
        </p:nvSpPr>
        <p:spPr bwMode="auto">
          <a:xfrm>
            <a:off x="6732588" y="4572000"/>
            <a:ext cx="503237" cy="935038"/>
          </a:xfrm>
          <a:prstGeom prst="upArrow">
            <a:avLst>
              <a:gd name="adj1" fmla="val 50000"/>
              <a:gd name="adj2" fmla="val 46451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r>
              <a:rPr lang="en-US"/>
              <a:t>DMA</a:t>
            </a:r>
            <a:endParaRPr lang="ru-RU"/>
          </a:p>
        </p:txBody>
      </p:sp>
      <p:sp>
        <p:nvSpPr>
          <p:cNvPr id="29741" name="AutoShape 80"/>
          <p:cNvSpPr>
            <a:spLocks noChangeArrowheads="1"/>
          </p:cNvSpPr>
          <p:nvPr/>
        </p:nvSpPr>
        <p:spPr bwMode="auto">
          <a:xfrm>
            <a:off x="7092950" y="1557338"/>
            <a:ext cx="719138" cy="863600"/>
          </a:xfrm>
          <a:prstGeom prst="lightningBol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pic>
        <p:nvPicPr>
          <p:cNvPr id="29742" name="Picture 81" descr="j043390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88125" y="5507038"/>
            <a:ext cx="801688" cy="80168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</p:pic>
      <p:sp>
        <p:nvSpPr>
          <p:cNvPr id="29743" name="Rectangle 49"/>
          <p:cNvSpPr>
            <a:spLocks noChangeArrowheads="1"/>
          </p:cNvSpPr>
          <p:nvPr/>
        </p:nvSpPr>
        <p:spPr bwMode="auto">
          <a:xfrm>
            <a:off x="6589713" y="1979613"/>
            <a:ext cx="719137" cy="259238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eaVert" wrap="none" anchor="ctr"/>
          <a:lstStyle/>
          <a:p>
            <a:pPr algn="ctr"/>
            <a:r>
              <a:rPr lang="ru-RU" dirty="0"/>
              <a:t>Физическая память</a:t>
            </a:r>
          </a:p>
        </p:txBody>
      </p:sp>
      <p:sp>
        <p:nvSpPr>
          <p:cNvPr id="29744" name="AutoShape 82"/>
          <p:cNvSpPr>
            <a:spLocks noChangeArrowheads="1"/>
          </p:cNvSpPr>
          <p:nvPr/>
        </p:nvSpPr>
        <p:spPr bwMode="auto">
          <a:xfrm>
            <a:off x="7308850" y="2338388"/>
            <a:ext cx="719138" cy="431800"/>
          </a:xfrm>
          <a:prstGeom prst="leftArrow">
            <a:avLst>
              <a:gd name="adj1" fmla="val 50000"/>
              <a:gd name="adj2" fmla="val 41636"/>
            </a:avLst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29745" name="AutoShape 83"/>
          <p:cNvSpPr>
            <a:spLocks noChangeArrowheads="1"/>
          </p:cNvSpPr>
          <p:nvPr/>
        </p:nvSpPr>
        <p:spPr bwMode="auto">
          <a:xfrm>
            <a:off x="8026400" y="2266950"/>
            <a:ext cx="1009650" cy="576263"/>
          </a:xfrm>
          <a:prstGeom prst="flowChartPredefinedProcess">
            <a:avLst/>
          </a:prstGeom>
          <a:ln>
            <a:headEnd/>
            <a:tailEnd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ru-RU" sz="1600" dirty="0"/>
              <a:t>Ядро</a:t>
            </a:r>
          </a:p>
          <a:p>
            <a:pPr algn="ctr"/>
            <a:r>
              <a:rPr lang="ru-RU" sz="1600" dirty="0"/>
              <a:t>ОС</a:t>
            </a:r>
          </a:p>
        </p:txBody>
      </p:sp>
      <p:sp>
        <p:nvSpPr>
          <p:cNvPr id="29746" name="AutoShape 84"/>
          <p:cNvSpPr>
            <a:spLocks noChangeArrowheads="1"/>
          </p:cNvSpPr>
          <p:nvPr/>
        </p:nvSpPr>
        <p:spPr bwMode="auto">
          <a:xfrm>
            <a:off x="7308850" y="3562350"/>
            <a:ext cx="719138" cy="431800"/>
          </a:xfrm>
          <a:prstGeom prst="leftArrow">
            <a:avLst>
              <a:gd name="adj1" fmla="val 50000"/>
              <a:gd name="adj2" fmla="val 41636"/>
            </a:avLst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29747" name="AutoShape 85"/>
          <p:cNvSpPr>
            <a:spLocks noChangeArrowheads="1"/>
          </p:cNvSpPr>
          <p:nvPr/>
        </p:nvSpPr>
        <p:spPr bwMode="auto">
          <a:xfrm>
            <a:off x="8027988" y="3492500"/>
            <a:ext cx="1009650" cy="646113"/>
          </a:xfrm>
          <a:prstGeom prst="flowChartPredefinedProcess">
            <a:avLst/>
          </a:prstGeom>
          <a:ln>
            <a:headEnd/>
            <a:tailEnd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ru-RU" sz="1600" dirty="0"/>
              <a:t>Другой</a:t>
            </a:r>
          </a:p>
          <a:p>
            <a:pPr algn="ctr"/>
            <a:r>
              <a:rPr lang="ru-RU" sz="1600" dirty="0"/>
              <a:t>процесс</a:t>
            </a:r>
          </a:p>
        </p:txBody>
      </p:sp>
      <p:sp>
        <p:nvSpPr>
          <p:cNvPr id="29748" name="AutoShape 86"/>
          <p:cNvSpPr>
            <a:spLocks noChangeArrowheads="1"/>
          </p:cNvSpPr>
          <p:nvPr/>
        </p:nvSpPr>
        <p:spPr bwMode="auto">
          <a:xfrm>
            <a:off x="2268538" y="4498975"/>
            <a:ext cx="719137" cy="863600"/>
          </a:xfrm>
          <a:prstGeom prst="lightningBol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29749" name="AutoShape 34"/>
          <p:cNvSpPr>
            <a:spLocks noChangeArrowheads="1"/>
          </p:cNvSpPr>
          <p:nvPr/>
        </p:nvSpPr>
        <p:spPr bwMode="auto">
          <a:xfrm>
            <a:off x="1835150" y="2986088"/>
            <a:ext cx="1152525" cy="649287"/>
          </a:xfrm>
          <a:custGeom>
            <a:avLst/>
            <a:gdLst>
              <a:gd name="T0" fmla="*/ 864394 w 21600"/>
              <a:gd name="T1" fmla="*/ 0 h 21600"/>
              <a:gd name="T2" fmla="*/ 0 w 21600"/>
              <a:gd name="T3" fmla="*/ 324644 h 21600"/>
              <a:gd name="T4" fmla="*/ 864394 w 21600"/>
              <a:gd name="T5" fmla="*/ 649287 h 21600"/>
              <a:gd name="T6" fmla="*/ 1152525 w 21600"/>
              <a:gd name="T7" fmla="*/ 324644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r>
              <a:rPr lang="ru-RU" sz="1600"/>
              <a:t>Загрузка</a:t>
            </a:r>
          </a:p>
        </p:txBody>
      </p:sp>
      <p:sp>
        <p:nvSpPr>
          <p:cNvPr id="29750" name="Text Box 90"/>
          <p:cNvSpPr txBox="1">
            <a:spLocks noChangeArrowheads="1"/>
          </p:cNvSpPr>
          <p:nvPr/>
        </p:nvSpPr>
        <p:spPr bwMode="auto">
          <a:xfrm>
            <a:off x="2056081" y="115888"/>
            <a:ext cx="615578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ru-RU" sz="2400" dirty="0"/>
              <a:t>Возможные точки вредоносного воздействия</a:t>
            </a:r>
          </a:p>
          <a:p>
            <a:pPr algn="ctr"/>
            <a:r>
              <a:rPr lang="ru-RU" sz="2400" dirty="0"/>
              <a:t>на доверенный процесс</a:t>
            </a:r>
          </a:p>
        </p:txBody>
      </p:sp>
      <p:sp>
        <p:nvSpPr>
          <p:cNvPr id="29752" name="AutoShape 92"/>
          <p:cNvSpPr>
            <a:spLocks noChangeArrowheads="1"/>
          </p:cNvSpPr>
          <p:nvPr/>
        </p:nvSpPr>
        <p:spPr bwMode="auto">
          <a:xfrm>
            <a:off x="6157913" y="4437063"/>
            <a:ext cx="719137" cy="863600"/>
          </a:xfrm>
          <a:prstGeom prst="lightningBol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29753" name="AutoShape 93"/>
          <p:cNvSpPr>
            <a:spLocks noChangeArrowheads="1"/>
          </p:cNvSpPr>
          <p:nvPr/>
        </p:nvSpPr>
        <p:spPr bwMode="auto">
          <a:xfrm>
            <a:off x="7235825" y="2781300"/>
            <a:ext cx="719138" cy="863600"/>
          </a:xfrm>
          <a:prstGeom prst="lightningBol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56" name="Slide Number Placeholder 5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9EF6F-32D8-4AB0-9C85-17CD52B88638}" type="slidenum">
              <a:rPr lang="ru-RU" smtClean="0"/>
              <a:pPr/>
              <a:t>18</a:t>
            </a:fld>
            <a:endParaRPr lang="ru-RU"/>
          </a:p>
        </p:txBody>
      </p:sp>
      <p:sp>
        <p:nvSpPr>
          <p:cNvPr id="55" name="Дата 5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15.11.2012</a:t>
            </a:r>
            <a:endParaRPr lang="ru-RU"/>
          </a:p>
        </p:txBody>
      </p:sp>
      <p:sp>
        <p:nvSpPr>
          <p:cNvPr id="57" name="Нижний колонтитул 5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«Инфокоммуникационные технологии в научных исследованиях», Таруса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Обеспечение конфиденциальности: ограничение доступа к ресурсам</a:t>
            </a:r>
            <a:endParaRPr lang="ru-RU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9EF6F-32D8-4AB0-9C85-17CD52B88638}" type="slidenum">
              <a:rPr lang="ru-RU" smtClean="0"/>
              <a:pPr/>
              <a:t>19</a:t>
            </a:fld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15.11.2012</a:t>
            </a: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«Инфокоммуникационные технологии в научных исследованиях», Таруса</a:t>
            </a:r>
            <a:endParaRPr lang="ru-RU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Прямоугольник 4"/>
          <p:cNvSpPr>
            <a:spLocks noChangeArrowheads="1"/>
          </p:cNvSpPr>
          <p:nvPr/>
        </p:nvSpPr>
        <p:spPr bwMode="auto">
          <a:xfrm>
            <a:off x="4348311" y="1206500"/>
            <a:ext cx="4401989" cy="360322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 algn="ctr">
            <a:solidFill>
              <a:schemeClr val="tx1"/>
            </a:solidFill>
            <a:miter lim="800000"/>
            <a:headEnd/>
            <a:tailEnd/>
          </a:ln>
        </p:spPr>
        <p:txBody>
          <a:bodyPr anchorCtr="1"/>
          <a:lstStyle/>
          <a:p>
            <a:pPr algn="ctr"/>
            <a:r>
              <a:rPr lang="ru-RU" sz="2400" b="1" dirty="0">
                <a:latin typeface="Calibri" pitchFamily="34" charset="0"/>
              </a:rPr>
              <a:t>Основная </a:t>
            </a:r>
            <a:r>
              <a:rPr lang="en-US" sz="2400" b="1" dirty="0" smtClean="0">
                <a:latin typeface="Calibri" pitchFamily="34" charset="0"/>
              </a:rPr>
              <a:t>VM</a:t>
            </a:r>
            <a:endParaRPr lang="en-US" sz="2400" b="1" dirty="0">
              <a:latin typeface="Calibri" pitchFamily="34" charset="0"/>
            </a:endParaRPr>
          </a:p>
        </p:txBody>
      </p:sp>
      <p:sp>
        <p:nvSpPr>
          <p:cNvPr id="30" name="Rectangle 19"/>
          <p:cNvSpPr>
            <a:spLocks noChangeArrowheads="1"/>
          </p:cNvSpPr>
          <p:nvPr/>
        </p:nvSpPr>
        <p:spPr bwMode="auto">
          <a:xfrm>
            <a:off x="4348311" y="3825081"/>
            <a:ext cx="4401989" cy="984647"/>
          </a:xfrm>
          <a:prstGeom prst="rect">
            <a:avLst/>
          </a:prstGeom>
          <a:ln>
            <a:headEnd/>
            <a:tailEnd/>
          </a:ln>
          <a:ex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/>
          <a:lstStyle/>
          <a:p>
            <a:pPr algn="ctr"/>
            <a:r>
              <a:rPr lang="ru-RU"/>
              <a:t>Ядро ОС</a:t>
            </a:r>
          </a:p>
        </p:txBody>
      </p:sp>
      <p:sp>
        <p:nvSpPr>
          <p:cNvPr id="8197" name="Прямоугольник 5"/>
          <p:cNvSpPr>
            <a:spLocks noChangeArrowheads="1"/>
          </p:cNvSpPr>
          <p:nvPr/>
        </p:nvSpPr>
        <p:spPr bwMode="auto">
          <a:xfrm>
            <a:off x="468313" y="1189832"/>
            <a:ext cx="3599631" cy="362188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5400" algn="ctr">
            <a:solidFill>
              <a:schemeClr val="tx1"/>
            </a:solidFill>
            <a:miter lim="800000"/>
            <a:headEnd/>
            <a:tailEnd/>
          </a:ln>
        </p:spPr>
        <p:txBody>
          <a:bodyPr anchorCtr="1"/>
          <a:lstStyle/>
          <a:p>
            <a:pPr algn="ctr"/>
            <a:endParaRPr lang="ru-RU" sz="2400" b="1" dirty="0" smtClean="0">
              <a:latin typeface="Calibri" pitchFamily="34" charset="0"/>
            </a:endParaRPr>
          </a:p>
        </p:txBody>
      </p:sp>
      <p:sp>
        <p:nvSpPr>
          <p:cNvPr id="24" name="Rectangle 19"/>
          <p:cNvSpPr>
            <a:spLocks noChangeArrowheads="1"/>
          </p:cNvSpPr>
          <p:nvPr/>
        </p:nvSpPr>
        <p:spPr bwMode="auto">
          <a:xfrm>
            <a:off x="473670" y="1206500"/>
            <a:ext cx="3594273" cy="3605213"/>
          </a:xfrm>
          <a:prstGeom prst="rect">
            <a:avLst/>
          </a:prstGeom>
          <a:ln>
            <a:headEnd/>
            <a:tailEnd/>
          </a:ln>
          <a:ex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/>
          <a:lstStyle/>
          <a:p>
            <a:pPr algn="ctr"/>
            <a:r>
              <a:rPr lang="ru-RU" sz="2400" b="1" dirty="0">
                <a:latin typeface="Calibri" pitchFamily="34" charset="0"/>
              </a:rPr>
              <a:t>Сервисная </a:t>
            </a:r>
            <a:r>
              <a:rPr lang="en-US" sz="2400" b="1" dirty="0">
                <a:latin typeface="Calibri" pitchFamily="34" charset="0"/>
              </a:rPr>
              <a:t>VM</a:t>
            </a:r>
            <a:endParaRPr lang="ru-RU" sz="2400" b="1" dirty="0">
              <a:latin typeface="Calibri" pitchFamily="34" charset="0"/>
            </a:endParaRPr>
          </a:p>
          <a:p>
            <a:pPr algn="ctr"/>
            <a:endParaRPr lang="ru-RU" dirty="0" smtClean="0"/>
          </a:p>
          <a:p>
            <a:pPr algn="ctr"/>
            <a:r>
              <a:rPr lang="ru-RU" dirty="0" smtClean="0"/>
              <a:t>Ядро </a:t>
            </a:r>
            <a:r>
              <a:rPr lang="ru-RU" dirty="0"/>
              <a:t>ОС</a:t>
            </a:r>
          </a:p>
        </p:txBody>
      </p:sp>
      <p:sp>
        <p:nvSpPr>
          <p:cNvPr id="4" name="Прямоугольник 3"/>
          <p:cNvSpPr>
            <a:spLocks noChangeArrowheads="1"/>
          </p:cNvSpPr>
          <p:nvPr/>
        </p:nvSpPr>
        <p:spPr bwMode="auto">
          <a:xfrm>
            <a:off x="571500" y="5500688"/>
            <a:ext cx="8178800" cy="928687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b" anchorCtr="0"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latin typeface="+mn-lt"/>
                <a:cs typeface="+mn-cs"/>
              </a:rPr>
              <a:t>Гипервизор</a:t>
            </a:r>
          </a:p>
        </p:txBody>
      </p:sp>
      <p:sp>
        <p:nvSpPr>
          <p:cNvPr id="8198" name="Прямоугольник 7"/>
          <p:cNvSpPr>
            <a:spLocks noChangeArrowheads="1"/>
          </p:cNvSpPr>
          <p:nvPr/>
        </p:nvSpPr>
        <p:spPr bwMode="auto">
          <a:xfrm>
            <a:off x="4400624" y="4148932"/>
            <a:ext cx="935980" cy="61193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ru-RU" b="1" dirty="0">
                <a:latin typeface="Calibri" pitchFamily="34" charset="0"/>
              </a:rPr>
              <a:t>Клиент</a:t>
            </a:r>
          </a:p>
        </p:txBody>
      </p:sp>
      <p:cxnSp>
        <p:nvCxnSpPr>
          <p:cNvPr id="22" name="Прямая со стрелкой 21"/>
          <p:cNvCxnSpPr>
            <a:cxnSpLocks noChangeShapeType="1"/>
            <a:stCxn id="8203" idx="3"/>
            <a:endCxn id="30" idx="2"/>
          </p:cNvCxnSpPr>
          <p:nvPr/>
        </p:nvCxnSpPr>
        <p:spPr bwMode="auto">
          <a:xfrm flipH="1">
            <a:off x="6549306" y="2889250"/>
            <a:ext cx="1078967" cy="1920478"/>
          </a:xfrm>
          <a:prstGeom prst="curvedConnector4">
            <a:avLst>
              <a:gd name="adj1" fmla="val -125178"/>
              <a:gd name="adj2" fmla="val 166956"/>
            </a:avLst>
          </a:prstGeom>
          <a:noFill/>
          <a:ln w="38100" algn="ctr">
            <a:solidFill>
              <a:schemeClr val="tx1"/>
            </a:solidFill>
            <a:round/>
            <a:headEnd type="none" w="med" len="med"/>
            <a:tailEnd type="arrow" w="med" len="med"/>
          </a:ln>
          <a:effectLst>
            <a:outerShdw dist="23000" dir="5400000" rotWithShape="0">
              <a:srgbClr val="000000">
                <a:alpha val="34999"/>
              </a:srgbClr>
            </a:outerShdw>
          </a:effectLst>
        </p:spPr>
      </p:cxnSp>
      <p:cxnSp>
        <p:nvCxnSpPr>
          <p:cNvPr id="26" name="Прямая со стрелкой 25"/>
          <p:cNvCxnSpPr>
            <a:cxnSpLocks noChangeShapeType="1"/>
            <a:stCxn id="8198" idx="2"/>
            <a:endCxn id="8206" idx="0"/>
          </p:cNvCxnSpPr>
          <p:nvPr/>
        </p:nvCxnSpPr>
        <p:spPr bwMode="auto">
          <a:xfrm rot="5400000">
            <a:off x="4342122" y="5062748"/>
            <a:ext cx="828379" cy="224606"/>
          </a:xfrm>
          <a:prstGeom prst="bentConnector3">
            <a:avLst>
              <a:gd name="adj1" fmla="val 50000"/>
            </a:avLst>
          </a:prstGeom>
          <a:noFill/>
          <a:ln w="38100" algn="ctr">
            <a:solidFill>
              <a:schemeClr val="tx1"/>
            </a:solidFill>
            <a:round/>
            <a:headEnd/>
            <a:tailEnd type="arrow" w="med" len="med"/>
          </a:ln>
          <a:effectLst>
            <a:outerShdw dist="23000" dir="5400000" rotWithShape="0">
              <a:srgbClr val="000000">
                <a:alpha val="34999"/>
              </a:srgbClr>
            </a:outerShdw>
          </a:effectLst>
        </p:spPr>
      </p:cxnSp>
      <p:sp>
        <p:nvSpPr>
          <p:cNvPr id="8203" name="AutoShape 22"/>
          <p:cNvSpPr>
            <a:spLocks noChangeArrowheads="1"/>
          </p:cNvSpPr>
          <p:nvPr/>
        </p:nvSpPr>
        <p:spPr bwMode="auto">
          <a:xfrm>
            <a:off x="5755023" y="2565400"/>
            <a:ext cx="1873250" cy="647700"/>
          </a:xfrm>
          <a:prstGeom prst="flowChartPredefinedProcess">
            <a:avLst/>
          </a:prstGeom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ru-RU" sz="1350" dirty="0"/>
              <a:t>Авторизованный</a:t>
            </a:r>
          </a:p>
          <a:p>
            <a:pPr algn="ctr"/>
            <a:r>
              <a:rPr lang="ru-RU" sz="1350" dirty="0"/>
              <a:t>процесс</a:t>
            </a:r>
          </a:p>
        </p:txBody>
      </p:sp>
      <p:sp>
        <p:nvSpPr>
          <p:cNvPr id="8205" name="Rectangle 26"/>
          <p:cNvSpPr>
            <a:spLocks noChangeArrowheads="1"/>
          </p:cNvSpPr>
          <p:nvPr/>
        </p:nvSpPr>
        <p:spPr bwMode="auto">
          <a:xfrm>
            <a:off x="6156572" y="5685458"/>
            <a:ext cx="2303859" cy="64770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 dirty="0"/>
              <a:t>Параметры вызова</a:t>
            </a:r>
          </a:p>
        </p:txBody>
      </p:sp>
      <p:sp>
        <p:nvSpPr>
          <p:cNvPr id="8206" name="AutoShape 29"/>
          <p:cNvSpPr>
            <a:spLocks noChangeArrowheads="1"/>
          </p:cNvSpPr>
          <p:nvPr/>
        </p:nvSpPr>
        <p:spPr bwMode="auto">
          <a:xfrm>
            <a:off x="3563888" y="5589241"/>
            <a:ext cx="2160240" cy="840134"/>
          </a:xfrm>
          <a:prstGeom prst="diamond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1600" b="1" dirty="0"/>
              <a:t>Сопоставление</a:t>
            </a:r>
          </a:p>
        </p:txBody>
      </p:sp>
      <p:sp>
        <p:nvSpPr>
          <p:cNvPr id="8209" name="Rectangle 37"/>
          <p:cNvSpPr>
            <a:spLocks noChangeArrowheads="1"/>
          </p:cNvSpPr>
          <p:nvPr/>
        </p:nvSpPr>
        <p:spPr bwMode="auto">
          <a:xfrm>
            <a:off x="5755022" y="2565400"/>
            <a:ext cx="1873251" cy="647700"/>
          </a:xfrm>
          <a:prstGeom prst="rect">
            <a:avLst/>
          </a:prstGeom>
          <a:noFill/>
          <a:ln w="50800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8" name="Rectangle 4"/>
          <p:cNvSpPr txBox="1">
            <a:spLocks noChangeArrowheads="1"/>
          </p:cNvSpPr>
          <p:nvPr/>
        </p:nvSpPr>
        <p:spPr>
          <a:xfrm>
            <a:off x="2124075" y="0"/>
            <a:ext cx="6119813" cy="720725"/>
          </a:xfrm>
          <a:prstGeom prst="rect">
            <a:avLst/>
          </a:prstGeom>
          <a:noFill/>
          <a:ln/>
        </p:spPr>
        <p:txBody>
          <a:bodyPr>
            <a:normAutofit fontScale="92500" lnSpcReduction="10000"/>
          </a:bodyPr>
          <a:lstStyle/>
          <a:p>
            <a:pPr algn="ctr"/>
            <a:r>
              <a:rPr lang="ru-RU" sz="2400" dirty="0" smtClean="0"/>
              <a:t>Архитектура удалённого исполнения системных вызовов</a:t>
            </a:r>
            <a:endParaRPr lang="ru-RU" sz="2400" dirty="0"/>
          </a:p>
        </p:txBody>
      </p:sp>
      <p:cxnSp>
        <p:nvCxnSpPr>
          <p:cNvPr id="39" name="Прямая со стрелкой 38"/>
          <p:cNvCxnSpPr>
            <a:cxnSpLocks noChangeShapeType="1"/>
            <a:stCxn id="8205" idx="1"/>
            <a:endCxn id="8206" idx="3"/>
          </p:cNvCxnSpPr>
          <p:nvPr/>
        </p:nvCxnSpPr>
        <p:spPr bwMode="auto">
          <a:xfrm flipH="1">
            <a:off x="5724128" y="6009308"/>
            <a:ext cx="432444" cy="0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 type="arrow" w="med" len="med"/>
          </a:ln>
          <a:effectLst>
            <a:outerShdw dist="23000" dir="5400000" rotWithShape="0">
              <a:srgbClr val="000000">
                <a:alpha val="34999"/>
              </a:srgbClr>
            </a:outerShdw>
          </a:effectLst>
        </p:spPr>
      </p:cxnSp>
      <p:sp>
        <p:nvSpPr>
          <p:cNvPr id="8213" name="AutoShape 32"/>
          <p:cNvSpPr>
            <a:spLocks noChangeArrowheads="1"/>
          </p:cNvSpPr>
          <p:nvPr/>
        </p:nvSpPr>
        <p:spPr bwMode="auto">
          <a:xfrm>
            <a:off x="468313" y="326810"/>
            <a:ext cx="1012825" cy="730680"/>
          </a:xfrm>
          <a:prstGeom prst="can">
            <a:avLst>
              <a:gd name="adj" fmla="val 31237"/>
            </a:avLst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1400" dirty="0"/>
              <a:t>Интернет</a:t>
            </a:r>
          </a:p>
        </p:txBody>
      </p:sp>
      <p:cxnSp>
        <p:nvCxnSpPr>
          <p:cNvPr id="40" name="Прямая со стрелкой 39"/>
          <p:cNvCxnSpPr>
            <a:cxnSpLocks noChangeShapeType="1"/>
            <a:stCxn id="24" idx="1"/>
            <a:endCxn id="8213" idx="2"/>
          </p:cNvCxnSpPr>
          <p:nvPr/>
        </p:nvCxnSpPr>
        <p:spPr bwMode="auto">
          <a:xfrm rot="10800000">
            <a:off x="468314" y="692151"/>
            <a:ext cx="5357" cy="2316957"/>
          </a:xfrm>
          <a:prstGeom prst="bentConnector3">
            <a:avLst>
              <a:gd name="adj1" fmla="val 4367314"/>
            </a:avLst>
          </a:prstGeom>
          <a:noFill/>
          <a:ln w="38100" algn="ctr">
            <a:solidFill>
              <a:schemeClr val="tx1"/>
            </a:solidFill>
            <a:round/>
            <a:headEnd/>
            <a:tailEnd type="arrow" w="med" len="med"/>
          </a:ln>
          <a:effectLst>
            <a:outerShdw dist="23000" dir="5400000" rotWithShape="0">
              <a:srgbClr val="000000">
                <a:alpha val="34999"/>
              </a:srgbClr>
            </a:outerShdw>
          </a:effectLst>
        </p:spPr>
      </p:cxnSp>
      <p:sp>
        <p:nvSpPr>
          <p:cNvPr id="35" name="Прямоугольник 7"/>
          <p:cNvSpPr>
            <a:spLocks noChangeArrowheads="1"/>
          </p:cNvSpPr>
          <p:nvPr/>
        </p:nvSpPr>
        <p:spPr bwMode="auto">
          <a:xfrm>
            <a:off x="3093690" y="4148930"/>
            <a:ext cx="936179" cy="611931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ru-RU" b="1" dirty="0" smtClean="0">
                <a:latin typeface="Calibri" pitchFamily="34" charset="0"/>
              </a:rPr>
              <a:t>Сервер</a:t>
            </a:r>
            <a:endParaRPr lang="ru-RU" b="1" dirty="0">
              <a:latin typeface="Calibri" pitchFamily="34" charset="0"/>
            </a:endParaRPr>
          </a:p>
        </p:txBody>
      </p:sp>
      <p:cxnSp>
        <p:nvCxnSpPr>
          <p:cNvPr id="36" name="Прямая со стрелкой 35"/>
          <p:cNvCxnSpPr>
            <a:cxnSpLocks noChangeShapeType="1"/>
            <a:stCxn id="8206" idx="1"/>
            <a:endCxn id="35" idx="2"/>
          </p:cNvCxnSpPr>
          <p:nvPr/>
        </p:nvCxnSpPr>
        <p:spPr bwMode="auto">
          <a:xfrm flipH="1" flipV="1">
            <a:off x="3561780" y="4760861"/>
            <a:ext cx="2108" cy="1248447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 type="arrow" w="med" len="med"/>
          </a:ln>
          <a:effectLst>
            <a:outerShdw dist="23000" dir="5400000" rotWithShape="0">
              <a:srgbClr val="000000">
                <a:alpha val="34999"/>
              </a:srgbClr>
            </a:outerShdw>
          </a:effectLst>
        </p:spPr>
      </p:cxnSp>
      <p:sp>
        <p:nvSpPr>
          <p:cNvPr id="23" name="Text Box 29"/>
          <p:cNvSpPr txBox="1">
            <a:spLocks noChangeArrowheads="1"/>
          </p:cNvSpPr>
          <p:nvPr/>
        </p:nvSpPr>
        <p:spPr bwMode="auto">
          <a:xfrm>
            <a:off x="3347864" y="692696"/>
            <a:ext cx="1732461" cy="83099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ru-RU" sz="1600" dirty="0"/>
              <a:t>Опер. системы</a:t>
            </a:r>
          </a:p>
          <a:p>
            <a:pPr algn="ctr"/>
            <a:r>
              <a:rPr lang="ru-RU" sz="1600" dirty="0"/>
              <a:t>в обеих машинах </a:t>
            </a:r>
          </a:p>
          <a:p>
            <a:pPr algn="ctr"/>
            <a:r>
              <a:rPr lang="ru-RU" sz="1600" dirty="0"/>
              <a:t>недоверенные</a:t>
            </a:r>
          </a:p>
        </p:txBody>
      </p:sp>
      <p:sp>
        <p:nvSpPr>
          <p:cNvPr id="47" name="Rectangle 26"/>
          <p:cNvSpPr>
            <a:spLocks noChangeArrowheads="1"/>
          </p:cNvSpPr>
          <p:nvPr/>
        </p:nvSpPr>
        <p:spPr bwMode="auto">
          <a:xfrm>
            <a:off x="1481138" y="4148931"/>
            <a:ext cx="1506686" cy="611932"/>
          </a:xfrm>
          <a:prstGeom prst="rect">
            <a:avLst/>
          </a:prstGeom>
          <a:ln>
            <a:headEnd/>
            <a:tailEnd/>
          </a:ln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ru-RU" dirty="0"/>
              <a:t>Модуль ядра</a:t>
            </a:r>
          </a:p>
        </p:txBody>
      </p:sp>
      <p:sp>
        <p:nvSpPr>
          <p:cNvPr id="53" name="AutoShape 35"/>
          <p:cNvSpPr>
            <a:spLocks noChangeArrowheads="1"/>
          </p:cNvSpPr>
          <p:nvPr/>
        </p:nvSpPr>
        <p:spPr bwMode="auto">
          <a:xfrm>
            <a:off x="640555" y="4148933"/>
            <a:ext cx="433388" cy="660795"/>
          </a:xfrm>
          <a:prstGeom prst="can">
            <a:avLst>
              <a:gd name="adj" fmla="val 33242"/>
            </a:avLst>
          </a:prstGeom>
          <a:ln>
            <a:headEnd/>
            <a:tailEnd/>
          </a:ln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ru-RU" dirty="0"/>
              <a:t>КБ</a:t>
            </a:r>
          </a:p>
        </p:txBody>
      </p:sp>
      <p:sp>
        <p:nvSpPr>
          <p:cNvPr id="54" name="AutoShape 36"/>
          <p:cNvSpPr>
            <a:spLocks noChangeArrowheads="1"/>
          </p:cNvSpPr>
          <p:nvPr/>
        </p:nvSpPr>
        <p:spPr bwMode="auto">
          <a:xfrm>
            <a:off x="713580" y="4833938"/>
            <a:ext cx="287337" cy="593839"/>
          </a:xfrm>
          <a:prstGeom prst="upArrow">
            <a:avLst>
              <a:gd name="adj1" fmla="val 50000"/>
              <a:gd name="adj2" fmla="val 31354"/>
            </a:avLst>
          </a:prstGeom>
          <a:ln>
            <a:headEnd/>
            <a:tailEnd/>
          </a:ln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eaVert" wrap="none" anchor="ctr"/>
          <a:lstStyle/>
          <a:p>
            <a:endParaRPr lang="ru-RU"/>
          </a:p>
        </p:txBody>
      </p:sp>
      <p:sp>
        <p:nvSpPr>
          <p:cNvPr id="55" name="AutoShape 37"/>
          <p:cNvSpPr>
            <a:spLocks noChangeArrowheads="1"/>
          </p:cNvSpPr>
          <p:nvPr/>
        </p:nvSpPr>
        <p:spPr bwMode="auto">
          <a:xfrm>
            <a:off x="1115616" y="4365104"/>
            <a:ext cx="346075" cy="288925"/>
          </a:xfrm>
          <a:prstGeom prst="rightArrow">
            <a:avLst>
              <a:gd name="adj1" fmla="val 50000"/>
              <a:gd name="adj2" fmla="val 37363"/>
            </a:avLst>
          </a:prstGeom>
          <a:ln>
            <a:headEnd/>
            <a:tailEnd/>
          </a:ln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61" name="Rectangle 45"/>
          <p:cNvSpPr>
            <a:spLocks noChangeArrowheads="1"/>
          </p:cNvSpPr>
          <p:nvPr/>
        </p:nvSpPr>
        <p:spPr bwMode="auto">
          <a:xfrm>
            <a:off x="7165181" y="4148932"/>
            <a:ext cx="1439863" cy="611931"/>
          </a:xfrm>
          <a:prstGeom prst="rect">
            <a:avLst/>
          </a:prstGeom>
          <a:ln>
            <a:headEnd/>
            <a:tailEnd/>
          </a:ln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ru-RU" dirty="0"/>
              <a:t>Модуль ядра</a:t>
            </a:r>
          </a:p>
        </p:txBody>
      </p:sp>
      <p:sp>
        <p:nvSpPr>
          <p:cNvPr id="65" name="AutoShape 51"/>
          <p:cNvSpPr>
            <a:spLocks noChangeArrowheads="1"/>
          </p:cNvSpPr>
          <p:nvPr/>
        </p:nvSpPr>
        <p:spPr bwMode="auto">
          <a:xfrm>
            <a:off x="5579679" y="4148933"/>
            <a:ext cx="433388" cy="660795"/>
          </a:xfrm>
          <a:prstGeom prst="can">
            <a:avLst>
              <a:gd name="adj" fmla="val 33242"/>
            </a:avLst>
          </a:prstGeom>
          <a:ln>
            <a:headEnd/>
            <a:tailEnd/>
          </a:ln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ru-RU"/>
              <a:t>КБ</a:t>
            </a:r>
          </a:p>
        </p:txBody>
      </p:sp>
      <p:sp>
        <p:nvSpPr>
          <p:cNvPr id="67" name="AutoShape 53"/>
          <p:cNvSpPr>
            <a:spLocks noChangeArrowheads="1"/>
          </p:cNvSpPr>
          <p:nvPr/>
        </p:nvSpPr>
        <p:spPr bwMode="auto">
          <a:xfrm>
            <a:off x="6084168" y="4419202"/>
            <a:ext cx="1008111" cy="288925"/>
          </a:xfrm>
          <a:prstGeom prst="rightArrow">
            <a:avLst>
              <a:gd name="adj1" fmla="val 50000"/>
              <a:gd name="adj2" fmla="val 37363"/>
            </a:avLst>
          </a:prstGeom>
          <a:ln>
            <a:headEnd/>
            <a:tailEnd/>
          </a:ln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72" name="AutoShape 58"/>
          <p:cNvSpPr>
            <a:spLocks noChangeArrowheads="1"/>
          </p:cNvSpPr>
          <p:nvPr/>
        </p:nvSpPr>
        <p:spPr bwMode="auto">
          <a:xfrm>
            <a:off x="919163" y="5636729"/>
            <a:ext cx="1295400" cy="360362"/>
          </a:xfrm>
          <a:prstGeom prst="can">
            <a:avLst>
              <a:gd name="adj" fmla="val 25000"/>
            </a:avLst>
          </a:prstGeom>
          <a:ln>
            <a:headEnd/>
            <a:tailEnd/>
          </a:ln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ru-RU" dirty="0"/>
              <a:t>Хранилище</a:t>
            </a:r>
          </a:p>
        </p:txBody>
      </p:sp>
      <p:sp>
        <p:nvSpPr>
          <p:cNvPr id="79" name="Rectangle 86"/>
          <p:cNvSpPr>
            <a:spLocks noChangeArrowheads="1"/>
          </p:cNvSpPr>
          <p:nvPr/>
        </p:nvSpPr>
        <p:spPr bwMode="auto">
          <a:xfrm>
            <a:off x="7740650" y="2565400"/>
            <a:ext cx="144463" cy="144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1" name="Line 81"/>
          <p:cNvSpPr>
            <a:spLocks noChangeShapeType="1"/>
          </p:cNvSpPr>
          <p:nvPr/>
        </p:nvSpPr>
        <p:spPr bwMode="auto">
          <a:xfrm>
            <a:off x="1835150" y="4760863"/>
            <a:ext cx="0" cy="739825"/>
          </a:xfrm>
          <a:prstGeom prst="line">
            <a:avLst/>
          </a:prstGeom>
          <a:ln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ru-RU"/>
          </a:p>
        </p:txBody>
      </p:sp>
      <p:sp>
        <p:nvSpPr>
          <p:cNvPr id="102" name="Line 82"/>
          <p:cNvSpPr>
            <a:spLocks noChangeShapeType="1"/>
          </p:cNvSpPr>
          <p:nvPr/>
        </p:nvSpPr>
        <p:spPr bwMode="auto">
          <a:xfrm flipV="1">
            <a:off x="2771775" y="4760862"/>
            <a:ext cx="0" cy="739825"/>
          </a:xfrm>
          <a:prstGeom prst="line">
            <a:avLst/>
          </a:prstGeom>
          <a:ln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ru-RU"/>
          </a:p>
        </p:txBody>
      </p:sp>
      <p:sp>
        <p:nvSpPr>
          <p:cNvPr id="103" name="Line 76"/>
          <p:cNvSpPr>
            <a:spLocks noChangeShapeType="1"/>
          </p:cNvSpPr>
          <p:nvPr/>
        </p:nvSpPr>
        <p:spPr bwMode="auto">
          <a:xfrm>
            <a:off x="7452320" y="4760862"/>
            <a:ext cx="0" cy="739826"/>
          </a:xfrm>
          <a:prstGeom prst="line">
            <a:avLst/>
          </a:prstGeom>
          <a:ln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ru-RU"/>
          </a:p>
        </p:txBody>
      </p:sp>
      <p:sp>
        <p:nvSpPr>
          <p:cNvPr id="106" name="Line 83"/>
          <p:cNvSpPr>
            <a:spLocks noChangeShapeType="1"/>
          </p:cNvSpPr>
          <p:nvPr/>
        </p:nvSpPr>
        <p:spPr bwMode="auto">
          <a:xfrm flipV="1">
            <a:off x="8232776" y="4771204"/>
            <a:ext cx="0" cy="729483"/>
          </a:xfrm>
          <a:prstGeom prst="line">
            <a:avLst/>
          </a:prstGeom>
          <a:ln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ru-RU"/>
          </a:p>
        </p:txBody>
      </p:sp>
      <p:cxnSp>
        <p:nvCxnSpPr>
          <p:cNvPr id="111" name="AutoShape 87"/>
          <p:cNvCxnSpPr>
            <a:cxnSpLocks noChangeShapeType="1"/>
            <a:stCxn id="61" idx="0"/>
            <a:endCxn id="8209" idx="2"/>
          </p:cNvCxnSpPr>
          <p:nvPr/>
        </p:nvCxnSpPr>
        <p:spPr bwMode="auto">
          <a:xfrm rot="16200000" flipV="1">
            <a:off x="6820465" y="3084283"/>
            <a:ext cx="935832" cy="1193465"/>
          </a:xfrm>
          <a:prstGeom prst="bentConnector3">
            <a:avLst>
              <a:gd name="adj1" fmla="val 50000"/>
            </a:avLst>
          </a:prstGeom>
          <a:ln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AutoShape 36"/>
          <p:cNvSpPr>
            <a:spLocks noChangeArrowheads="1"/>
          </p:cNvSpPr>
          <p:nvPr/>
        </p:nvSpPr>
        <p:spPr bwMode="auto">
          <a:xfrm>
            <a:off x="5652704" y="4854152"/>
            <a:ext cx="287337" cy="593839"/>
          </a:xfrm>
          <a:prstGeom prst="upArrow">
            <a:avLst>
              <a:gd name="adj1" fmla="val 50000"/>
              <a:gd name="adj2" fmla="val 31354"/>
            </a:avLst>
          </a:prstGeom>
          <a:ln>
            <a:headEnd/>
            <a:tailEnd/>
          </a:ln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eaVert" wrap="none" anchor="ctr"/>
          <a:lstStyle/>
          <a:p>
            <a:endParaRPr lang="ru-RU"/>
          </a:p>
        </p:txBody>
      </p:sp>
      <p:sp>
        <p:nvSpPr>
          <p:cNvPr id="37" name="Slide Number Placeholder 3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9EF6F-32D8-4AB0-9C85-17CD52B88638}" type="slidenum">
              <a:rPr lang="ru-RU" smtClean="0"/>
              <a:pPr/>
              <a:t>20</a:t>
            </a:fld>
            <a:endParaRPr lang="ru-RU"/>
          </a:p>
        </p:txBody>
      </p:sp>
      <p:sp>
        <p:nvSpPr>
          <p:cNvPr id="38" name="Дата 3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15.11.2012</a:t>
            </a:r>
            <a:endParaRPr lang="ru-RU"/>
          </a:p>
        </p:txBody>
      </p:sp>
      <p:sp>
        <p:nvSpPr>
          <p:cNvPr id="42" name="Нижний колонтитул 4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«Инфокоммуникационные технологии в научных исследованиях», Таруса</a:t>
            </a:r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53234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4"/>
          <p:cNvSpPr txBox="1">
            <a:spLocks noChangeArrowheads="1"/>
          </p:cNvSpPr>
          <p:nvPr/>
        </p:nvSpPr>
        <p:spPr>
          <a:xfrm>
            <a:off x="1835696" y="115888"/>
            <a:ext cx="6048375" cy="720725"/>
          </a:xfrm>
          <a:prstGeom prst="rect">
            <a:avLst/>
          </a:prstGeom>
          <a:noFill/>
          <a:ln/>
        </p:spPr>
        <p:txBody>
          <a:bodyPr/>
          <a:lstStyle/>
          <a:p>
            <a:pPr algn="ctr">
              <a:defRPr/>
            </a:pPr>
            <a:r>
              <a:rPr lang="ru-RU" sz="2000" kern="0" dirty="0" smtClean="0">
                <a:latin typeface="+mj-lt"/>
                <a:ea typeface="+mj-ea"/>
                <a:cs typeface="+mj-cs"/>
              </a:rPr>
              <a:t>Обмен данными ВМ и гипервизора</a:t>
            </a:r>
            <a:endParaRPr lang="ru-RU" sz="2000" kern="0" dirty="0">
              <a:latin typeface="+mj-lt"/>
              <a:ea typeface="+mj-ea"/>
              <a:cs typeface="+mj-cs"/>
            </a:endParaRPr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2483768" y="836712"/>
            <a:ext cx="4464496" cy="396044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bg2"/>
                </a:solidFill>
                <a:effectLst/>
                <a:latin typeface="Arial" charset="0"/>
              </a:rPr>
              <a:t>Виртуальная</a:t>
            </a:r>
          </a:p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dirty="0" smtClean="0">
                <a:solidFill>
                  <a:schemeClr val="bg2"/>
                </a:solidFill>
                <a:latin typeface="Arial" charset="0"/>
              </a:rPr>
              <a:t>машина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bg2"/>
              </a:solidFill>
              <a:effectLst/>
              <a:latin typeface="Arial" charset="0"/>
            </a:endParaRPr>
          </a:p>
        </p:txBody>
      </p:sp>
      <p:sp>
        <p:nvSpPr>
          <p:cNvPr id="6" name="Цилиндр 5"/>
          <p:cNvSpPr/>
          <p:nvPr/>
        </p:nvSpPr>
        <p:spPr bwMode="auto">
          <a:xfrm>
            <a:off x="2771800" y="3645024"/>
            <a:ext cx="1944216" cy="936104"/>
          </a:xfrm>
          <a:prstGeom prst="can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dirty="0" smtClean="0">
                <a:latin typeface="+mj-lt"/>
              </a:rPr>
              <a:t>Кольцевой</a:t>
            </a:r>
            <a:r>
              <a:rPr lang="en-US" dirty="0">
                <a:latin typeface="+mj-lt"/>
              </a:rPr>
              <a:t> </a:t>
            </a:r>
            <a:r>
              <a:rPr lang="ru-RU" dirty="0" smtClean="0">
                <a:latin typeface="+mj-lt"/>
              </a:rPr>
              <a:t>буфер</a:t>
            </a:r>
            <a:endParaRPr lang="en-US" dirty="0" smtClean="0">
              <a:latin typeface="+mj-lt"/>
            </a:endParaRPr>
          </a:p>
        </p:txBody>
      </p:sp>
      <p:sp>
        <p:nvSpPr>
          <p:cNvPr id="7" name="Прямоугольник 6"/>
          <p:cNvSpPr/>
          <p:nvPr/>
        </p:nvSpPr>
        <p:spPr bwMode="auto">
          <a:xfrm>
            <a:off x="2483768" y="5733256"/>
            <a:ext cx="4464496" cy="72008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dirty="0" smtClean="0"/>
              <a:t>Гипервизор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Прямоугольник 7"/>
          <p:cNvSpPr/>
          <p:nvPr/>
        </p:nvSpPr>
        <p:spPr bwMode="auto">
          <a:xfrm>
            <a:off x="5076056" y="4149080"/>
            <a:ext cx="1872208" cy="648072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bg2"/>
                </a:solidFill>
                <a:effectLst/>
                <a:latin typeface="Arial" charset="0"/>
              </a:rPr>
              <a:t>Виртуальное</a:t>
            </a:r>
            <a:r>
              <a:rPr kumimoji="0" lang="ru-RU" sz="1800" b="0" i="0" u="none" strike="noStrike" cap="none" normalizeH="0" dirty="0" smtClean="0">
                <a:ln>
                  <a:noFill/>
                </a:ln>
                <a:solidFill>
                  <a:schemeClr val="bg2"/>
                </a:solidFill>
                <a:effectLst/>
                <a:latin typeface="Arial" charset="0"/>
              </a:rPr>
              <a:t> </a:t>
            </a:r>
            <a:r>
              <a:rPr kumimoji="0" lang="en-US" sz="1800" b="0" i="0" u="none" strike="noStrike" cap="none" normalizeH="0" dirty="0" smtClean="0">
                <a:ln>
                  <a:noFill/>
                </a:ln>
                <a:solidFill>
                  <a:schemeClr val="bg2"/>
                </a:solidFill>
                <a:effectLst/>
                <a:latin typeface="Arial" charset="0"/>
              </a:rPr>
              <a:t>PCI </a:t>
            </a:r>
            <a:r>
              <a:rPr kumimoji="0" lang="ru-RU" sz="1800" b="0" i="0" u="none" strike="noStrike" cap="none" normalizeH="0" dirty="0" smtClean="0">
                <a:ln>
                  <a:noFill/>
                </a:ln>
                <a:solidFill>
                  <a:schemeClr val="bg2"/>
                </a:solidFill>
                <a:effectLst/>
                <a:latin typeface="Arial" charset="0"/>
              </a:rPr>
              <a:t>устройство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bg2"/>
              </a:solidFill>
              <a:effectLst/>
              <a:latin typeface="Arial" charset="0"/>
            </a:endParaRPr>
          </a:p>
        </p:txBody>
      </p:sp>
      <p:cxnSp>
        <p:nvCxnSpPr>
          <p:cNvPr id="10" name="Прямая со стрелкой 9"/>
          <p:cNvCxnSpPr/>
          <p:nvPr/>
        </p:nvCxnSpPr>
        <p:spPr bwMode="auto">
          <a:xfrm rot="5400000" flipH="1" flipV="1">
            <a:off x="5688918" y="5265204"/>
            <a:ext cx="936104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1" name="TextBox 10"/>
          <p:cNvSpPr txBox="1"/>
          <p:nvPr/>
        </p:nvSpPr>
        <p:spPr>
          <a:xfrm>
            <a:off x="4549338" y="5157192"/>
            <a:ext cx="41185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IRQ (</a:t>
            </a:r>
            <a:r>
              <a:rPr lang="ru-RU" dirty="0" smtClean="0"/>
              <a:t>извещение о данных в буфере</a:t>
            </a:r>
            <a:r>
              <a:rPr lang="en-US" dirty="0" smtClean="0"/>
              <a:t>)</a:t>
            </a:r>
            <a:endParaRPr lang="ru-RU" dirty="0"/>
          </a:p>
        </p:txBody>
      </p:sp>
      <p:sp>
        <p:nvSpPr>
          <p:cNvPr id="12" name="Стрелка вверх 11"/>
          <p:cNvSpPr/>
          <p:nvPr/>
        </p:nvSpPr>
        <p:spPr bwMode="auto">
          <a:xfrm>
            <a:off x="3491880" y="4653136"/>
            <a:ext cx="504056" cy="1008112"/>
          </a:xfrm>
          <a:prstGeom prst="upArrow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" name="Прямоугольник 12"/>
          <p:cNvSpPr/>
          <p:nvPr/>
        </p:nvSpPr>
        <p:spPr bwMode="auto">
          <a:xfrm>
            <a:off x="2987824" y="2348880"/>
            <a:ext cx="1512168" cy="648072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dirty="0" smtClean="0"/>
              <a:t>Обработчик прерывания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15" name="Прямая со стрелкой 14"/>
          <p:cNvCxnSpPr>
            <a:stCxn id="8" idx="0"/>
            <a:endCxn id="13" idx="3"/>
          </p:cNvCxnSpPr>
          <p:nvPr/>
        </p:nvCxnSpPr>
        <p:spPr bwMode="auto">
          <a:xfrm rot="16200000" flipV="1">
            <a:off x="4517994" y="2654914"/>
            <a:ext cx="1476164" cy="151216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1" name="Стрелка вверх 20"/>
          <p:cNvSpPr/>
          <p:nvPr/>
        </p:nvSpPr>
        <p:spPr bwMode="auto">
          <a:xfrm>
            <a:off x="3491880" y="3068960"/>
            <a:ext cx="504056" cy="504056"/>
          </a:xfrm>
          <a:prstGeom prst="upArrow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2" name="Прямоугольник 21"/>
          <p:cNvSpPr/>
          <p:nvPr/>
        </p:nvSpPr>
        <p:spPr bwMode="auto">
          <a:xfrm>
            <a:off x="2987824" y="1052736"/>
            <a:ext cx="1512168" cy="648072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bg2"/>
                </a:solidFill>
                <a:effectLst/>
                <a:latin typeface="Arial" charset="0"/>
              </a:rPr>
              <a:t>…</a:t>
            </a:r>
          </a:p>
        </p:txBody>
      </p:sp>
      <p:sp>
        <p:nvSpPr>
          <p:cNvPr id="24" name="Стрелка вверх 23"/>
          <p:cNvSpPr/>
          <p:nvPr/>
        </p:nvSpPr>
        <p:spPr bwMode="auto">
          <a:xfrm>
            <a:off x="3491880" y="1772816"/>
            <a:ext cx="504056" cy="504056"/>
          </a:xfrm>
          <a:prstGeom prst="upArrow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26" name="Скругленная соединительная линия 25"/>
          <p:cNvCxnSpPr>
            <a:stCxn id="22" idx="1"/>
            <a:endCxn id="7" idx="1"/>
          </p:cNvCxnSpPr>
          <p:nvPr/>
        </p:nvCxnSpPr>
        <p:spPr bwMode="auto">
          <a:xfrm rot="10800000" flipV="1">
            <a:off x="2483768" y="1376772"/>
            <a:ext cx="504056" cy="4716524"/>
          </a:xfrm>
          <a:prstGeom prst="curvedConnector3">
            <a:avLst>
              <a:gd name="adj1" fmla="val 310015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8" name="TextBox 17"/>
          <p:cNvSpPr txBox="1"/>
          <p:nvPr/>
        </p:nvSpPr>
        <p:spPr>
          <a:xfrm>
            <a:off x="3203848" y="5013176"/>
            <a:ext cx="113723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ru-RU" dirty="0" smtClean="0"/>
              <a:t>ЗАПРОС</a:t>
            </a:r>
            <a:endParaRPr lang="ru-RU" dirty="0"/>
          </a:p>
        </p:txBody>
      </p:sp>
      <p:sp>
        <p:nvSpPr>
          <p:cNvPr id="19" name="TextBox 18"/>
          <p:cNvSpPr txBox="1"/>
          <p:nvPr/>
        </p:nvSpPr>
        <p:spPr>
          <a:xfrm>
            <a:off x="919148" y="3501008"/>
            <a:ext cx="954107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ru-RU" dirty="0" smtClean="0"/>
              <a:t>ОТВЕТ</a:t>
            </a:r>
            <a:endParaRPr lang="ru-RU" dirty="0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9EF6F-32D8-4AB0-9C85-17CD52B88638}" type="slidenum">
              <a:rPr lang="ru-RU" smtClean="0"/>
              <a:pPr/>
              <a:t>21</a:t>
            </a:fld>
            <a:endParaRPr lang="ru-RU"/>
          </a:p>
        </p:txBody>
      </p:sp>
      <p:sp>
        <p:nvSpPr>
          <p:cNvPr id="23" name="Дата 2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15.11.2012</a:t>
            </a:r>
            <a:endParaRPr lang="ru-RU"/>
          </a:p>
        </p:txBody>
      </p:sp>
      <p:sp>
        <p:nvSpPr>
          <p:cNvPr id="25" name="Нижний колонтитул 2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«Инфокоммуникационные технологии в научных исследованиях», Таруса</a:t>
            </a:r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93105179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>
            <a:spLocks noChangeArrowheads="1"/>
          </p:cNvSpPr>
          <p:nvPr/>
        </p:nvSpPr>
        <p:spPr bwMode="auto">
          <a:xfrm>
            <a:off x="571500" y="5595938"/>
            <a:ext cx="8178800" cy="928687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b" anchorCtr="1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atin typeface="+mn-lt"/>
              </a:rPr>
              <a:t>Гипервизор</a:t>
            </a:r>
          </a:p>
        </p:txBody>
      </p:sp>
      <p:sp>
        <p:nvSpPr>
          <p:cNvPr id="26628" name="Прямоугольник 4"/>
          <p:cNvSpPr>
            <a:spLocks noChangeArrowheads="1"/>
          </p:cNvSpPr>
          <p:nvPr/>
        </p:nvSpPr>
        <p:spPr bwMode="auto">
          <a:xfrm>
            <a:off x="3708400" y="787400"/>
            <a:ext cx="5184775" cy="3571875"/>
          </a:xfrm>
          <a:prstGeom prst="rect">
            <a:avLst/>
          </a:prstGeom>
          <a:solidFill>
            <a:schemeClr val="bg2"/>
          </a:solidFill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Ctr="1"/>
          <a:lstStyle/>
          <a:p>
            <a:pPr algn="ctr"/>
            <a:r>
              <a:rPr lang="ru-RU" b="1" dirty="0">
                <a:latin typeface="Calibri" pitchFamily="34" charset="0"/>
              </a:rPr>
              <a:t>Основная ВМ</a:t>
            </a:r>
          </a:p>
          <a:p>
            <a:pPr algn="ctr"/>
            <a:r>
              <a:rPr lang="ru-RU" b="1" dirty="0">
                <a:latin typeface="Calibri" pitchFamily="34" charset="0"/>
              </a:rPr>
              <a:t>(недоверенная)</a:t>
            </a:r>
          </a:p>
        </p:txBody>
      </p:sp>
      <p:sp>
        <p:nvSpPr>
          <p:cNvPr id="26629" name="Прямоугольник 5"/>
          <p:cNvSpPr>
            <a:spLocks noChangeArrowheads="1"/>
          </p:cNvSpPr>
          <p:nvPr/>
        </p:nvSpPr>
        <p:spPr bwMode="auto">
          <a:xfrm>
            <a:off x="468313" y="787400"/>
            <a:ext cx="2592387" cy="3643313"/>
          </a:xfrm>
          <a:prstGeom prst="rect">
            <a:avLst/>
          </a:prstGeom>
          <a:solidFill>
            <a:schemeClr val="bg2"/>
          </a:solidFill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Ctr="1"/>
          <a:lstStyle/>
          <a:p>
            <a:pPr algn="ctr"/>
            <a:r>
              <a:rPr lang="ru-RU" b="1" dirty="0">
                <a:latin typeface="Calibri" pitchFamily="34" charset="0"/>
              </a:rPr>
              <a:t>Сервисная ВМ</a:t>
            </a:r>
          </a:p>
          <a:p>
            <a:pPr algn="ctr"/>
            <a:r>
              <a:rPr lang="ru-RU" b="1" dirty="0">
                <a:latin typeface="Calibri" pitchFamily="34" charset="0"/>
              </a:rPr>
              <a:t>(доверенная)</a:t>
            </a:r>
          </a:p>
        </p:txBody>
      </p:sp>
      <p:sp>
        <p:nvSpPr>
          <p:cNvPr id="26630" name="Прямоугольник 7"/>
          <p:cNvSpPr>
            <a:spLocks noChangeArrowheads="1"/>
          </p:cNvSpPr>
          <p:nvPr/>
        </p:nvSpPr>
        <p:spPr bwMode="auto">
          <a:xfrm>
            <a:off x="3708400" y="2300288"/>
            <a:ext cx="1081088" cy="50323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r>
              <a:rPr lang="en-US" sz="1400" b="1" dirty="0" smtClean="0">
                <a:latin typeface="Calibri" pitchFamily="34" charset="0"/>
              </a:rPr>
              <a:t>NFS </a:t>
            </a:r>
            <a:r>
              <a:rPr lang="ru-RU" sz="1400" b="1" dirty="0">
                <a:latin typeface="Calibri" pitchFamily="34" charset="0"/>
              </a:rPr>
              <a:t>клиент</a:t>
            </a:r>
          </a:p>
        </p:txBody>
      </p:sp>
      <p:sp>
        <p:nvSpPr>
          <p:cNvPr id="26631" name="Прямоугольник 8"/>
          <p:cNvSpPr>
            <a:spLocks noChangeArrowheads="1"/>
          </p:cNvSpPr>
          <p:nvPr/>
        </p:nvSpPr>
        <p:spPr bwMode="auto">
          <a:xfrm>
            <a:off x="1981200" y="2300288"/>
            <a:ext cx="1068388" cy="503237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1400" b="1" dirty="0">
                <a:latin typeface="Calibri" pitchFamily="34" charset="0"/>
              </a:rPr>
              <a:t>NFS </a:t>
            </a:r>
            <a:r>
              <a:rPr lang="ru-RU" sz="1400" b="1" dirty="0">
                <a:latin typeface="Calibri" pitchFamily="34" charset="0"/>
              </a:rPr>
              <a:t>сервер</a:t>
            </a:r>
          </a:p>
        </p:txBody>
      </p:sp>
      <p:cxnSp>
        <p:nvCxnSpPr>
          <p:cNvPr id="26632" name="Прямая со стрелкой 21"/>
          <p:cNvCxnSpPr>
            <a:cxnSpLocks noChangeShapeType="1"/>
            <a:stCxn id="26635" idx="2"/>
            <a:endCxn id="26636" idx="2"/>
          </p:cNvCxnSpPr>
          <p:nvPr/>
        </p:nvCxnSpPr>
        <p:spPr bwMode="auto">
          <a:xfrm rot="5400000">
            <a:off x="6766719" y="1975644"/>
            <a:ext cx="1587" cy="1800225"/>
          </a:xfrm>
          <a:prstGeom prst="curvedConnector3">
            <a:avLst>
              <a:gd name="adj1" fmla="val 181200000"/>
            </a:avLst>
          </a:prstGeom>
          <a:noFill/>
          <a:ln w="38100" algn="ctr">
            <a:solidFill>
              <a:schemeClr val="tx1"/>
            </a:solidFill>
            <a:round/>
            <a:headEnd type="arrow" w="med" len="med"/>
            <a:tailEnd type="arrow" w="med" len="med"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</p:cxnSp>
      <p:cxnSp>
        <p:nvCxnSpPr>
          <p:cNvPr id="26633" name="Прямая со стрелкой 25"/>
          <p:cNvCxnSpPr>
            <a:cxnSpLocks noChangeShapeType="1"/>
            <a:stCxn id="26631" idx="2"/>
            <a:endCxn id="26641" idx="0"/>
          </p:cNvCxnSpPr>
          <p:nvPr/>
        </p:nvCxnSpPr>
        <p:spPr bwMode="auto">
          <a:xfrm>
            <a:off x="2516188" y="2803525"/>
            <a:ext cx="4762" cy="3024188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 type="arrow" w="med" len="med"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</p:cxnSp>
      <p:sp>
        <p:nvSpPr>
          <p:cNvPr id="26634" name="TextBox 34"/>
          <p:cNvSpPr txBox="1">
            <a:spLocks noChangeArrowheads="1"/>
          </p:cNvSpPr>
          <p:nvPr/>
        </p:nvSpPr>
        <p:spPr bwMode="auto">
          <a:xfrm>
            <a:off x="5724525" y="4724400"/>
            <a:ext cx="2000250" cy="366713"/>
          </a:xfrm>
          <a:prstGeom prst="rect">
            <a:avLst/>
          </a:prstGeom>
          <a:solidFill>
            <a:schemeClr val="bg1">
              <a:alpha val="70195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ru-RU">
                <a:latin typeface="Calibri" pitchFamily="34" charset="0"/>
              </a:rPr>
              <a:t>Системный вызов</a:t>
            </a:r>
          </a:p>
        </p:txBody>
      </p:sp>
      <p:sp>
        <p:nvSpPr>
          <p:cNvPr id="26635" name="AutoShape 22"/>
          <p:cNvSpPr>
            <a:spLocks noChangeArrowheads="1"/>
          </p:cNvSpPr>
          <p:nvPr/>
        </p:nvSpPr>
        <p:spPr bwMode="auto">
          <a:xfrm>
            <a:off x="6731000" y="2227263"/>
            <a:ext cx="1873250" cy="647700"/>
          </a:xfrm>
          <a:prstGeom prst="flowChartPredefinedProcess">
            <a:avLst/>
          </a:prstGeom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ru-RU" dirty="0"/>
              <a:t>Доверенный</a:t>
            </a:r>
          </a:p>
          <a:p>
            <a:pPr algn="ctr"/>
            <a:r>
              <a:rPr lang="ru-RU" dirty="0"/>
              <a:t>процесс</a:t>
            </a:r>
          </a:p>
        </p:txBody>
      </p:sp>
      <p:sp>
        <p:nvSpPr>
          <p:cNvPr id="26636" name="AutoShape 23"/>
          <p:cNvSpPr>
            <a:spLocks noChangeArrowheads="1"/>
          </p:cNvSpPr>
          <p:nvPr/>
        </p:nvSpPr>
        <p:spPr bwMode="auto">
          <a:xfrm>
            <a:off x="5291138" y="2227263"/>
            <a:ext cx="1152525" cy="647700"/>
          </a:xfrm>
          <a:prstGeom prst="flowChartAlternateProcess">
            <a:avLst/>
          </a:prstGeom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r>
              <a:rPr lang="ru-RU"/>
              <a:t>Ядро ОС</a:t>
            </a:r>
          </a:p>
        </p:txBody>
      </p:sp>
      <p:cxnSp>
        <p:nvCxnSpPr>
          <p:cNvPr id="26637" name="Прямая со стрелкой 25"/>
          <p:cNvCxnSpPr>
            <a:cxnSpLocks noChangeShapeType="1"/>
            <a:stCxn id="26646" idx="0"/>
            <a:endCxn id="26636" idx="2"/>
          </p:cNvCxnSpPr>
          <p:nvPr/>
        </p:nvCxnSpPr>
        <p:spPr bwMode="auto">
          <a:xfrm flipV="1">
            <a:off x="4789488" y="2551113"/>
            <a:ext cx="501650" cy="1587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 type="triangle" w="med" len="med"/>
            <a:tailEnd type="triangle" w="med" len="med"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</p:cxnSp>
      <p:sp>
        <p:nvSpPr>
          <p:cNvPr id="26638" name="AutoShape 25"/>
          <p:cNvSpPr>
            <a:spLocks noChangeArrowheads="1"/>
          </p:cNvSpPr>
          <p:nvPr/>
        </p:nvSpPr>
        <p:spPr bwMode="auto">
          <a:xfrm>
            <a:off x="3060700" y="2371725"/>
            <a:ext cx="647700" cy="360363"/>
          </a:xfrm>
          <a:prstGeom prst="leftRightArrow">
            <a:avLst>
              <a:gd name="adj1" fmla="val 50000"/>
              <a:gd name="adj2" fmla="val 35947"/>
            </a:avLst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26639" name="Rectangle 26"/>
          <p:cNvSpPr>
            <a:spLocks noChangeArrowheads="1"/>
          </p:cNvSpPr>
          <p:nvPr/>
        </p:nvSpPr>
        <p:spPr bwMode="auto">
          <a:xfrm>
            <a:off x="5724525" y="5756275"/>
            <a:ext cx="2087563" cy="64770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1400"/>
              <a:t>Параметры/Результаты</a:t>
            </a:r>
          </a:p>
          <a:p>
            <a:r>
              <a:rPr lang="ru-RU" sz="1400"/>
              <a:t>вызова</a:t>
            </a:r>
          </a:p>
        </p:txBody>
      </p:sp>
      <p:sp>
        <p:nvSpPr>
          <p:cNvPr id="26640" name="AutoShape 27"/>
          <p:cNvSpPr>
            <a:spLocks noChangeArrowheads="1"/>
          </p:cNvSpPr>
          <p:nvPr/>
        </p:nvSpPr>
        <p:spPr bwMode="auto">
          <a:xfrm>
            <a:off x="2124075" y="1435100"/>
            <a:ext cx="3241675" cy="503238"/>
          </a:xfrm>
          <a:prstGeom prst="wedgeRectCallout">
            <a:avLst>
              <a:gd name="adj1" fmla="val -10824"/>
              <a:gd name="adj2" fmla="val 15441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l"/>
            <a:r>
              <a:rPr lang="ru-RU" sz="1200"/>
              <a:t>«</a:t>
            </a:r>
            <a:r>
              <a:rPr lang="en-US" sz="1200"/>
              <a:t>READ</a:t>
            </a:r>
            <a:r>
              <a:rPr lang="ru-RU" sz="1200"/>
              <a:t>»</a:t>
            </a:r>
            <a:r>
              <a:rPr lang="en-US" sz="1200"/>
              <a:t> –</a:t>
            </a:r>
            <a:r>
              <a:rPr lang="ru-RU" sz="1200"/>
              <a:t> разрешен всем</a:t>
            </a:r>
          </a:p>
          <a:p>
            <a:pPr algn="l"/>
            <a:r>
              <a:rPr lang="ru-RU" sz="1200"/>
              <a:t>«</a:t>
            </a:r>
            <a:r>
              <a:rPr lang="en-US" sz="1200"/>
              <a:t>WRITE</a:t>
            </a:r>
            <a:r>
              <a:rPr lang="ru-RU" sz="1200"/>
              <a:t>»</a:t>
            </a:r>
            <a:r>
              <a:rPr lang="en-US" sz="1200"/>
              <a:t> – </a:t>
            </a:r>
            <a:r>
              <a:rPr lang="ru-RU" sz="1200"/>
              <a:t>только доверенным процессам</a:t>
            </a:r>
          </a:p>
          <a:p>
            <a:pPr algn="l"/>
            <a:endParaRPr lang="ru-RU" sz="1200"/>
          </a:p>
          <a:p>
            <a:pPr algn="l"/>
            <a:endParaRPr lang="ru-RU" sz="1200"/>
          </a:p>
          <a:p>
            <a:endParaRPr lang="ru-RU" sz="1200"/>
          </a:p>
        </p:txBody>
      </p:sp>
      <p:sp>
        <p:nvSpPr>
          <p:cNvPr id="26641" name="AutoShape 29"/>
          <p:cNvSpPr>
            <a:spLocks noChangeArrowheads="1"/>
          </p:cNvSpPr>
          <p:nvPr/>
        </p:nvSpPr>
        <p:spPr bwMode="auto">
          <a:xfrm>
            <a:off x="1404938" y="5827713"/>
            <a:ext cx="2232025" cy="504825"/>
          </a:xfrm>
          <a:prstGeom prst="diamond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r>
              <a:rPr lang="ru-RU" sz="1200"/>
              <a:t>Сопоставление</a:t>
            </a:r>
            <a:endParaRPr lang="ru-RU" sz="900"/>
          </a:p>
        </p:txBody>
      </p:sp>
      <p:cxnSp>
        <p:nvCxnSpPr>
          <p:cNvPr id="26642" name="Прямая со стрелкой 25"/>
          <p:cNvCxnSpPr>
            <a:cxnSpLocks noChangeShapeType="1"/>
            <a:stCxn id="26646" idx="0"/>
            <a:endCxn id="26636" idx="2"/>
          </p:cNvCxnSpPr>
          <p:nvPr/>
        </p:nvCxnSpPr>
        <p:spPr bwMode="auto">
          <a:xfrm flipH="1">
            <a:off x="3636963" y="6080125"/>
            <a:ext cx="2087562" cy="0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 type="arrow" w="med" len="med"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</p:cxnSp>
      <p:sp>
        <p:nvSpPr>
          <p:cNvPr id="26643" name="AutoShape 31"/>
          <p:cNvSpPr>
            <a:spLocks noChangeArrowheads="1"/>
          </p:cNvSpPr>
          <p:nvPr/>
        </p:nvSpPr>
        <p:spPr bwMode="auto">
          <a:xfrm>
            <a:off x="107950" y="3235325"/>
            <a:ext cx="2305050" cy="1081088"/>
          </a:xfrm>
          <a:prstGeom prst="wedgeRectCallout">
            <a:avLst>
              <a:gd name="adj1" fmla="val 54546"/>
              <a:gd name="adj2" fmla="val 104773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l">
              <a:buFontTx/>
              <a:buChar char="•"/>
            </a:pPr>
            <a:r>
              <a:rPr lang="en-US" sz="1200"/>
              <a:t> </a:t>
            </a:r>
            <a:r>
              <a:rPr lang="ru-RU" sz="1200"/>
              <a:t>запрос допустимости «</a:t>
            </a:r>
            <a:r>
              <a:rPr lang="en-US" sz="1200"/>
              <a:t>write</a:t>
            </a:r>
            <a:r>
              <a:rPr lang="ru-RU" sz="1200"/>
              <a:t>»</a:t>
            </a:r>
            <a:r>
              <a:rPr lang="en-US" sz="1200"/>
              <a:t> </a:t>
            </a:r>
            <a:r>
              <a:rPr lang="ru-RU" sz="1200"/>
              <a:t>операций</a:t>
            </a:r>
          </a:p>
          <a:p>
            <a:pPr algn="l">
              <a:buFontTx/>
              <a:buChar char="•"/>
            </a:pPr>
            <a:r>
              <a:rPr lang="ru-RU" sz="1200"/>
              <a:t> извещение о результатах «</a:t>
            </a:r>
            <a:r>
              <a:rPr lang="en-US" sz="1200"/>
              <a:t>read</a:t>
            </a:r>
            <a:r>
              <a:rPr lang="ru-RU" sz="1200"/>
              <a:t>»</a:t>
            </a:r>
            <a:r>
              <a:rPr lang="en-US" sz="1200"/>
              <a:t> </a:t>
            </a:r>
            <a:r>
              <a:rPr lang="ru-RU" sz="1200"/>
              <a:t>операций доверенного процесса</a:t>
            </a:r>
          </a:p>
          <a:p>
            <a:endParaRPr lang="ru-RU" sz="1200"/>
          </a:p>
        </p:txBody>
      </p:sp>
      <p:sp>
        <p:nvSpPr>
          <p:cNvPr id="26644" name="AutoShape 32"/>
          <p:cNvSpPr>
            <a:spLocks noChangeArrowheads="1"/>
          </p:cNvSpPr>
          <p:nvPr/>
        </p:nvSpPr>
        <p:spPr bwMode="auto">
          <a:xfrm>
            <a:off x="684213" y="2011363"/>
            <a:ext cx="863600" cy="1079500"/>
          </a:xfrm>
          <a:prstGeom prst="can">
            <a:avLst>
              <a:gd name="adj" fmla="val 31250"/>
            </a:avLst>
          </a:prstGeom>
          <a:ln>
            <a:headEnd/>
            <a:tailE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r>
              <a:rPr lang="ru-RU" sz="1400"/>
              <a:t>Файловая</a:t>
            </a:r>
          </a:p>
          <a:p>
            <a:r>
              <a:rPr lang="ru-RU" sz="1400"/>
              <a:t>система</a:t>
            </a:r>
          </a:p>
        </p:txBody>
      </p:sp>
      <p:cxnSp>
        <p:nvCxnSpPr>
          <p:cNvPr id="26645" name="Прямая со стрелкой 25"/>
          <p:cNvCxnSpPr>
            <a:cxnSpLocks noChangeShapeType="1"/>
            <a:stCxn id="26646" idx="0"/>
            <a:endCxn id="26636" idx="2"/>
          </p:cNvCxnSpPr>
          <p:nvPr/>
        </p:nvCxnSpPr>
        <p:spPr bwMode="auto">
          <a:xfrm>
            <a:off x="1547813" y="2551113"/>
            <a:ext cx="433387" cy="1587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 type="triangle" w="med" len="med"/>
            <a:tailEnd type="triangle" w="med" len="med"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</p:cxnSp>
      <p:sp>
        <p:nvSpPr>
          <p:cNvPr id="26646" name="AutoShape 34"/>
          <p:cNvSpPr>
            <a:spLocks noChangeArrowheads="1"/>
          </p:cNvSpPr>
          <p:nvPr/>
        </p:nvSpPr>
        <p:spPr bwMode="auto">
          <a:xfrm>
            <a:off x="4067175" y="3308350"/>
            <a:ext cx="1366838" cy="647700"/>
          </a:xfrm>
          <a:prstGeom prst="flowChartPredefinedProcess">
            <a:avLst/>
          </a:prstGeom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r>
              <a:rPr lang="ru-RU"/>
              <a:t>Процесс</a:t>
            </a:r>
          </a:p>
        </p:txBody>
      </p:sp>
      <p:cxnSp>
        <p:nvCxnSpPr>
          <p:cNvPr id="26647" name="Прямая со стрелкой 25"/>
          <p:cNvCxnSpPr>
            <a:cxnSpLocks noChangeShapeType="1"/>
            <a:stCxn id="26646" idx="0"/>
            <a:endCxn id="26636" idx="2"/>
          </p:cNvCxnSpPr>
          <p:nvPr/>
        </p:nvCxnSpPr>
        <p:spPr bwMode="auto">
          <a:xfrm flipV="1">
            <a:off x="4751388" y="2874963"/>
            <a:ext cx="1116012" cy="433387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 type="triangle" w="med" len="med"/>
            <a:tailEnd type="triangle" w="med" len="med"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</p:cxnSp>
      <p:sp>
        <p:nvSpPr>
          <p:cNvPr id="26648" name="Text Box 36"/>
          <p:cNvSpPr txBox="1">
            <a:spLocks noChangeArrowheads="1"/>
          </p:cNvSpPr>
          <p:nvPr/>
        </p:nvSpPr>
        <p:spPr bwMode="auto">
          <a:xfrm>
            <a:off x="2403475" y="115888"/>
            <a:ext cx="385874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ru-RU" sz="2400" dirty="0" smtClean="0"/>
              <a:t>защита </a:t>
            </a:r>
            <a:r>
              <a:rPr lang="ru-RU" sz="2400" dirty="0"/>
              <a:t>целостности файлов</a:t>
            </a:r>
          </a:p>
        </p:txBody>
      </p:sp>
      <p:sp>
        <p:nvSpPr>
          <p:cNvPr id="26649" name="Rectangle 37"/>
          <p:cNvSpPr>
            <a:spLocks noChangeArrowheads="1"/>
          </p:cNvSpPr>
          <p:nvPr/>
        </p:nvSpPr>
        <p:spPr bwMode="auto">
          <a:xfrm>
            <a:off x="6588125" y="2060575"/>
            <a:ext cx="2160588" cy="1008063"/>
          </a:xfrm>
          <a:prstGeom prst="rect">
            <a:avLst/>
          </a:prstGeom>
          <a:noFill/>
          <a:ln w="50800">
            <a:solidFill>
              <a:schemeClr val="tx1"/>
            </a:solidFill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5" name="Slide Number Placeholder 2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9EF6F-32D8-4AB0-9C85-17CD52B88638}" type="slidenum">
              <a:rPr lang="ru-RU" smtClean="0"/>
              <a:pPr/>
              <a:t>22</a:t>
            </a:fld>
            <a:endParaRPr lang="ru-RU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15.11.2012</a:t>
            </a:r>
            <a:endParaRPr lang="ru-RU"/>
          </a:p>
        </p:txBody>
      </p:sp>
      <p:sp>
        <p:nvSpPr>
          <p:cNvPr id="27" name="Нижний колонтитул 2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«Инфокоммуникационные технологии в научных исследованиях», Таруса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Угрозы и возможные атаки на систему защиты</a:t>
            </a:r>
            <a:endParaRPr lang="ru-RU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9EF6F-32D8-4AB0-9C85-17CD52B88638}" type="slidenum">
              <a:rPr lang="ru-RU" smtClean="0"/>
              <a:pPr/>
              <a:t>23</a:t>
            </a:fld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15.11.2012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«Инфокоммуникационные технологии в научных исследованиях», Таруса</a:t>
            </a:r>
            <a:endParaRPr lang="ru-RU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6"/>
          <p:cNvSpPr>
            <a:spLocks noChangeArrowheads="1"/>
          </p:cNvSpPr>
          <p:nvPr/>
        </p:nvSpPr>
        <p:spPr bwMode="auto">
          <a:xfrm>
            <a:off x="3851275" y="1268760"/>
            <a:ext cx="1441450" cy="3682851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/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ajor"/>
        </p:style>
        <p:txBody>
          <a:bodyPr wrap="none"/>
          <a:lstStyle/>
          <a:p>
            <a:pPr algn="ctr"/>
            <a:endParaRPr lang="ru-RU" dirty="0" smtClean="0"/>
          </a:p>
        </p:txBody>
      </p:sp>
      <p:sp>
        <p:nvSpPr>
          <p:cNvPr id="29700" name="Rectangle 77"/>
          <p:cNvSpPr>
            <a:spLocks noChangeArrowheads="1"/>
          </p:cNvSpPr>
          <p:nvPr/>
        </p:nvSpPr>
        <p:spPr bwMode="auto">
          <a:xfrm>
            <a:off x="4211637" y="1989485"/>
            <a:ext cx="719138" cy="259238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eaVert" wrap="none" anchor="ctr"/>
          <a:lstStyle/>
          <a:p>
            <a:endParaRPr lang="ru-RU"/>
          </a:p>
        </p:txBody>
      </p:sp>
      <p:sp>
        <p:nvSpPr>
          <p:cNvPr id="29701" name="AutoShape 35"/>
          <p:cNvSpPr>
            <a:spLocks noChangeArrowheads="1"/>
          </p:cNvSpPr>
          <p:nvPr/>
        </p:nvSpPr>
        <p:spPr bwMode="auto">
          <a:xfrm>
            <a:off x="1619498" y="4663579"/>
            <a:ext cx="1836738" cy="1954485"/>
          </a:xfrm>
          <a:prstGeom prst="can">
            <a:avLst>
              <a:gd name="adj" fmla="val 25000"/>
            </a:avLst>
          </a:prstGeom>
          <a:ln>
            <a:headEnd/>
            <a:tailE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anchor="b"/>
          <a:lstStyle/>
          <a:p>
            <a:pPr algn="ctr"/>
            <a:r>
              <a:rPr lang="ru-RU" dirty="0" smtClean="0"/>
              <a:t>конфигурация</a:t>
            </a:r>
            <a:endParaRPr lang="ru-RU" dirty="0"/>
          </a:p>
        </p:txBody>
      </p:sp>
      <p:sp>
        <p:nvSpPr>
          <p:cNvPr id="29702" name="AutoShape 4"/>
          <p:cNvSpPr>
            <a:spLocks noChangeArrowheads="1"/>
          </p:cNvSpPr>
          <p:nvPr/>
        </p:nvSpPr>
        <p:spPr bwMode="auto">
          <a:xfrm>
            <a:off x="1403350" y="2349848"/>
            <a:ext cx="1728787" cy="1727200"/>
          </a:xfrm>
          <a:prstGeom prst="can">
            <a:avLst>
              <a:gd name="adj" fmla="val 25000"/>
            </a:avLst>
          </a:prstGeom>
          <a:ln>
            <a:headEnd/>
            <a:tailE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29703" name="AutoShape 5"/>
          <p:cNvSpPr>
            <a:spLocks noChangeArrowheads="1"/>
          </p:cNvSpPr>
          <p:nvPr/>
        </p:nvSpPr>
        <p:spPr bwMode="auto">
          <a:xfrm>
            <a:off x="1547812" y="2997548"/>
            <a:ext cx="1439863" cy="792162"/>
          </a:xfrm>
          <a:prstGeom prst="flowChartMultidocument">
            <a:avLst/>
          </a:prstGeom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r>
              <a:rPr lang="ru-RU" sz="1400" dirty="0"/>
              <a:t>Исполняемые</a:t>
            </a:r>
          </a:p>
          <a:p>
            <a:r>
              <a:rPr lang="ru-RU" sz="1400" dirty="0"/>
              <a:t>файлы</a:t>
            </a:r>
          </a:p>
        </p:txBody>
      </p:sp>
      <p:sp>
        <p:nvSpPr>
          <p:cNvPr id="29704" name="Rectangle 8"/>
          <p:cNvSpPr>
            <a:spLocks noChangeArrowheads="1"/>
          </p:cNvSpPr>
          <p:nvPr/>
        </p:nvSpPr>
        <p:spPr bwMode="auto">
          <a:xfrm>
            <a:off x="4211637" y="1989485"/>
            <a:ext cx="719138" cy="2159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29705" name="Rectangle 9"/>
          <p:cNvSpPr>
            <a:spLocks noChangeArrowheads="1"/>
          </p:cNvSpPr>
          <p:nvPr/>
        </p:nvSpPr>
        <p:spPr bwMode="auto">
          <a:xfrm>
            <a:off x="4211637" y="2205385"/>
            <a:ext cx="719138" cy="2159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29706" name="Rectangle 10"/>
          <p:cNvSpPr>
            <a:spLocks noChangeArrowheads="1"/>
          </p:cNvSpPr>
          <p:nvPr/>
        </p:nvSpPr>
        <p:spPr bwMode="auto">
          <a:xfrm>
            <a:off x="4211637" y="2421285"/>
            <a:ext cx="719138" cy="2159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29707" name="Rectangle 11"/>
          <p:cNvSpPr>
            <a:spLocks noChangeArrowheads="1"/>
          </p:cNvSpPr>
          <p:nvPr/>
        </p:nvSpPr>
        <p:spPr bwMode="auto">
          <a:xfrm>
            <a:off x="4211637" y="2637185"/>
            <a:ext cx="719138" cy="2159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29708" name="Rectangle 12"/>
          <p:cNvSpPr>
            <a:spLocks noChangeArrowheads="1"/>
          </p:cNvSpPr>
          <p:nvPr/>
        </p:nvSpPr>
        <p:spPr bwMode="auto">
          <a:xfrm>
            <a:off x="4211637" y="3718273"/>
            <a:ext cx="719138" cy="2159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29709" name="Rectangle 13"/>
          <p:cNvSpPr>
            <a:spLocks noChangeArrowheads="1"/>
          </p:cNvSpPr>
          <p:nvPr/>
        </p:nvSpPr>
        <p:spPr bwMode="auto">
          <a:xfrm>
            <a:off x="4211637" y="3934173"/>
            <a:ext cx="719138" cy="2159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29710" name="Rectangle 14"/>
          <p:cNvSpPr>
            <a:spLocks noChangeArrowheads="1"/>
          </p:cNvSpPr>
          <p:nvPr/>
        </p:nvSpPr>
        <p:spPr bwMode="auto">
          <a:xfrm>
            <a:off x="4211637" y="4150073"/>
            <a:ext cx="719138" cy="2159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29736" name="AutoShape 74"/>
          <p:cNvSpPr>
            <a:spLocks noChangeArrowheads="1"/>
          </p:cNvSpPr>
          <p:nvPr/>
        </p:nvSpPr>
        <p:spPr bwMode="auto">
          <a:xfrm>
            <a:off x="1619250" y="1484660"/>
            <a:ext cx="719137" cy="863600"/>
          </a:xfrm>
          <a:prstGeom prst="lightningBolt">
            <a:avLst/>
          </a:prstGeom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29738" name="AutoShape 76"/>
          <p:cNvSpPr>
            <a:spLocks noChangeArrowheads="1"/>
          </p:cNvSpPr>
          <p:nvPr/>
        </p:nvSpPr>
        <p:spPr bwMode="auto">
          <a:xfrm>
            <a:off x="3060700" y="2205385"/>
            <a:ext cx="719137" cy="863600"/>
          </a:xfrm>
          <a:prstGeom prst="lightningBolt">
            <a:avLst/>
          </a:prstGeom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29739" name="Rectangle 7"/>
          <p:cNvSpPr>
            <a:spLocks noChangeArrowheads="1"/>
          </p:cNvSpPr>
          <p:nvPr/>
        </p:nvSpPr>
        <p:spPr bwMode="auto">
          <a:xfrm>
            <a:off x="4211637" y="1989485"/>
            <a:ext cx="719138" cy="2592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/>
            <a:r>
              <a:rPr lang="ru-RU" dirty="0" smtClean="0"/>
              <a:t>Физическая память</a:t>
            </a:r>
            <a:endParaRPr lang="ru-RU" dirty="0"/>
          </a:p>
        </p:txBody>
      </p:sp>
      <p:sp>
        <p:nvSpPr>
          <p:cNvPr id="29740" name="AutoShape 79"/>
          <p:cNvSpPr>
            <a:spLocks noChangeArrowheads="1"/>
          </p:cNvSpPr>
          <p:nvPr/>
        </p:nvSpPr>
        <p:spPr bwMode="auto">
          <a:xfrm>
            <a:off x="4354413" y="4582492"/>
            <a:ext cx="503237" cy="935038"/>
          </a:xfrm>
          <a:prstGeom prst="upArrow">
            <a:avLst>
              <a:gd name="adj1" fmla="val 50000"/>
              <a:gd name="adj2" fmla="val 46451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r>
              <a:rPr lang="en-US" dirty="0"/>
              <a:t>DMA</a:t>
            </a:r>
            <a:endParaRPr lang="ru-RU" dirty="0"/>
          </a:p>
        </p:txBody>
      </p:sp>
      <p:pic>
        <p:nvPicPr>
          <p:cNvPr id="29742" name="Picture 81" descr="j043390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09950" y="5517530"/>
            <a:ext cx="801688" cy="80168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</p:pic>
      <p:sp>
        <p:nvSpPr>
          <p:cNvPr id="29743" name="Rectangle 49"/>
          <p:cNvSpPr>
            <a:spLocks noChangeArrowheads="1"/>
          </p:cNvSpPr>
          <p:nvPr/>
        </p:nvSpPr>
        <p:spPr bwMode="auto">
          <a:xfrm>
            <a:off x="6300018" y="1927275"/>
            <a:ext cx="1008112" cy="2592387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none" anchor="t"/>
          <a:lstStyle/>
          <a:p>
            <a:pPr algn="ctr"/>
            <a:r>
              <a:rPr lang="ru-RU" sz="2800" dirty="0" smtClean="0"/>
              <a:t>вм</a:t>
            </a:r>
            <a:endParaRPr lang="ru-RU" sz="2800" dirty="0"/>
          </a:p>
        </p:txBody>
      </p:sp>
      <p:sp>
        <p:nvSpPr>
          <p:cNvPr id="29745" name="AutoShape 83"/>
          <p:cNvSpPr>
            <a:spLocks noChangeArrowheads="1"/>
          </p:cNvSpPr>
          <p:nvPr/>
        </p:nvSpPr>
        <p:spPr bwMode="auto">
          <a:xfrm>
            <a:off x="6300192" y="3140868"/>
            <a:ext cx="1009650" cy="576263"/>
          </a:xfrm>
          <a:prstGeom prst="flowChartPredefinedProcess">
            <a:avLst/>
          </a:prstGeom>
          <a:ln>
            <a:headEnd/>
            <a:tailEnd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ru-RU" sz="1600" dirty="0"/>
              <a:t>Ядро</a:t>
            </a:r>
          </a:p>
          <a:p>
            <a:pPr algn="ctr"/>
            <a:r>
              <a:rPr lang="ru-RU" sz="1600" dirty="0"/>
              <a:t>ОС</a:t>
            </a:r>
          </a:p>
        </p:txBody>
      </p:sp>
      <p:sp>
        <p:nvSpPr>
          <p:cNvPr id="29747" name="AutoShape 85"/>
          <p:cNvSpPr>
            <a:spLocks noChangeArrowheads="1"/>
          </p:cNvSpPr>
          <p:nvPr/>
        </p:nvSpPr>
        <p:spPr bwMode="auto">
          <a:xfrm>
            <a:off x="6300192" y="3861048"/>
            <a:ext cx="1009650" cy="646113"/>
          </a:xfrm>
          <a:prstGeom prst="flowChartPredefinedProcess">
            <a:avLst/>
          </a:prstGeom>
          <a:ln>
            <a:headEnd/>
            <a:tailEnd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ru-RU" sz="1600" dirty="0" smtClean="0"/>
              <a:t>процесс</a:t>
            </a:r>
            <a:endParaRPr lang="ru-RU" sz="1600" dirty="0"/>
          </a:p>
        </p:txBody>
      </p:sp>
      <p:sp>
        <p:nvSpPr>
          <p:cNvPr id="29749" name="AutoShape 34"/>
          <p:cNvSpPr>
            <a:spLocks noChangeArrowheads="1"/>
          </p:cNvSpPr>
          <p:nvPr/>
        </p:nvSpPr>
        <p:spPr bwMode="auto">
          <a:xfrm>
            <a:off x="3059112" y="2924523"/>
            <a:ext cx="1152525" cy="649287"/>
          </a:xfrm>
          <a:custGeom>
            <a:avLst/>
            <a:gdLst>
              <a:gd name="T0" fmla="*/ 864394 w 21600"/>
              <a:gd name="T1" fmla="*/ 0 h 21600"/>
              <a:gd name="T2" fmla="*/ 0 w 21600"/>
              <a:gd name="T3" fmla="*/ 324644 h 21600"/>
              <a:gd name="T4" fmla="*/ 864394 w 21600"/>
              <a:gd name="T5" fmla="*/ 649287 h 21600"/>
              <a:gd name="T6" fmla="*/ 1152525 w 21600"/>
              <a:gd name="T7" fmla="*/ 324644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r>
              <a:rPr lang="ru-RU" sz="1600" dirty="0"/>
              <a:t>Загрузка</a:t>
            </a:r>
          </a:p>
        </p:txBody>
      </p:sp>
      <p:sp>
        <p:nvSpPr>
          <p:cNvPr id="29750" name="Text Box 90"/>
          <p:cNvSpPr txBox="1">
            <a:spLocks noChangeArrowheads="1"/>
          </p:cNvSpPr>
          <p:nvPr/>
        </p:nvSpPr>
        <p:spPr bwMode="auto">
          <a:xfrm>
            <a:off x="2056081" y="115888"/>
            <a:ext cx="615578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ru-RU" sz="2400" dirty="0"/>
              <a:t>Возможные точки вредоносного воздействия</a:t>
            </a:r>
          </a:p>
          <a:p>
            <a:pPr algn="ctr"/>
            <a:r>
              <a:rPr lang="ru-RU" sz="2400" dirty="0" smtClean="0"/>
              <a:t>гипервизор</a:t>
            </a:r>
            <a:endParaRPr lang="ru-RU" sz="2400" dirty="0"/>
          </a:p>
        </p:txBody>
      </p:sp>
      <p:sp>
        <p:nvSpPr>
          <p:cNvPr id="29752" name="AutoShape 92"/>
          <p:cNvSpPr>
            <a:spLocks noChangeArrowheads="1"/>
          </p:cNvSpPr>
          <p:nvPr/>
        </p:nvSpPr>
        <p:spPr bwMode="auto">
          <a:xfrm rot="9997519">
            <a:off x="4805972" y="4519019"/>
            <a:ext cx="719137" cy="863600"/>
          </a:xfrm>
          <a:prstGeom prst="lightningBol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29753" name="AutoShape 93"/>
          <p:cNvSpPr>
            <a:spLocks noChangeArrowheads="1"/>
          </p:cNvSpPr>
          <p:nvPr/>
        </p:nvSpPr>
        <p:spPr bwMode="auto">
          <a:xfrm rot="6983370">
            <a:off x="7483601" y="2109246"/>
            <a:ext cx="719138" cy="863600"/>
          </a:xfrm>
          <a:prstGeom prst="lightningBol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56" name="Slide Number Placeholder 5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9EF6F-32D8-4AB0-9C85-17CD52B88638}" type="slidenum">
              <a:rPr lang="ru-RU" smtClean="0"/>
              <a:pPr/>
              <a:t>24</a:t>
            </a:fld>
            <a:endParaRPr lang="ru-RU"/>
          </a:p>
        </p:txBody>
      </p:sp>
      <p:sp>
        <p:nvSpPr>
          <p:cNvPr id="57" name="AutoShape 5"/>
          <p:cNvSpPr>
            <a:spLocks noChangeArrowheads="1"/>
          </p:cNvSpPr>
          <p:nvPr/>
        </p:nvSpPr>
        <p:spPr bwMode="auto">
          <a:xfrm>
            <a:off x="1799332" y="5177905"/>
            <a:ext cx="1548358" cy="792162"/>
          </a:xfrm>
          <a:prstGeom prst="flowChartMultidocument">
            <a:avLst/>
          </a:prstGeom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r>
              <a:rPr lang="ru-RU" sz="1400" dirty="0" smtClean="0"/>
              <a:t>Регистрационная</a:t>
            </a:r>
          </a:p>
          <a:p>
            <a:r>
              <a:rPr lang="ru-RU" sz="1400" dirty="0" smtClean="0"/>
              <a:t>информация</a:t>
            </a:r>
            <a:endParaRPr lang="ru-RU" sz="1400" dirty="0"/>
          </a:p>
        </p:txBody>
      </p:sp>
      <p:sp>
        <p:nvSpPr>
          <p:cNvPr id="59" name="AutoShape 34"/>
          <p:cNvSpPr>
            <a:spLocks noChangeArrowheads="1"/>
          </p:cNvSpPr>
          <p:nvPr/>
        </p:nvSpPr>
        <p:spPr bwMode="auto">
          <a:xfrm rot="19176208">
            <a:off x="3275682" y="4663579"/>
            <a:ext cx="1152525" cy="649287"/>
          </a:xfrm>
          <a:custGeom>
            <a:avLst/>
            <a:gdLst>
              <a:gd name="T0" fmla="*/ 864394 w 21600"/>
              <a:gd name="T1" fmla="*/ 0 h 21600"/>
              <a:gd name="T2" fmla="*/ 0 w 21600"/>
              <a:gd name="T3" fmla="*/ 324644 h 21600"/>
              <a:gd name="T4" fmla="*/ 864394 w 21600"/>
              <a:gd name="T5" fmla="*/ 649287 h 21600"/>
              <a:gd name="T6" fmla="*/ 1152525 w 21600"/>
              <a:gd name="T7" fmla="*/ 324644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r>
              <a:rPr lang="ru-RU" sz="1600" dirty="0"/>
              <a:t>Загрузка</a:t>
            </a:r>
          </a:p>
        </p:txBody>
      </p:sp>
      <p:sp>
        <p:nvSpPr>
          <p:cNvPr id="61" name="AutoShape 76"/>
          <p:cNvSpPr>
            <a:spLocks noChangeArrowheads="1"/>
          </p:cNvSpPr>
          <p:nvPr/>
        </p:nvSpPr>
        <p:spPr bwMode="auto">
          <a:xfrm>
            <a:off x="1223962" y="4303539"/>
            <a:ext cx="719137" cy="863600"/>
          </a:xfrm>
          <a:prstGeom prst="lightningBolt">
            <a:avLst/>
          </a:prstGeom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62" name="Rounded Rectangular Callout 61"/>
          <p:cNvSpPr/>
          <p:nvPr/>
        </p:nvSpPr>
        <p:spPr>
          <a:xfrm>
            <a:off x="4788024" y="1052736"/>
            <a:ext cx="1537494" cy="493613"/>
          </a:xfrm>
          <a:prstGeom prst="wedgeRoundRectCallout">
            <a:avLst>
              <a:gd name="adj1" fmla="val -65423"/>
              <a:gd name="adj2" fmla="val 140610"/>
              <a:gd name="adj3" fmla="val 16667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Гипервизор</a:t>
            </a:r>
          </a:p>
        </p:txBody>
      </p:sp>
      <p:cxnSp>
        <p:nvCxnSpPr>
          <p:cNvPr id="69" name="Straight Connector 68"/>
          <p:cNvCxnSpPr/>
          <p:nvPr/>
        </p:nvCxnSpPr>
        <p:spPr>
          <a:xfrm flipV="1">
            <a:off x="4931866" y="1927275"/>
            <a:ext cx="1368152" cy="2880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>
            <a:off x="4931866" y="2863379"/>
            <a:ext cx="1368152" cy="16561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AutoShape 83"/>
          <p:cNvSpPr>
            <a:spLocks noChangeArrowheads="1"/>
          </p:cNvSpPr>
          <p:nvPr/>
        </p:nvSpPr>
        <p:spPr bwMode="auto">
          <a:xfrm>
            <a:off x="6300018" y="2431331"/>
            <a:ext cx="1009650" cy="576263"/>
          </a:xfrm>
          <a:prstGeom prst="flowChartPredefinedProcess">
            <a:avLst/>
          </a:prstGeom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ru-RU" sz="1600" dirty="0" smtClean="0"/>
              <a:t>Компонент</a:t>
            </a:r>
          </a:p>
          <a:p>
            <a:pPr algn="ctr"/>
            <a:r>
              <a:rPr lang="ru-RU" sz="1600" dirty="0" smtClean="0"/>
              <a:t>СЗ</a:t>
            </a:r>
            <a:endParaRPr lang="ru-RU" sz="1600" dirty="0"/>
          </a:p>
        </p:txBody>
      </p:sp>
      <p:sp>
        <p:nvSpPr>
          <p:cNvPr id="76" name="AutoShape 76"/>
          <p:cNvSpPr>
            <a:spLocks noChangeArrowheads="1"/>
          </p:cNvSpPr>
          <p:nvPr/>
        </p:nvSpPr>
        <p:spPr bwMode="auto">
          <a:xfrm rot="11388395">
            <a:off x="4870479" y="2201906"/>
            <a:ext cx="1561470" cy="1102170"/>
          </a:xfrm>
          <a:prstGeom prst="lightningBolt">
            <a:avLst/>
          </a:prstGeom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35" name="Дата 3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15.11.2012</a:t>
            </a:r>
            <a:endParaRPr lang="ru-RU"/>
          </a:p>
        </p:txBody>
      </p:sp>
      <p:sp>
        <p:nvSpPr>
          <p:cNvPr id="36" name="Нижний колонтитул 3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«Инфокоммуникационные технологии в научных исследованиях», Таруса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6"/>
          <p:cNvSpPr>
            <a:spLocks noChangeArrowheads="1"/>
          </p:cNvSpPr>
          <p:nvPr/>
        </p:nvSpPr>
        <p:spPr bwMode="auto">
          <a:xfrm>
            <a:off x="3851275" y="1268760"/>
            <a:ext cx="1441450" cy="3682851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/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ajor"/>
        </p:style>
        <p:txBody>
          <a:bodyPr wrap="none"/>
          <a:lstStyle/>
          <a:p>
            <a:pPr algn="ctr"/>
            <a:endParaRPr lang="ru-RU" dirty="0" smtClean="0"/>
          </a:p>
        </p:txBody>
      </p:sp>
      <p:sp>
        <p:nvSpPr>
          <p:cNvPr id="29700" name="Rectangle 77"/>
          <p:cNvSpPr>
            <a:spLocks noChangeArrowheads="1"/>
          </p:cNvSpPr>
          <p:nvPr/>
        </p:nvSpPr>
        <p:spPr bwMode="auto">
          <a:xfrm>
            <a:off x="4211637" y="1989485"/>
            <a:ext cx="719138" cy="259238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eaVert" wrap="none" anchor="ctr"/>
          <a:lstStyle/>
          <a:p>
            <a:endParaRPr lang="ru-RU"/>
          </a:p>
        </p:txBody>
      </p:sp>
      <p:sp>
        <p:nvSpPr>
          <p:cNvPr id="29701" name="AutoShape 35"/>
          <p:cNvSpPr>
            <a:spLocks noChangeArrowheads="1"/>
          </p:cNvSpPr>
          <p:nvPr/>
        </p:nvSpPr>
        <p:spPr bwMode="auto">
          <a:xfrm>
            <a:off x="1619498" y="4663579"/>
            <a:ext cx="1836738" cy="1954485"/>
          </a:xfrm>
          <a:prstGeom prst="can">
            <a:avLst>
              <a:gd name="adj" fmla="val 25000"/>
            </a:avLst>
          </a:prstGeom>
          <a:ln>
            <a:headEnd/>
            <a:tailE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anchor="b"/>
          <a:lstStyle/>
          <a:p>
            <a:pPr algn="ctr"/>
            <a:r>
              <a:rPr lang="ru-RU" dirty="0" smtClean="0"/>
              <a:t>конфигурация</a:t>
            </a:r>
            <a:endParaRPr lang="ru-RU" dirty="0"/>
          </a:p>
        </p:txBody>
      </p:sp>
      <p:sp>
        <p:nvSpPr>
          <p:cNvPr id="29702" name="AutoShape 4"/>
          <p:cNvSpPr>
            <a:spLocks noChangeArrowheads="1"/>
          </p:cNvSpPr>
          <p:nvPr/>
        </p:nvSpPr>
        <p:spPr bwMode="auto">
          <a:xfrm>
            <a:off x="1403350" y="2349848"/>
            <a:ext cx="1728787" cy="1727200"/>
          </a:xfrm>
          <a:prstGeom prst="can">
            <a:avLst>
              <a:gd name="adj" fmla="val 25000"/>
            </a:avLst>
          </a:prstGeom>
          <a:ln>
            <a:headEnd/>
            <a:tailE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29703" name="AutoShape 5"/>
          <p:cNvSpPr>
            <a:spLocks noChangeArrowheads="1"/>
          </p:cNvSpPr>
          <p:nvPr/>
        </p:nvSpPr>
        <p:spPr bwMode="auto">
          <a:xfrm>
            <a:off x="1547812" y="2997548"/>
            <a:ext cx="1439863" cy="792162"/>
          </a:xfrm>
          <a:prstGeom prst="flowChartMultidocument">
            <a:avLst/>
          </a:prstGeom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r>
              <a:rPr lang="ru-RU" sz="1400" dirty="0"/>
              <a:t>Исполняемые</a:t>
            </a:r>
          </a:p>
          <a:p>
            <a:r>
              <a:rPr lang="ru-RU" sz="1400" dirty="0"/>
              <a:t>файлы</a:t>
            </a:r>
          </a:p>
        </p:txBody>
      </p:sp>
      <p:sp>
        <p:nvSpPr>
          <p:cNvPr id="29704" name="Rectangle 8"/>
          <p:cNvSpPr>
            <a:spLocks noChangeArrowheads="1"/>
          </p:cNvSpPr>
          <p:nvPr/>
        </p:nvSpPr>
        <p:spPr bwMode="auto">
          <a:xfrm>
            <a:off x="4211637" y="1989485"/>
            <a:ext cx="719138" cy="2159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29705" name="Rectangle 9"/>
          <p:cNvSpPr>
            <a:spLocks noChangeArrowheads="1"/>
          </p:cNvSpPr>
          <p:nvPr/>
        </p:nvSpPr>
        <p:spPr bwMode="auto">
          <a:xfrm>
            <a:off x="4211637" y="2205385"/>
            <a:ext cx="719138" cy="2159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29706" name="Rectangle 10"/>
          <p:cNvSpPr>
            <a:spLocks noChangeArrowheads="1"/>
          </p:cNvSpPr>
          <p:nvPr/>
        </p:nvSpPr>
        <p:spPr bwMode="auto">
          <a:xfrm>
            <a:off x="4211637" y="2421285"/>
            <a:ext cx="719138" cy="2159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29707" name="Rectangle 11"/>
          <p:cNvSpPr>
            <a:spLocks noChangeArrowheads="1"/>
          </p:cNvSpPr>
          <p:nvPr/>
        </p:nvSpPr>
        <p:spPr bwMode="auto">
          <a:xfrm>
            <a:off x="4211637" y="2637185"/>
            <a:ext cx="719138" cy="2159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29708" name="Rectangle 12"/>
          <p:cNvSpPr>
            <a:spLocks noChangeArrowheads="1"/>
          </p:cNvSpPr>
          <p:nvPr/>
        </p:nvSpPr>
        <p:spPr bwMode="auto">
          <a:xfrm>
            <a:off x="4211637" y="3718273"/>
            <a:ext cx="719138" cy="2159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29709" name="Rectangle 13"/>
          <p:cNvSpPr>
            <a:spLocks noChangeArrowheads="1"/>
          </p:cNvSpPr>
          <p:nvPr/>
        </p:nvSpPr>
        <p:spPr bwMode="auto">
          <a:xfrm>
            <a:off x="4211637" y="3934173"/>
            <a:ext cx="719138" cy="2159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29710" name="Rectangle 14"/>
          <p:cNvSpPr>
            <a:spLocks noChangeArrowheads="1"/>
          </p:cNvSpPr>
          <p:nvPr/>
        </p:nvSpPr>
        <p:spPr bwMode="auto">
          <a:xfrm>
            <a:off x="4211637" y="4150073"/>
            <a:ext cx="719138" cy="2159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29736" name="AutoShape 74"/>
          <p:cNvSpPr>
            <a:spLocks noChangeArrowheads="1"/>
          </p:cNvSpPr>
          <p:nvPr/>
        </p:nvSpPr>
        <p:spPr bwMode="auto">
          <a:xfrm>
            <a:off x="1619250" y="1484660"/>
            <a:ext cx="719137" cy="863600"/>
          </a:xfrm>
          <a:prstGeom prst="lightningBol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29738" name="AutoShape 76"/>
          <p:cNvSpPr>
            <a:spLocks noChangeArrowheads="1"/>
          </p:cNvSpPr>
          <p:nvPr/>
        </p:nvSpPr>
        <p:spPr bwMode="auto">
          <a:xfrm>
            <a:off x="3060700" y="2205385"/>
            <a:ext cx="719137" cy="863600"/>
          </a:xfrm>
          <a:prstGeom prst="lightningBol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29739" name="Rectangle 7"/>
          <p:cNvSpPr>
            <a:spLocks noChangeArrowheads="1"/>
          </p:cNvSpPr>
          <p:nvPr/>
        </p:nvSpPr>
        <p:spPr bwMode="auto">
          <a:xfrm>
            <a:off x="4211637" y="1989485"/>
            <a:ext cx="719138" cy="2592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/>
            <a:r>
              <a:rPr lang="ru-RU" dirty="0" smtClean="0"/>
              <a:t>Физическая память</a:t>
            </a:r>
            <a:endParaRPr lang="ru-RU" dirty="0"/>
          </a:p>
        </p:txBody>
      </p:sp>
      <p:sp>
        <p:nvSpPr>
          <p:cNvPr id="29740" name="AutoShape 79"/>
          <p:cNvSpPr>
            <a:spLocks noChangeArrowheads="1"/>
          </p:cNvSpPr>
          <p:nvPr/>
        </p:nvSpPr>
        <p:spPr bwMode="auto">
          <a:xfrm>
            <a:off x="4354413" y="4582492"/>
            <a:ext cx="503237" cy="935038"/>
          </a:xfrm>
          <a:prstGeom prst="upArrow">
            <a:avLst>
              <a:gd name="adj1" fmla="val 50000"/>
              <a:gd name="adj2" fmla="val 46451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r>
              <a:rPr lang="en-US" dirty="0"/>
              <a:t>DMA</a:t>
            </a:r>
            <a:endParaRPr lang="ru-RU" dirty="0"/>
          </a:p>
        </p:txBody>
      </p:sp>
      <p:pic>
        <p:nvPicPr>
          <p:cNvPr id="29742" name="Picture 81" descr="j043390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09950" y="5517530"/>
            <a:ext cx="801688" cy="80168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</p:pic>
      <p:sp>
        <p:nvSpPr>
          <p:cNvPr id="29743" name="Rectangle 49"/>
          <p:cNvSpPr>
            <a:spLocks noChangeArrowheads="1"/>
          </p:cNvSpPr>
          <p:nvPr/>
        </p:nvSpPr>
        <p:spPr bwMode="auto">
          <a:xfrm>
            <a:off x="6300018" y="1927275"/>
            <a:ext cx="1008112" cy="2592387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none" anchor="t"/>
          <a:lstStyle/>
          <a:p>
            <a:pPr algn="ctr"/>
            <a:r>
              <a:rPr lang="ru-RU" sz="2800" dirty="0" smtClean="0"/>
              <a:t>вм</a:t>
            </a:r>
            <a:endParaRPr lang="ru-RU" sz="2800" dirty="0"/>
          </a:p>
        </p:txBody>
      </p:sp>
      <p:sp>
        <p:nvSpPr>
          <p:cNvPr id="29745" name="AutoShape 83"/>
          <p:cNvSpPr>
            <a:spLocks noChangeArrowheads="1"/>
          </p:cNvSpPr>
          <p:nvPr/>
        </p:nvSpPr>
        <p:spPr bwMode="auto">
          <a:xfrm>
            <a:off x="6300192" y="3140868"/>
            <a:ext cx="1009650" cy="576263"/>
          </a:xfrm>
          <a:prstGeom prst="flowChartPredefinedProcess">
            <a:avLst/>
          </a:prstGeom>
          <a:ln>
            <a:headEnd/>
            <a:tailEnd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ru-RU" sz="1600" dirty="0"/>
              <a:t>Ядро</a:t>
            </a:r>
          </a:p>
          <a:p>
            <a:pPr algn="ctr"/>
            <a:r>
              <a:rPr lang="ru-RU" sz="1600" dirty="0"/>
              <a:t>ОС</a:t>
            </a:r>
          </a:p>
        </p:txBody>
      </p:sp>
      <p:sp>
        <p:nvSpPr>
          <p:cNvPr id="29747" name="AutoShape 85"/>
          <p:cNvSpPr>
            <a:spLocks noChangeArrowheads="1"/>
          </p:cNvSpPr>
          <p:nvPr/>
        </p:nvSpPr>
        <p:spPr bwMode="auto">
          <a:xfrm>
            <a:off x="6300192" y="3861048"/>
            <a:ext cx="1009650" cy="646113"/>
          </a:xfrm>
          <a:prstGeom prst="flowChartPredefinedProcess">
            <a:avLst/>
          </a:prstGeom>
          <a:ln>
            <a:headEnd/>
            <a:tailEnd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ru-RU" sz="1600" dirty="0" smtClean="0"/>
              <a:t>процесс</a:t>
            </a:r>
            <a:endParaRPr lang="ru-RU" sz="1600" dirty="0"/>
          </a:p>
        </p:txBody>
      </p:sp>
      <p:sp>
        <p:nvSpPr>
          <p:cNvPr id="29749" name="AutoShape 34"/>
          <p:cNvSpPr>
            <a:spLocks noChangeArrowheads="1"/>
          </p:cNvSpPr>
          <p:nvPr/>
        </p:nvSpPr>
        <p:spPr bwMode="auto">
          <a:xfrm>
            <a:off x="3059112" y="2924523"/>
            <a:ext cx="1152525" cy="649287"/>
          </a:xfrm>
          <a:custGeom>
            <a:avLst/>
            <a:gdLst>
              <a:gd name="T0" fmla="*/ 864394 w 21600"/>
              <a:gd name="T1" fmla="*/ 0 h 21600"/>
              <a:gd name="T2" fmla="*/ 0 w 21600"/>
              <a:gd name="T3" fmla="*/ 324644 h 21600"/>
              <a:gd name="T4" fmla="*/ 864394 w 21600"/>
              <a:gd name="T5" fmla="*/ 649287 h 21600"/>
              <a:gd name="T6" fmla="*/ 1152525 w 21600"/>
              <a:gd name="T7" fmla="*/ 324644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r>
              <a:rPr lang="ru-RU" sz="1600" dirty="0"/>
              <a:t>Загрузка</a:t>
            </a:r>
          </a:p>
        </p:txBody>
      </p:sp>
      <p:sp>
        <p:nvSpPr>
          <p:cNvPr id="29750" name="Text Box 90"/>
          <p:cNvSpPr txBox="1">
            <a:spLocks noChangeArrowheads="1"/>
          </p:cNvSpPr>
          <p:nvPr/>
        </p:nvSpPr>
        <p:spPr bwMode="auto">
          <a:xfrm>
            <a:off x="2056081" y="115888"/>
            <a:ext cx="615578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ru-RU" sz="2400" dirty="0"/>
              <a:t>Возможные точки вредоносного воздействия</a:t>
            </a:r>
          </a:p>
          <a:p>
            <a:pPr algn="ctr"/>
            <a:r>
              <a:rPr lang="ru-RU" sz="2400" dirty="0" smtClean="0"/>
              <a:t>гипервизор</a:t>
            </a:r>
            <a:endParaRPr lang="ru-RU" sz="2400" dirty="0"/>
          </a:p>
        </p:txBody>
      </p:sp>
      <p:sp>
        <p:nvSpPr>
          <p:cNvPr id="29753" name="AutoShape 93"/>
          <p:cNvSpPr>
            <a:spLocks noChangeArrowheads="1"/>
          </p:cNvSpPr>
          <p:nvPr/>
        </p:nvSpPr>
        <p:spPr bwMode="auto">
          <a:xfrm rot="6983370">
            <a:off x="7483601" y="2109246"/>
            <a:ext cx="719138" cy="863600"/>
          </a:xfrm>
          <a:prstGeom prst="lightningBol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56" name="Slide Number Placeholder 5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9EF6F-32D8-4AB0-9C85-17CD52B88638}" type="slidenum">
              <a:rPr lang="ru-RU" smtClean="0"/>
              <a:pPr/>
              <a:t>25</a:t>
            </a:fld>
            <a:endParaRPr lang="ru-RU"/>
          </a:p>
        </p:txBody>
      </p:sp>
      <p:sp>
        <p:nvSpPr>
          <p:cNvPr id="57" name="AutoShape 5"/>
          <p:cNvSpPr>
            <a:spLocks noChangeArrowheads="1"/>
          </p:cNvSpPr>
          <p:nvPr/>
        </p:nvSpPr>
        <p:spPr bwMode="auto">
          <a:xfrm>
            <a:off x="1799332" y="5177905"/>
            <a:ext cx="1548358" cy="792162"/>
          </a:xfrm>
          <a:prstGeom prst="flowChartMultidocument">
            <a:avLst/>
          </a:prstGeom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r>
              <a:rPr lang="ru-RU" sz="1400" dirty="0" smtClean="0"/>
              <a:t>Регистрационная</a:t>
            </a:r>
          </a:p>
          <a:p>
            <a:r>
              <a:rPr lang="ru-RU" sz="1400" dirty="0" smtClean="0"/>
              <a:t>информация</a:t>
            </a:r>
            <a:endParaRPr lang="ru-RU" sz="1400" dirty="0"/>
          </a:p>
        </p:txBody>
      </p:sp>
      <p:sp>
        <p:nvSpPr>
          <p:cNvPr id="59" name="AutoShape 34"/>
          <p:cNvSpPr>
            <a:spLocks noChangeArrowheads="1"/>
          </p:cNvSpPr>
          <p:nvPr/>
        </p:nvSpPr>
        <p:spPr bwMode="auto">
          <a:xfrm rot="19176208">
            <a:off x="3275682" y="4663579"/>
            <a:ext cx="1152525" cy="649287"/>
          </a:xfrm>
          <a:custGeom>
            <a:avLst/>
            <a:gdLst>
              <a:gd name="T0" fmla="*/ 864394 w 21600"/>
              <a:gd name="T1" fmla="*/ 0 h 21600"/>
              <a:gd name="T2" fmla="*/ 0 w 21600"/>
              <a:gd name="T3" fmla="*/ 324644 h 21600"/>
              <a:gd name="T4" fmla="*/ 864394 w 21600"/>
              <a:gd name="T5" fmla="*/ 649287 h 21600"/>
              <a:gd name="T6" fmla="*/ 1152525 w 21600"/>
              <a:gd name="T7" fmla="*/ 324644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r>
              <a:rPr lang="ru-RU" sz="1600" dirty="0"/>
              <a:t>Загрузка</a:t>
            </a:r>
          </a:p>
        </p:txBody>
      </p:sp>
      <p:sp>
        <p:nvSpPr>
          <p:cNvPr id="61" name="AutoShape 76"/>
          <p:cNvSpPr>
            <a:spLocks noChangeArrowheads="1"/>
          </p:cNvSpPr>
          <p:nvPr/>
        </p:nvSpPr>
        <p:spPr bwMode="auto">
          <a:xfrm>
            <a:off x="1223962" y="4303539"/>
            <a:ext cx="719137" cy="863600"/>
          </a:xfrm>
          <a:prstGeom prst="lightningBolt">
            <a:avLst/>
          </a:prstGeom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62" name="Rounded Rectangular Callout 61"/>
          <p:cNvSpPr/>
          <p:nvPr/>
        </p:nvSpPr>
        <p:spPr>
          <a:xfrm>
            <a:off x="4788024" y="1052736"/>
            <a:ext cx="1537494" cy="493613"/>
          </a:xfrm>
          <a:prstGeom prst="wedgeRoundRectCallout">
            <a:avLst>
              <a:gd name="adj1" fmla="val -65423"/>
              <a:gd name="adj2" fmla="val 140610"/>
              <a:gd name="adj3" fmla="val 16667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Гипервизор</a:t>
            </a:r>
          </a:p>
        </p:txBody>
      </p:sp>
      <p:cxnSp>
        <p:nvCxnSpPr>
          <p:cNvPr id="69" name="Straight Connector 68"/>
          <p:cNvCxnSpPr/>
          <p:nvPr/>
        </p:nvCxnSpPr>
        <p:spPr>
          <a:xfrm flipV="1">
            <a:off x="4931866" y="1927275"/>
            <a:ext cx="1368152" cy="2880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>
            <a:off x="4931866" y="2863379"/>
            <a:ext cx="1368152" cy="16561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AutoShape 83"/>
          <p:cNvSpPr>
            <a:spLocks noChangeArrowheads="1"/>
          </p:cNvSpPr>
          <p:nvPr/>
        </p:nvSpPr>
        <p:spPr bwMode="auto">
          <a:xfrm>
            <a:off x="6300018" y="2431331"/>
            <a:ext cx="1009650" cy="576263"/>
          </a:xfrm>
          <a:prstGeom prst="flowChartPredefinedProcess">
            <a:avLst/>
          </a:prstGeom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ru-RU" sz="1600" dirty="0" smtClean="0"/>
              <a:t>Компонент</a:t>
            </a:r>
          </a:p>
          <a:p>
            <a:pPr algn="ctr"/>
            <a:r>
              <a:rPr lang="ru-RU" sz="1600" dirty="0" smtClean="0"/>
              <a:t>СЗ</a:t>
            </a:r>
            <a:endParaRPr lang="ru-RU" sz="1600" dirty="0"/>
          </a:p>
        </p:txBody>
      </p:sp>
      <p:sp>
        <p:nvSpPr>
          <p:cNvPr id="76" name="AutoShape 76"/>
          <p:cNvSpPr>
            <a:spLocks noChangeArrowheads="1"/>
          </p:cNvSpPr>
          <p:nvPr/>
        </p:nvSpPr>
        <p:spPr bwMode="auto">
          <a:xfrm rot="11388395">
            <a:off x="4870479" y="2201906"/>
            <a:ext cx="1561470" cy="1102170"/>
          </a:xfrm>
          <a:prstGeom prst="lightningBolt">
            <a:avLst/>
          </a:prstGeom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34" name="Дата 3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15.11.2012</a:t>
            </a:r>
            <a:endParaRPr lang="ru-RU"/>
          </a:p>
        </p:txBody>
      </p:sp>
      <p:sp>
        <p:nvSpPr>
          <p:cNvPr id="35" name="Нижний колонтитул 3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«Инфокоммуникационные технологии в научных исследованиях», Таруса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4"/>
          <p:cNvSpPr>
            <a:spLocks noChangeArrowheads="1"/>
          </p:cNvSpPr>
          <p:nvPr/>
        </p:nvSpPr>
        <p:spPr bwMode="auto">
          <a:xfrm>
            <a:off x="1746250" y="1557338"/>
            <a:ext cx="1296988" cy="792162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US" dirty="0"/>
              <a:t>“</a:t>
            </a:r>
            <a:r>
              <a:rPr lang="en-US" dirty="0" err="1"/>
              <a:t>dynaload</a:t>
            </a:r>
            <a:r>
              <a:rPr lang="en-US" dirty="0"/>
              <a:t>”</a:t>
            </a:r>
          </a:p>
          <a:p>
            <a:pPr algn="ctr"/>
            <a:r>
              <a:rPr lang="en-US" dirty="0"/>
              <a:t>driver</a:t>
            </a:r>
            <a:endParaRPr lang="ru-RU" dirty="0"/>
          </a:p>
        </p:txBody>
      </p:sp>
      <p:sp>
        <p:nvSpPr>
          <p:cNvPr id="3" name="AutoShape 6"/>
          <p:cNvSpPr>
            <a:spLocks noChangeArrowheads="1"/>
          </p:cNvSpPr>
          <p:nvPr/>
        </p:nvSpPr>
        <p:spPr bwMode="auto">
          <a:xfrm>
            <a:off x="4122738" y="1557338"/>
            <a:ext cx="1152525" cy="792162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US" dirty="0"/>
              <a:t>Secure</a:t>
            </a:r>
          </a:p>
          <a:p>
            <a:pPr algn="ctr"/>
            <a:r>
              <a:rPr lang="en-US" dirty="0"/>
              <a:t>loader</a:t>
            </a:r>
            <a:endParaRPr lang="ru-RU" dirty="0"/>
          </a:p>
        </p:txBody>
      </p:sp>
      <p:sp>
        <p:nvSpPr>
          <p:cNvPr id="4" name="AutoShape 8"/>
          <p:cNvSpPr>
            <a:spLocks noChangeArrowheads="1"/>
          </p:cNvSpPr>
          <p:nvPr/>
        </p:nvSpPr>
        <p:spPr bwMode="auto">
          <a:xfrm>
            <a:off x="6370638" y="1557338"/>
            <a:ext cx="1296987" cy="792162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US" dirty="0"/>
              <a:t>Hypervisor</a:t>
            </a:r>
            <a:endParaRPr lang="ru-RU" dirty="0"/>
          </a:p>
        </p:txBody>
      </p:sp>
      <p:cxnSp>
        <p:nvCxnSpPr>
          <p:cNvPr id="5" name="AutoShape 10"/>
          <p:cNvCxnSpPr>
            <a:cxnSpLocks noChangeShapeType="1"/>
            <a:stCxn id="2" idx="3"/>
            <a:endCxn id="3" idx="1"/>
          </p:cNvCxnSpPr>
          <p:nvPr/>
        </p:nvCxnSpPr>
        <p:spPr bwMode="auto">
          <a:xfrm>
            <a:off x="3043238" y="1954213"/>
            <a:ext cx="1079500" cy="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ffectLst/>
        </p:spPr>
      </p:cxnSp>
      <p:sp>
        <p:nvSpPr>
          <p:cNvPr id="6" name="Rectangle 12"/>
          <p:cNvSpPr>
            <a:spLocks noChangeArrowheads="1"/>
          </p:cNvSpPr>
          <p:nvPr/>
        </p:nvSpPr>
        <p:spPr bwMode="auto">
          <a:xfrm>
            <a:off x="1187450" y="5229225"/>
            <a:ext cx="6553200" cy="93662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US" dirty="0"/>
              <a:t>Trusted Platform Module</a:t>
            </a:r>
            <a:endParaRPr lang="ru-RU" dirty="0"/>
          </a:p>
        </p:txBody>
      </p:sp>
      <p:sp>
        <p:nvSpPr>
          <p:cNvPr id="7" name="Text Box 14"/>
          <p:cNvSpPr txBox="1">
            <a:spLocks noChangeArrowheads="1"/>
          </p:cNvSpPr>
          <p:nvPr/>
        </p:nvSpPr>
        <p:spPr bwMode="auto">
          <a:xfrm>
            <a:off x="3203848" y="1556792"/>
            <a:ext cx="9207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SKINIT</a:t>
            </a:r>
            <a:endParaRPr lang="ru-RU" dirty="0"/>
          </a:p>
        </p:txBody>
      </p:sp>
      <p:sp>
        <p:nvSpPr>
          <p:cNvPr id="8" name="Text Box 15"/>
          <p:cNvSpPr txBox="1">
            <a:spLocks noChangeArrowheads="1"/>
          </p:cNvSpPr>
          <p:nvPr/>
        </p:nvSpPr>
        <p:spPr bwMode="auto">
          <a:xfrm>
            <a:off x="5508104" y="1556792"/>
            <a:ext cx="6413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JMP</a:t>
            </a:r>
            <a:endParaRPr lang="ru-RU" dirty="0"/>
          </a:p>
        </p:txBody>
      </p:sp>
      <p:sp>
        <p:nvSpPr>
          <p:cNvPr id="9" name="Rectangle 16"/>
          <p:cNvSpPr>
            <a:spLocks noChangeArrowheads="1"/>
          </p:cNvSpPr>
          <p:nvPr/>
        </p:nvSpPr>
        <p:spPr bwMode="auto">
          <a:xfrm>
            <a:off x="179388" y="3141663"/>
            <a:ext cx="2881312" cy="719137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>
              <a:buFontTx/>
              <a:buChar char="•"/>
            </a:pPr>
            <a:r>
              <a:rPr lang="ru-RU" sz="1400" dirty="0"/>
              <a:t> </a:t>
            </a:r>
            <a:r>
              <a:rPr lang="en-US" sz="1400" dirty="0"/>
              <a:t>ZERO </a:t>
            </a:r>
            <a:r>
              <a:rPr lang="en-US" sz="1400" dirty="0">
                <a:sym typeface="Symbol" pitchFamily="18" charset="2"/>
              </a:rPr>
              <a:t> PCR-17</a:t>
            </a:r>
            <a:endParaRPr lang="en-US" sz="1400" dirty="0"/>
          </a:p>
          <a:p>
            <a:pPr>
              <a:buFontTx/>
              <a:buChar char="•"/>
            </a:pPr>
            <a:r>
              <a:rPr lang="en-US" sz="1400" dirty="0"/>
              <a:t> HASH(secure loader) </a:t>
            </a:r>
            <a:r>
              <a:rPr lang="en-US" sz="1400" dirty="0">
                <a:sym typeface="Symbol" pitchFamily="18" charset="2"/>
              </a:rPr>
              <a:t> PCR-17</a:t>
            </a:r>
          </a:p>
        </p:txBody>
      </p:sp>
      <p:sp>
        <p:nvSpPr>
          <p:cNvPr id="10" name="Line 18"/>
          <p:cNvSpPr>
            <a:spLocks noChangeShapeType="1"/>
          </p:cNvSpPr>
          <p:nvPr/>
        </p:nvSpPr>
        <p:spPr bwMode="auto">
          <a:xfrm flipH="1">
            <a:off x="1619250" y="1989138"/>
            <a:ext cx="2089150" cy="1152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" name="AutoShape 20"/>
          <p:cNvSpPr>
            <a:spLocks noChangeArrowheads="1"/>
          </p:cNvSpPr>
          <p:nvPr/>
        </p:nvSpPr>
        <p:spPr bwMode="auto">
          <a:xfrm>
            <a:off x="2700338" y="4797425"/>
            <a:ext cx="935037" cy="6477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US" dirty="0"/>
              <a:t>PCR17</a:t>
            </a:r>
            <a:endParaRPr lang="ru-RU" dirty="0"/>
          </a:p>
        </p:txBody>
      </p:sp>
      <p:sp>
        <p:nvSpPr>
          <p:cNvPr id="12" name="AutoShape 22"/>
          <p:cNvSpPr>
            <a:spLocks noChangeArrowheads="1"/>
          </p:cNvSpPr>
          <p:nvPr/>
        </p:nvSpPr>
        <p:spPr bwMode="auto">
          <a:xfrm>
            <a:off x="4787900" y="4797425"/>
            <a:ext cx="1800225" cy="649288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US" dirty="0"/>
              <a:t>TPM Private Key</a:t>
            </a:r>
            <a:endParaRPr lang="ru-RU" dirty="0"/>
          </a:p>
        </p:txBody>
      </p:sp>
      <p:cxnSp>
        <p:nvCxnSpPr>
          <p:cNvPr id="13" name="AutoShape 24"/>
          <p:cNvCxnSpPr>
            <a:cxnSpLocks noChangeShapeType="1"/>
            <a:stCxn id="9" idx="2"/>
          </p:cNvCxnSpPr>
          <p:nvPr/>
        </p:nvCxnSpPr>
        <p:spPr bwMode="auto">
          <a:xfrm>
            <a:off x="1620838" y="3860800"/>
            <a:ext cx="1439862" cy="9366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sp>
        <p:nvSpPr>
          <p:cNvPr id="14" name="Rectangle 25"/>
          <p:cNvSpPr>
            <a:spLocks noChangeArrowheads="1"/>
          </p:cNvSpPr>
          <p:nvPr/>
        </p:nvSpPr>
        <p:spPr bwMode="auto">
          <a:xfrm>
            <a:off x="3419475" y="3141663"/>
            <a:ext cx="2665413" cy="719137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>
              <a:buFontTx/>
              <a:buChar char="•"/>
            </a:pPr>
            <a:r>
              <a:rPr lang="ru-RU" sz="1000" dirty="0"/>
              <a:t> </a:t>
            </a:r>
            <a:r>
              <a:rPr lang="en-US" sz="1400" dirty="0"/>
              <a:t>HASH(hypervisor) </a:t>
            </a:r>
            <a:r>
              <a:rPr lang="en-US" sz="1400" dirty="0">
                <a:sym typeface="Symbol" pitchFamily="18" charset="2"/>
              </a:rPr>
              <a:t> PCR-17</a:t>
            </a:r>
            <a:endParaRPr lang="en-US" sz="1000" dirty="0"/>
          </a:p>
          <a:p>
            <a:pPr>
              <a:buFontTx/>
              <a:buChar char="•"/>
            </a:pPr>
            <a:r>
              <a:rPr lang="en-US" sz="1000" dirty="0"/>
              <a:t> </a:t>
            </a:r>
            <a:r>
              <a:rPr lang="en-US" sz="1400" dirty="0"/>
              <a:t>HASH(nonce) </a:t>
            </a:r>
            <a:r>
              <a:rPr lang="en-US" sz="1400" dirty="0">
                <a:sym typeface="Symbol" pitchFamily="18" charset="2"/>
              </a:rPr>
              <a:t> PCR-17</a:t>
            </a:r>
            <a:endParaRPr lang="ru-RU" sz="1400" dirty="0">
              <a:sym typeface="Symbol" pitchFamily="18" charset="2"/>
            </a:endParaRPr>
          </a:p>
        </p:txBody>
      </p:sp>
      <p:sp>
        <p:nvSpPr>
          <p:cNvPr id="15" name="Rectangle 26"/>
          <p:cNvSpPr>
            <a:spLocks noChangeArrowheads="1"/>
          </p:cNvSpPr>
          <p:nvPr/>
        </p:nvSpPr>
        <p:spPr bwMode="auto">
          <a:xfrm>
            <a:off x="6372225" y="3141663"/>
            <a:ext cx="2447925" cy="719137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>
              <a:buFontTx/>
              <a:buChar char="•"/>
            </a:pPr>
            <a:r>
              <a:rPr lang="en-US" sz="1400" dirty="0"/>
              <a:t> SIGN(PCR17 | Private Key)</a:t>
            </a:r>
          </a:p>
          <a:p>
            <a:pPr>
              <a:buFontTx/>
              <a:buChar char="•"/>
            </a:pPr>
            <a:r>
              <a:rPr lang="en-US" sz="1400" dirty="0"/>
              <a:t> Signed checksum </a:t>
            </a:r>
            <a:r>
              <a:rPr lang="en-US" sz="1400" dirty="0">
                <a:sym typeface="Symbol" pitchFamily="18" charset="2"/>
              </a:rPr>
              <a:t> User</a:t>
            </a:r>
          </a:p>
        </p:txBody>
      </p:sp>
      <p:sp>
        <p:nvSpPr>
          <p:cNvPr id="16" name="AutoShape 28"/>
          <p:cNvSpPr>
            <a:spLocks noChangeArrowheads="1"/>
          </p:cNvSpPr>
          <p:nvPr/>
        </p:nvSpPr>
        <p:spPr bwMode="auto">
          <a:xfrm>
            <a:off x="179388" y="1593850"/>
            <a:ext cx="433387" cy="360363"/>
          </a:xfrm>
          <a:prstGeom prst="smileyFace">
            <a:avLst>
              <a:gd name="adj" fmla="val 4653"/>
            </a:avLst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17" name="Text Box 29"/>
          <p:cNvSpPr txBox="1">
            <a:spLocks noChangeArrowheads="1"/>
          </p:cNvSpPr>
          <p:nvPr/>
        </p:nvSpPr>
        <p:spPr bwMode="auto">
          <a:xfrm>
            <a:off x="690563" y="1557338"/>
            <a:ext cx="11239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“activate”</a:t>
            </a:r>
            <a:endParaRPr lang="ru-RU" dirty="0"/>
          </a:p>
        </p:txBody>
      </p:sp>
      <p:sp>
        <p:nvSpPr>
          <p:cNvPr id="18" name="Line 30"/>
          <p:cNvSpPr>
            <a:spLocks noChangeShapeType="1"/>
          </p:cNvSpPr>
          <p:nvPr/>
        </p:nvSpPr>
        <p:spPr bwMode="auto">
          <a:xfrm flipH="1">
            <a:off x="4716463" y="2349500"/>
            <a:ext cx="0" cy="7921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9" name="Line 31"/>
          <p:cNvSpPr>
            <a:spLocks noChangeShapeType="1"/>
          </p:cNvSpPr>
          <p:nvPr/>
        </p:nvSpPr>
        <p:spPr bwMode="auto">
          <a:xfrm>
            <a:off x="7092950" y="2349500"/>
            <a:ext cx="287338" cy="7921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0" name="Line 32"/>
          <p:cNvSpPr>
            <a:spLocks noChangeShapeType="1"/>
          </p:cNvSpPr>
          <p:nvPr/>
        </p:nvSpPr>
        <p:spPr bwMode="auto">
          <a:xfrm flipH="1">
            <a:off x="5940425" y="3860800"/>
            <a:ext cx="1368425" cy="936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1" name="Line 33"/>
          <p:cNvSpPr>
            <a:spLocks noChangeShapeType="1"/>
          </p:cNvSpPr>
          <p:nvPr/>
        </p:nvSpPr>
        <p:spPr bwMode="auto">
          <a:xfrm flipH="1">
            <a:off x="3203575" y="3860800"/>
            <a:ext cx="1512888" cy="936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cxnSp>
        <p:nvCxnSpPr>
          <p:cNvPr id="22" name="AutoShape 34"/>
          <p:cNvCxnSpPr>
            <a:cxnSpLocks noChangeShapeType="1"/>
            <a:stCxn id="3" idx="1"/>
            <a:endCxn id="3" idx="1"/>
          </p:cNvCxnSpPr>
          <p:nvPr/>
        </p:nvCxnSpPr>
        <p:spPr bwMode="auto">
          <a:xfrm>
            <a:off x="4122738" y="1954213"/>
            <a:ext cx="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23" name="AutoShape 35"/>
          <p:cNvCxnSpPr>
            <a:cxnSpLocks noChangeShapeType="1"/>
            <a:stCxn id="3" idx="3"/>
            <a:endCxn id="4" idx="1"/>
          </p:cNvCxnSpPr>
          <p:nvPr/>
        </p:nvCxnSpPr>
        <p:spPr bwMode="auto">
          <a:xfrm>
            <a:off x="5275263" y="1954213"/>
            <a:ext cx="1095375" cy="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ffectLst/>
        </p:spPr>
      </p:cxnSp>
      <p:sp>
        <p:nvSpPr>
          <p:cNvPr id="24" name="Line 36"/>
          <p:cNvSpPr>
            <a:spLocks noChangeShapeType="1"/>
          </p:cNvSpPr>
          <p:nvPr/>
        </p:nvSpPr>
        <p:spPr bwMode="auto">
          <a:xfrm flipH="1">
            <a:off x="395288" y="1954213"/>
            <a:ext cx="0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5" name="Line 37"/>
          <p:cNvSpPr>
            <a:spLocks noChangeShapeType="1"/>
          </p:cNvSpPr>
          <p:nvPr/>
        </p:nvSpPr>
        <p:spPr bwMode="auto">
          <a:xfrm flipH="1">
            <a:off x="250825" y="2314575"/>
            <a:ext cx="144463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6" name="Line 38"/>
          <p:cNvSpPr>
            <a:spLocks noChangeShapeType="1"/>
          </p:cNvSpPr>
          <p:nvPr/>
        </p:nvSpPr>
        <p:spPr bwMode="auto">
          <a:xfrm>
            <a:off x="395288" y="2314575"/>
            <a:ext cx="144462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7" name="Line 39"/>
          <p:cNvSpPr>
            <a:spLocks noChangeShapeType="1"/>
          </p:cNvSpPr>
          <p:nvPr/>
        </p:nvSpPr>
        <p:spPr bwMode="auto">
          <a:xfrm flipV="1">
            <a:off x="395288" y="1954213"/>
            <a:ext cx="217487" cy="144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8" name="Line 40"/>
          <p:cNvSpPr>
            <a:spLocks noChangeShapeType="1"/>
          </p:cNvSpPr>
          <p:nvPr/>
        </p:nvSpPr>
        <p:spPr bwMode="auto">
          <a:xfrm flipH="1" flipV="1">
            <a:off x="179388" y="2027238"/>
            <a:ext cx="215900" cy="714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cxnSp>
        <p:nvCxnSpPr>
          <p:cNvPr id="29" name="AutoShape 43"/>
          <p:cNvCxnSpPr>
            <a:cxnSpLocks noChangeShapeType="1"/>
            <a:stCxn id="27" idx="1"/>
            <a:endCxn id="2" idx="1"/>
          </p:cNvCxnSpPr>
          <p:nvPr/>
        </p:nvCxnSpPr>
        <p:spPr bwMode="auto">
          <a:xfrm flipV="1">
            <a:off x="612775" y="1954213"/>
            <a:ext cx="1133475" cy="1587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ffectLst/>
        </p:spPr>
      </p:cxnSp>
      <p:sp>
        <p:nvSpPr>
          <p:cNvPr id="30" name="AutoShape 45"/>
          <p:cNvSpPr>
            <a:spLocks noChangeArrowheads="1"/>
          </p:cNvSpPr>
          <p:nvPr/>
        </p:nvSpPr>
        <p:spPr bwMode="auto">
          <a:xfrm>
            <a:off x="8531225" y="1514475"/>
            <a:ext cx="433388" cy="360363"/>
          </a:xfrm>
          <a:prstGeom prst="smileyFace">
            <a:avLst>
              <a:gd name="adj" fmla="val 4653"/>
            </a:avLst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31" name="Line 46"/>
          <p:cNvSpPr>
            <a:spLocks noChangeShapeType="1"/>
          </p:cNvSpPr>
          <p:nvPr/>
        </p:nvSpPr>
        <p:spPr bwMode="auto">
          <a:xfrm flipH="1">
            <a:off x="8747125" y="1874838"/>
            <a:ext cx="0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2" name="Line 47"/>
          <p:cNvSpPr>
            <a:spLocks noChangeShapeType="1"/>
          </p:cNvSpPr>
          <p:nvPr/>
        </p:nvSpPr>
        <p:spPr bwMode="auto">
          <a:xfrm flipH="1">
            <a:off x="8602663" y="2235200"/>
            <a:ext cx="144462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3" name="Line 48"/>
          <p:cNvSpPr>
            <a:spLocks noChangeShapeType="1"/>
          </p:cNvSpPr>
          <p:nvPr/>
        </p:nvSpPr>
        <p:spPr bwMode="auto">
          <a:xfrm>
            <a:off x="8747125" y="2235200"/>
            <a:ext cx="144463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4" name="Line 49"/>
          <p:cNvSpPr>
            <a:spLocks noChangeShapeType="1"/>
          </p:cNvSpPr>
          <p:nvPr/>
        </p:nvSpPr>
        <p:spPr bwMode="auto">
          <a:xfrm flipV="1">
            <a:off x="8747125" y="1874838"/>
            <a:ext cx="217488" cy="144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5" name="Line 50"/>
          <p:cNvSpPr>
            <a:spLocks noChangeShapeType="1"/>
          </p:cNvSpPr>
          <p:nvPr/>
        </p:nvSpPr>
        <p:spPr bwMode="auto">
          <a:xfrm flipH="1" flipV="1">
            <a:off x="8531225" y="1947863"/>
            <a:ext cx="215900" cy="714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cxnSp>
        <p:nvCxnSpPr>
          <p:cNvPr id="36" name="AutoShape 51"/>
          <p:cNvCxnSpPr>
            <a:cxnSpLocks noChangeShapeType="1"/>
            <a:stCxn id="4" idx="3"/>
            <a:endCxn id="35" idx="1"/>
          </p:cNvCxnSpPr>
          <p:nvPr/>
        </p:nvCxnSpPr>
        <p:spPr bwMode="auto">
          <a:xfrm flipV="1">
            <a:off x="7667625" y="1949450"/>
            <a:ext cx="863600" cy="4763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ffectLst/>
        </p:spPr>
      </p:cxnSp>
      <p:sp>
        <p:nvSpPr>
          <p:cNvPr id="37" name="Text Box 52"/>
          <p:cNvSpPr txBox="1">
            <a:spLocks noChangeArrowheads="1"/>
          </p:cNvSpPr>
          <p:nvPr/>
        </p:nvSpPr>
        <p:spPr bwMode="auto">
          <a:xfrm>
            <a:off x="7632700" y="1557338"/>
            <a:ext cx="8572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SHA-1</a:t>
            </a:r>
            <a:endParaRPr lang="ru-RU"/>
          </a:p>
        </p:txBody>
      </p:sp>
      <p:sp>
        <p:nvSpPr>
          <p:cNvPr id="38" name="Title 3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Проект активации</a:t>
            </a:r>
            <a:endParaRPr lang="ru-RU" dirty="0"/>
          </a:p>
        </p:txBody>
      </p:sp>
      <p:sp>
        <p:nvSpPr>
          <p:cNvPr id="39" name="Slide Number Placeholder 3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9EF6F-32D8-4AB0-9C85-17CD52B88638}" type="slidenum">
              <a:rPr lang="ru-RU" smtClean="0"/>
              <a:pPr/>
              <a:t>26</a:t>
            </a:fld>
            <a:endParaRPr lang="ru-RU"/>
          </a:p>
        </p:txBody>
      </p:sp>
      <p:sp>
        <p:nvSpPr>
          <p:cNvPr id="40" name="Дата 3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15.11.2012</a:t>
            </a:r>
            <a:endParaRPr lang="ru-RU"/>
          </a:p>
        </p:txBody>
      </p:sp>
      <p:sp>
        <p:nvSpPr>
          <p:cNvPr id="41" name="Нижний колонтитул 4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«Инфокоммуникационные технологии в научных исследованиях», Таруса</a:t>
            </a:r>
            <a:endParaRPr lang="ru-RU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>
            <a:spLocks noChangeArrowheads="1"/>
          </p:cNvSpPr>
          <p:nvPr/>
        </p:nvSpPr>
        <p:spPr bwMode="auto">
          <a:xfrm>
            <a:off x="990600" y="2819400"/>
            <a:ext cx="1066800" cy="990600"/>
          </a:xfrm>
          <a:prstGeom prst="ellipse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US">
                <a:latin typeface="Verdana" pitchFamily="34" charset="0"/>
              </a:rPr>
              <a:t>BIOS </a:t>
            </a:r>
          </a:p>
          <a:p>
            <a:pPr algn="ctr"/>
            <a:r>
              <a:rPr lang="en-US">
                <a:latin typeface="Verdana" pitchFamily="34" charset="0"/>
              </a:rPr>
              <a:t>boot </a:t>
            </a:r>
          </a:p>
          <a:p>
            <a:pPr algn="ctr"/>
            <a:r>
              <a:rPr lang="en-US">
                <a:latin typeface="Verdana" pitchFamily="34" charset="0"/>
              </a:rPr>
              <a:t>block</a:t>
            </a:r>
          </a:p>
        </p:txBody>
      </p:sp>
      <p:sp>
        <p:nvSpPr>
          <p:cNvPr id="5" name="Oval 4"/>
          <p:cNvSpPr>
            <a:spLocks noChangeArrowheads="1"/>
          </p:cNvSpPr>
          <p:nvPr/>
        </p:nvSpPr>
        <p:spPr bwMode="auto">
          <a:xfrm>
            <a:off x="2743200" y="2971800"/>
            <a:ext cx="762000" cy="609600"/>
          </a:xfrm>
          <a:prstGeom prst="ellipse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US">
                <a:latin typeface="Verdana" pitchFamily="34" charset="0"/>
              </a:rPr>
              <a:t>BIOS</a:t>
            </a:r>
          </a:p>
        </p:txBody>
      </p:sp>
      <p:sp>
        <p:nvSpPr>
          <p:cNvPr id="6" name="Oval 5"/>
          <p:cNvSpPr>
            <a:spLocks noChangeArrowheads="1"/>
          </p:cNvSpPr>
          <p:nvPr/>
        </p:nvSpPr>
        <p:spPr bwMode="auto">
          <a:xfrm>
            <a:off x="4191000" y="2819400"/>
            <a:ext cx="914400" cy="838200"/>
          </a:xfrm>
          <a:prstGeom prst="ellipse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US" dirty="0" smtClean="0">
                <a:latin typeface="Verdana" pitchFamily="34" charset="0"/>
              </a:rPr>
              <a:t>loader</a:t>
            </a:r>
            <a:endParaRPr lang="en-US" dirty="0">
              <a:latin typeface="Verdana" pitchFamily="34" charset="0"/>
            </a:endParaRPr>
          </a:p>
        </p:txBody>
      </p:sp>
      <p:sp>
        <p:nvSpPr>
          <p:cNvPr id="7" name="Oval 6"/>
          <p:cNvSpPr>
            <a:spLocks noChangeArrowheads="1"/>
          </p:cNvSpPr>
          <p:nvPr/>
        </p:nvSpPr>
        <p:spPr bwMode="auto">
          <a:xfrm>
            <a:off x="5652120" y="2852936"/>
            <a:ext cx="1296144" cy="741040"/>
          </a:xfrm>
          <a:prstGeom prst="ellipse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US" dirty="0" smtClean="0">
                <a:latin typeface="Verdana" pitchFamily="34" charset="0"/>
              </a:rPr>
              <a:t>Hypervisor</a:t>
            </a:r>
            <a:endParaRPr lang="en-US" dirty="0">
              <a:latin typeface="Verdana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3276600" y="4495800"/>
            <a:ext cx="990600" cy="4572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US">
                <a:latin typeface="Verdana" pitchFamily="34" charset="0"/>
              </a:rPr>
              <a:t>TPM</a:t>
            </a: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981200" y="1828800"/>
            <a:ext cx="1219200" cy="4572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US">
                <a:latin typeface="Verdana" pitchFamily="34" charset="0"/>
              </a:rPr>
              <a:t>Hardware</a:t>
            </a:r>
          </a:p>
        </p:txBody>
      </p:sp>
      <p:sp>
        <p:nvSpPr>
          <p:cNvPr id="11" name="Line 11"/>
          <p:cNvSpPr>
            <a:spLocks noChangeShapeType="1"/>
          </p:cNvSpPr>
          <p:nvPr/>
        </p:nvSpPr>
        <p:spPr bwMode="auto">
          <a:xfrm>
            <a:off x="2057400" y="3276600"/>
            <a:ext cx="685800" cy="0"/>
          </a:xfrm>
          <a:prstGeom prst="line">
            <a:avLst/>
          </a:prstGeom>
          <a:ln>
            <a:headEnd/>
            <a:tailEnd type="triangle" w="lg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/>
          <a:lstStyle/>
          <a:p>
            <a:endParaRPr lang="ru-RU"/>
          </a:p>
        </p:txBody>
      </p:sp>
      <p:sp>
        <p:nvSpPr>
          <p:cNvPr id="12" name="Line 12"/>
          <p:cNvSpPr>
            <a:spLocks noChangeShapeType="1"/>
          </p:cNvSpPr>
          <p:nvPr/>
        </p:nvSpPr>
        <p:spPr bwMode="auto">
          <a:xfrm>
            <a:off x="3505200" y="3276600"/>
            <a:ext cx="685800" cy="0"/>
          </a:xfrm>
          <a:prstGeom prst="line">
            <a:avLst/>
          </a:prstGeom>
          <a:ln>
            <a:headEnd/>
            <a:tailEnd type="triangle" w="lg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/>
          <a:lstStyle/>
          <a:p>
            <a:endParaRPr lang="ru-RU"/>
          </a:p>
        </p:txBody>
      </p:sp>
      <p:sp>
        <p:nvSpPr>
          <p:cNvPr id="13" name="Line 13"/>
          <p:cNvSpPr>
            <a:spLocks noChangeShapeType="1"/>
          </p:cNvSpPr>
          <p:nvPr/>
        </p:nvSpPr>
        <p:spPr bwMode="auto">
          <a:xfrm>
            <a:off x="5105400" y="3276600"/>
            <a:ext cx="533400" cy="0"/>
          </a:xfrm>
          <a:prstGeom prst="line">
            <a:avLst/>
          </a:prstGeom>
          <a:ln>
            <a:headEnd/>
            <a:tailEnd type="triangle" w="lg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/>
          <a:lstStyle/>
          <a:p>
            <a:endParaRPr lang="ru-RU"/>
          </a:p>
        </p:txBody>
      </p:sp>
      <p:sp>
        <p:nvSpPr>
          <p:cNvPr id="15" name="Text Box 15"/>
          <p:cNvSpPr txBox="1">
            <a:spLocks noChangeArrowheads="1"/>
          </p:cNvSpPr>
          <p:nvPr/>
        </p:nvSpPr>
        <p:spPr bwMode="auto">
          <a:xfrm>
            <a:off x="838200" y="3886200"/>
            <a:ext cx="1600200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>
                <a:latin typeface="Verdana" pitchFamily="34" charset="0"/>
              </a:rPr>
              <a:t>Root of trust in integrity measurement</a:t>
            </a:r>
          </a:p>
        </p:txBody>
      </p:sp>
      <p:sp>
        <p:nvSpPr>
          <p:cNvPr id="16" name="Text Box 16"/>
          <p:cNvSpPr txBox="1">
            <a:spLocks noChangeArrowheads="1"/>
          </p:cNvSpPr>
          <p:nvPr/>
        </p:nvSpPr>
        <p:spPr bwMode="auto">
          <a:xfrm>
            <a:off x="2971800" y="5029200"/>
            <a:ext cx="1828800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>
                <a:latin typeface="Verdana" pitchFamily="34" charset="0"/>
              </a:rPr>
              <a:t>Root of trust in integrity reporting</a:t>
            </a:r>
          </a:p>
        </p:txBody>
      </p:sp>
      <p:sp>
        <p:nvSpPr>
          <p:cNvPr id="17" name="Line 17"/>
          <p:cNvSpPr>
            <a:spLocks noChangeShapeType="1"/>
          </p:cNvSpPr>
          <p:nvPr/>
        </p:nvSpPr>
        <p:spPr bwMode="auto">
          <a:xfrm flipH="1" flipV="1">
            <a:off x="2590800" y="2286000"/>
            <a:ext cx="457200" cy="685800"/>
          </a:xfrm>
          <a:prstGeom prst="line">
            <a:avLst/>
          </a:prstGeom>
          <a:ln>
            <a:headEnd/>
            <a:tailEnd type="triangle" w="lg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/>
          <a:lstStyle/>
          <a:p>
            <a:endParaRPr lang="ru-RU"/>
          </a:p>
        </p:txBody>
      </p:sp>
      <p:sp>
        <p:nvSpPr>
          <p:cNvPr id="18" name="Line 18"/>
          <p:cNvSpPr>
            <a:spLocks noChangeShapeType="1"/>
          </p:cNvSpPr>
          <p:nvPr/>
        </p:nvSpPr>
        <p:spPr bwMode="auto">
          <a:xfrm>
            <a:off x="6096000" y="4527550"/>
            <a:ext cx="685800" cy="0"/>
          </a:xfrm>
          <a:prstGeom prst="line">
            <a:avLst/>
          </a:prstGeom>
          <a:ln>
            <a:headEnd/>
            <a:tailEnd type="triangle" w="lg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/>
          <a:lstStyle/>
          <a:p>
            <a:endParaRPr lang="ru-RU"/>
          </a:p>
        </p:txBody>
      </p:sp>
      <p:sp>
        <p:nvSpPr>
          <p:cNvPr id="19" name="Text Box 19"/>
          <p:cNvSpPr txBox="1">
            <a:spLocks noChangeArrowheads="1"/>
          </p:cNvSpPr>
          <p:nvPr/>
        </p:nvSpPr>
        <p:spPr bwMode="auto">
          <a:xfrm>
            <a:off x="7010400" y="4343400"/>
            <a:ext cx="1600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>
                <a:latin typeface="Verdana" pitchFamily="34" charset="0"/>
              </a:rPr>
              <a:t>measuring</a:t>
            </a:r>
          </a:p>
        </p:txBody>
      </p:sp>
      <p:sp>
        <p:nvSpPr>
          <p:cNvPr id="20" name="Line 24"/>
          <p:cNvSpPr>
            <a:spLocks noChangeShapeType="1"/>
          </p:cNvSpPr>
          <p:nvPr/>
        </p:nvSpPr>
        <p:spPr bwMode="auto">
          <a:xfrm>
            <a:off x="1905000" y="3657600"/>
            <a:ext cx="1447800" cy="838200"/>
          </a:xfrm>
          <a:prstGeom prst="line">
            <a:avLst/>
          </a:prstGeom>
          <a:ln>
            <a:headEnd/>
            <a:tailEnd type="triangle" w="lg" len="me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/>
          <a:lstStyle/>
          <a:p>
            <a:endParaRPr lang="ru-RU"/>
          </a:p>
        </p:txBody>
      </p:sp>
      <p:sp>
        <p:nvSpPr>
          <p:cNvPr id="21" name="Line 25"/>
          <p:cNvSpPr>
            <a:spLocks noChangeShapeType="1"/>
          </p:cNvSpPr>
          <p:nvPr/>
        </p:nvSpPr>
        <p:spPr bwMode="auto">
          <a:xfrm>
            <a:off x="3200400" y="3581400"/>
            <a:ext cx="304800" cy="914400"/>
          </a:xfrm>
          <a:prstGeom prst="line">
            <a:avLst/>
          </a:prstGeom>
          <a:ln>
            <a:headEnd/>
            <a:tailEnd type="triangle" w="lg" len="me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/>
          <a:lstStyle/>
          <a:p>
            <a:endParaRPr lang="ru-RU"/>
          </a:p>
        </p:txBody>
      </p:sp>
      <p:sp>
        <p:nvSpPr>
          <p:cNvPr id="22" name="Line 26"/>
          <p:cNvSpPr>
            <a:spLocks noChangeShapeType="1"/>
          </p:cNvSpPr>
          <p:nvPr/>
        </p:nvSpPr>
        <p:spPr bwMode="auto">
          <a:xfrm flipH="1">
            <a:off x="3733800" y="3505200"/>
            <a:ext cx="533400" cy="990600"/>
          </a:xfrm>
          <a:prstGeom prst="line">
            <a:avLst/>
          </a:prstGeom>
          <a:ln>
            <a:headEnd/>
            <a:tailEnd type="triangle" w="lg" len="me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/>
          <a:lstStyle/>
          <a:p>
            <a:endParaRPr lang="ru-RU"/>
          </a:p>
        </p:txBody>
      </p:sp>
      <p:sp>
        <p:nvSpPr>
          <p:cNvPr id="24" name="Line 28"/>
          <p:cNvSpPr>
            <a:spLocks noChangeShapeType="1"/>
          </p:cNvSpPr>
          <p:nvPr/>
        </p:nvSpPr>
        <p:spPr bwMode="auto">
          <a:xfrm>
            <a:off x="6096000" y="4908550"/>
            <a:ext cx="685800" cy="0"/>
          </a:xfrm>
          <a:prstGeom prst="line">
            <a:avLst/>
          </a:prstGeom>
          <a:ln>
            <a:headEnd/>
            <a:tailEnd type="triangle" w="lg" len="me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/>
          <a:lstStyle/>
          <a:p>
            <a:endParaRPr lang="ru-RU"/>
          </a:p>
        </p:txBody>
      </p:sp>
      <p:sp>
        <p:nvSpPr>
          <p:cNvPr id="25" name="Text Box 29"/>
          <p:cNvSpPr txBox="1">
            <a:spLocks noChangeArrowheads="1"/>
          </p:cNvSpPr>
          <p:nvPr/>
        </p:nvSpPr>
        <p:spPr bwMode="auto">
          <a:xfrm>
            <a:off x="7010400" y="4724400"/>
            <a:ext cx="17526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>
                <a:latin typeface="Verdana" pitchFamily="34" charset="0"/>
              </a:rPr>
              <a:t>Extend PCR</a:t>
            </a:r>
          </a:p>
        </p:txBody>
      </p:sp>
      <p:sp>
        <p:nvSpPr>
          <p:cNvPr id="23" name="Line 27"/>
          <p:cNvSpPr>
            <a:spLocks noChangeShapeType="1"/>
          </p:cNvSpPr>
          <p:nvPr/>
        </p:nvSpPr>
        <p:spPr bwMode="auto">
          <a:xfrm flipH="1">
            <a:off x="3962400" y="3429000"/>
            <a:ext cx="1761728" cy="1066800"/>
          </a:xfrm>
          <a:prstGeom prst="line">
            <a:avLst/>
          </a:prstGeom>
          <a:ln>
            <a:headEnd/>
            <a:tailEnd type="triangle" w="lg" len="me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/>
          <a:lstStyle/>
          <a:p>
            <a:endParaRPr lang="ru-RU"/>
          </a:p>
        </p:txBody>
      </p:sp>
      <p:sp>
        <p:nvSpPr>
          <p:cNvPr id="26" name="Title 2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Проект активации. Вариант 2</a:t>
            </a:r>
            <a:endParaRPr lang="ru-RU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9EF6F-32D8-4AB0-9C85-17CD52B88638}" type="slidenum">
              <a:rPr lang="ru-RU" smtClean="0"/>
              <a:pPr/>
              <a:t>27</a:t>
            </a:fld>
            <a:endParaRPr lang="ru-RU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15.11.2012</a:t>
            </a:r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«Инфокоммуникационные технологии в научных исследованиях», Таруса</a:t>
            </a:r>
            <a:endParaRPr lang="ru-RU"/>
          </a:p>
        </p:txBody>
      </p:sp>
    </p:spTree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Дополнительные угрозы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9EF6F-32D8-4AB0-9C85-17CD52B88638}" type="slidenum">
              <a:rPr lang="ru-RU" smtClean="0"/>
              <a:pPr/>
              <a:t>28</a:t>
            </a:fld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15.11.2012</a:t>
            </a: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«Инфокоммуникационные технологии в научных исследованиях», Таруса</a:t>
            </a:r>
            <a:endParaRPr lang="ru-RU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SMM(System Management Mode)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043608" y="1600200"/>
            <a:ext cx="7848872" cy="4525963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Степень угрозы: высокая (полный контроль)</a:t>
            </a:r>
          </a:p>
          <a:p>
            <a:r>
              <a:rPr lang="ru-RU" dirty="0" smtClean="0"/>
              <a:t>Сложность проведения атаки: высокая</a:t>
            </a:r>
          </a:p>
          <a:p>
            <a:r>
              <a:rPr lang="ru-RU" dirty="0" smtClean="0"/>
              <a:t>Условия успешности применения атаки:</a:t>
            </a:r>
          </a:p>
          <a:p>
            <a:pPr lvl="1"/>
            <a:r>
              <a:rPr lang="ru-RU" dirty="0" smtClean="0"/>
              <a:t>Зависит от </a:t>
            </a:r>
            <a:r>
              <a:rPr lang="en-US" dirty="0" smtClean="0"/>
              <a:t>BIOS</a:t>
            </a:r>
            <a:endParaRPr lang="ru-RU" dirty="0" smtClean="0"/>
          </a:p>
          <a:p>
            <a:pPr lvl="1"/>
            <a:r>
              <a:rPr lang="ru-RU" dirty="0" smtClean="0"/>
              <a:t>Зависит от аппаратного обеспечения</a:t>
            </a:r>
            <a:endParaRPr lang="en-US" dirty="0" smtClean="0"/>
          </a:p>
          <a:p>
            <a:r>
              <a:rPr lang="ru-RU" dirty="0" smtClean="0"/>
              <a:t>Вероятность успешности применения атаки: высокая</a:t>
            </a:r>
          </a:p>
          <a:p>
            <a:r>
              <a:rPr lang="ru-RU" dirty="0" smtClean="0"/>
              <a:t>Оценка сложности защиты от атаки:</a:t>
            </a:r>
          </a:p>
          <a:p>
            <a:pPr lvl="1"/>
            <a:r>
              <a:rPr lang="ru-RU" dirty="0" smtClean="0"/>
              <a:t>Перепрошивка </a:t>
            </a:r>
            <a:r>
              <a:rPr lang="en-US" dirty="0" smtClean="0"/>
              <a:t>BIOS (</a:t>
            </a:r>
            <a:r>
              <a:rPr lang="ru-RU" dirty="0" smtClean="0"/>
              <a:t>лёгкая). Не всегда возможно.</a:t>
            </a:r>
          </a:p>
          <a:p>
            <a:pPr lvl="1"/>
            <a:r>
              <a:rPr lang="ru-RU" dirty="0" smtClean="0"/>
              <a:t>Эмуляция </a:t>
            </a:r>
            <a:r>
              <a:rPr lang="en-US" dirty="0" smtClean="0"/>
              <a:t>SMM (AMD</a:t>
            </a:r>
            <a:r>
              <a:rPr lang="ru-RU" dirty="0" smtClean="0"/>
              <a:t> </a:t>
            </a:r>
            <a:r>
              <a:rPr lang="en-US" dirty="0" smtClean="0"/>
              <a:t>SVM</a:t>
            </a:r>
            <a:r>
              <a:rPr lang="ru-RU" dirty="0" smtClean="0"/>
              <a:t>) (средняя). Возможность защиты для </a:t>
            </a:r>
            <a:r>
              <a:rPr lang="en-US" dirty="0" smtClean="0"/>
              <a:t>Intel VT – </a:t>
            </a:r>
            <a:r>
              <a:rPr lang="ru-RU" dirty="0" smtClean="0"/>
              <a:t>не известна.</a:t>
            </a:r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9EF6F-32D8-4AB0-9C85-17CD52B88638}" type="slidenum">
              <a:rPr lang="ru-RU" smtClean="0"/>
              <a:pPr/>
              <a:t>29</a:t>
            </a:fld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15.11.2012</a:t>
            </a: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«Инфокоммуникационные технологии в научных исследованиях», Таруса</a:t>
            </a:r>
            <a:endParaRPr lang="ru-RU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 smtClean="0"/>
              <a:t>Эмуляция пользовательских действий зловредной </a:t>
            </a:r>
            <a:r>
              <a:rPr lang="ru-RU" sz="3600" dirty="0" smtClean="0"/>
              <a:t>программой</a:t>
            </a:r>
            <a:endParaRPr lang="ru-RU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Степень угрозы: средняя</a:t>
            </a:r>
            <a:r>
              <a:rPr lang="en-US" dirty="0" smtClean="0"/>
              <a:t> (</a:t>
            </a:r>
            <a:r>
              <a:rPr lang="ru-RU" dirty="0" smtClean="0"/>
              <a:t>потеря конфиденциальности данных)</a:t>
            </a:r>
          </a:p>
          <a:p>
            <a:r>
              <a:rPr lang="ru-RU" dirty="0" smtClean="0"/>
              <a:t>Сложность проведения атаки: низкая</a:t>
            </a:r>
          </a:p>
          <a:p>
            <a:r>
              <a:rPr lang="ru-RU" dirty="0" smtClean="0"/>
              <a:t>Вероятность успешности применения атаки: средняя</a:t>
            </a:r>
          </a:p>
          <a:p>
            <a:r>
              <a:rPr lang="ru-RU" dirty="0" smtClean="0"/>
              <a:t>Оценка сложности защиты от атаки:</a:t>
            </a:r>
          </a:p>
          <a:p>
            <a:pPr lvl="1"/>
            <a:r>
              <a:rPr lang="ru-RU" dirty="0" smtClean="0"/>
              <a:t>Более точное определение конфигураций доверенных приложений (даёт лишь частичные гарантии защиты) (средняя)</a:t>
            </a:r>
          </a:p>
          <a:p>
            <a:pPr lvl="1"/>
            <a:r>
              <a:rPr lang="ru-RU" dirty="0" smtClean="0"/>
              <a:t>Запрашивать каждый раз гипервизором подтверждение у пользователя при запуске доверенного приложения (перекладвание ответственности на пользователя) (сложная)</a:t>
            </a:r>
          </a:p>
          <a:p>
            <a:pPr lvl="1"/>
            <a:r>
              <a:rPr lang="ru-RU" dirty="0" smtClean="0"/>
              <a:t>Создание защищённого канала «Пользователь - Приложение» (сложная)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9EF6F-32D8-4AB0-9C85-17CD52B88638}" type="slidenum">
              <a:rPr lang="ru-RU" smtClean="0"/>
              <a:pPr/>
              <a:t>30</a:t>
            </a:fld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15.11.2012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«Инфокоммуникационные технологии в научных исследованиях», Таруса</a:t>
            </a:r>
            <a:endParaRPr lang="ru-RU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Перепрошивка BIOS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Степень угрозы: высокая (полный контроль)</a:t>
            </a:r>
          </a:p>
          <a:p>
            <a:r>
              <a:rPr lang="ru-RU" dirty="0" smtClean="0"/>
              <a:t>Сложность проведения атаки: высокая</a:t>
            </a:r>
          </a:p>
          <a:p>
            <a:r>
              <a:rPr lang="ru-RU" dirty="0" smtClean="0"/>
              <a:t>Условия успешности применения атаки:</a:t>
            </a:r>
          </a:p>
          <a:p>
            <a:pPr lvl="1"/>
            <a:r>
              <a:rPr lang="ru-RU" dirty="0" smtClean="0"/>
              <a:t>Зависит от </a:t>
            </a:r>
            <a:r>
              <a:rPr lang="en-US" dirty="0" smtClean="0"/>
              <a:t>BIOS</a:t>
            </a:r>
            <a:r>
              <a:rPr lang="ru-RU" dirty="0" smtClean="0"/>
              <a:t> (не всегда возможно перезаписать)</a:t>
            </a:r>
          </a:p>
          <a:p>
            <a:pPr lvl="2"/>
            <a:r>
              <a:rPr lang="ru-RU" dirty="0" smtClean="0"/>
              <a:t>Возможна закладка на заводе-производителе</a:t>
            </a:r>
          </a:p>
          <a:p>
            <a:pPr lvl="1"/>
            <a:r>
              <a:rPr lang="ru-RU" dirty="0" smtClean="0"/>
              <a:t>Необходима перезагрузка компьютера после заражения</a:t>
            </a:r>
          </a:p>
          <a:p>
            <a:r>
              <a:rPr lang="ru-RU" dirty="0" smtClean="0"/>
              <a:t>Вероятность успешности применения атаки: высокая</a:t>
            </a:r>
          </a:p>
          <a:p>
            <a:r>
              <a:rPr lang="ru-RU" dirty="0" smtClean="0"/>
              <a:t>Оценка сложности защиты от атаки:</a:t>
            </a:r>
          </a:p>
          <a:p>
            <a:pPr lvl="1"/>
            <a:r>
              <a:rPr lang="ru-RU" dirty="0" smtClean="0"/>
              <a:t>Защита прошивки </a:t>
            </a:r>
            <a:r>
              <a:rPr lang="en-US" dirty="0" smtClean="0"/>
              <a:t>BIOS </a:t>
            </a:r>
            <a:r>
              <a:rPr lang="ru-RU" dirty="0" smtClean="0"/>
              <a:t>(средняя)</a:t>
            </a:r>
          </a:p>
          <a:p>
            <a:pPr lvl="1"/>
            <a:r>
              <a:rPr lang="ru-RU" dirty="0" smtClean="0"/>
              <a:t>Поддержка доверенной загрузки (средняя)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9EF6F-32D8-4AB0-9C85-17CD52B88638}" type="slidenum">
              <a:rPr lang="ru-RU" smtClean="0"/>
              <a:pPr/>
              <a:t>31</a:t>
            </a:fld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15.11.2012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«Инфокоммуникационные технологии в научных исследованиях», Таруса</a:t>
            </a:r>
            <a:endParaRPr lang="ru-RU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Подмена конфигурационных файлов системы</a:t>
            </a:r>
            <a:endParaRPr lang="ru-RU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Степень угрозы: малая</a:t>
            </a:r>
          </a:p>
          <a:p>
            <a:r>
              <a:rPr lang="ru-RU" dirty="0" smtClean="0"/>
              <a:t>Сложность проведения атаки: высокая</a:t>
            </a:r>
          </a:p>
          <a:p>
            <a:r>
              <a:rPr lang="ru-RU" dirty="0" smtClean="0"/>
              <a:t>Условия успешности применения атаки:</a:t>
            </a:r>
          </a:p>
          <a:p>
            <a:pPr lvl="1"/>
            <a:r>
              <a:rPr lang="ru-RU" dirty="0" smtClean="0"/>
              <a:t>Доступ к устройству хранения конфигурации</a:t>
            </a:r>
            <a:r>
              <a:rPr lang="en-US" dirty="0" smtClean="0"/>
              <a:t> </a:t>
            </a:r>
            <a:r>
              <a:rPr lang="ru-RU" dirty="0" smtClean="0"/>
              <a:t>системы защиты</a:t>
            </a:r>
          </a:p>
          <a:p>
            <a:pPr lvl="1"/>
            <a:r>
              <a:rPr lang="ru-RU" dirty="0" smtClean="0"/>
              <a:t>Загрузка администратором системы подменённых файлов конфигурации</a:t>
            </a:r>
            <a:endParaRPr lang="en-US" dirty="0" smtClean="0"/>
          </a:p>
          <a:p>
            <a:r>
              <a:rPr lang="ru-RU" dirty="0" smtClean="0"/>
              <a:t>Вероятность успешности применения атаки: высокая</a:t>
            </a:r>
          </a:p>
          <a:p>
            <a:r>
              <a:rPr lang="ru-RU" dirty="0" smtClean="0"/>
              <a:t>Оценка сложности защиты от атаки:</a:t>
            </a:r>
          </a:p>
          <a:p>
            <a:pPr lvl="1"/>
            <a:r>
              <a:rPr lang="ru-RU" dirty="0" smtClean="0"/>
              <a:t>Шифрование файлов конфигурации (лёгкая)</a:t>
            </a:r>
          </a:p>
          <a:p>
            <a:pPr lvl="1"/>
            <a:r>
              <a:rPr lang="ru-RU" dirty="0" smtClean="0"/>
              <a:t>Цифровая подпись файлов конфигурации (лёгкая)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9EF6F-32D8-4AB0-9C85-17CD52B88638}" type="slidenum">
              <a:rPr lang="ru-RU" smtClean="0"/>
              <a:pPr/>
              <a:t>32</a:t>
            </a:fld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15.11.2012</a:t>
            </a: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«Инфокоммуникационные технологии в научных исследованиях», Таруса</a:t>
            </a:r>
            <a:endParaRPr lang="ru-RU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Взлом сетевых соединений доверенных процессов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Степень угрозы: средняя (потеря части конфиденциальных данных)</a:t>
            </a:r>
          </a:p>
          <a:p>
            <a:r>
              <a:rPr lang="ru-RU" dirty="0" smtClean="0"/>
              <a:t>Сложность проведения атаки: лёгкая – сложная (зависит от встроенных средств защиты каналов)</a:t>
            </a:r>
          </a:p>
          <a:p>
            <a:r>
              <a:rPr lang="ru-RU" dirty="0" smtClean="0"/>
              <a:t>Условия успешности применения атаки:</a:t>
            </a:r>
          </a:p>
          <a:p>
            <a:pPr lvl="1"/>
            <a:r>
              <a:rPr lang="ru-RU" dirty="0" smtClean="0"/>
              <a:t>Наличие способа перехватывать передающиеся по пакету каналы</a:t>
            </a:r>
            <a:endParaRPr lang="en-US" dirty="0" smtClean="0"/>
          </a:p>
          <a:p>
            <a:r>
              <a:rPr lang="ru-RU" dirty="0" smtClean="0"/>
              <a:t>Вероятность успешности применения атаки: высокая</a:t>
            </a:r>
          </a:p>
          <a:p>
            <a:r>
              <a:rPr lang="ru-RU" dirty="0" smtClean="0"/>
              <a:t>Оценка сложности защиты от атаки:</a:t>
            </a:r>
          </a:p>
          <a:p>
            <a:pPr lvl="1"/>
            <a:r>
              <a:rPr lang="ru-RU" dirty="0" smtClean="0"/>
              <a:t>Лёгкая (шифрованый протокол передачи данных. Уровень приложения)</a:t>
            </a:r>
          </a:p>
          <a:p>
            <a:pPr lvl="1"/>
            <a:r>
              <a:rPr lang="ru-RU" dirty="0" smtClean="0"/>
              <a:t>Средняя (принудительное шифрование в сервисной ВМ)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9EF6F-32D8-4AB0-9C85-17CD52B88638}" type="slidenum">
              <a:rPr lang="ru-RU" smtClean="0"/>
              <a:pPr/>
              <a:t>33</a:t>
            </a:fld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15.11.2012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«Инфокоммуникационные технологии в научных исследованиях», Таруса</a:t>
            </a:r>
            <a:endParaRPr lang="ru-RU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Теоретические возможности взломать систему</a:t>
            </a:r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Ошибка в реализации системы защиты</a:t>
            </a:r>
          </a:p>
          <a:p>
            <a:r>
              <a:rPr lang="ru-RU" dirty="0" smtClean="0"/>
              <a:t>Нарушение требования доверенности прикладных программ</a:t>
            </a:r>
          </a:p>
          <a:p>
            <a:r>
              <a:rPr lang="ru-RU" dirty="0" smtClean="0"/>
              <a:t>Неправильная конфигурация системы</a:t>
            </a:r>
          </a:p>
          <a:p>
            <a:r>
              <a:rPr lang="ru-RU" dirty="0" smtClean="0"/>
              <a:t>Подмена пакетов программ</a:t>
            </a:r>
          </a:p>
          <a:p>
            <a:r>
              <a:rPr lang="ru-RU" dirty="0" smtClean="0"/>
              <a:t>DMA атака на стабильность системы (есть возможность защититься)</a:t>
            </a:r>
          </a:p>
          <a:p>
            <a:r>
              <a:rPr lang="ru-RU" dirty="0" smtClean="0"/>
              <a:t>Ошибки/Закладки в аппаратуре</a:t>
            </a:r>
          </a:p>
          <a:p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15.11.2012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«Инфокоммуникационные технологии в научных исследованиях», Таруса</a:t>
            </a: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9EF6F-32D8-4AB0-9C85-17CD52B88638}" type="slidenum">
              <a:rPr lang="ru-RU" smtClean="0"/>
              <a:pPr/>
              <a:t>34</a:t>
            </a:fld>
            <a:endParaRPr lang="ru-RU"/>
          </a:p>
        </p:txBody>
      </p:sp>
    </p:spTree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Ограничения системы</a:t>
            </a:r>
            <a:endParaRPr lang="ru-RU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Аппаратные требования (</a:t>
            </a:r>
            <a:r>
              <a:rPr lang="en-US" dirty="0" smtClean="0"/>
              <a:t>VT,NPT,IOMMU,TPM)</a:t>
            </a:r>
            <a:endParaRPr lang="ru-RU" dirty="0" smtClean="0"/>
          </a:p>
          <a:p>
            <a:r>
              <a:rPr lang="ru-RU" dirty="0" smtClean="0"/>
              <a:t>Многоядерность</a:t>
            </a:r>
            <a:r>
              <a:rPr lang="en-US" dirty="0" smtClean="0"/>
              <a:t> </a:t>
            </a:r>
            <a:r>
              <a:rPr lang="ru-RU" dirty="0" smtClean="0"/>
              <a:t>(нет поддержки)</a:t>
            </a:r>
          </a:p>
          <a:p>
            <a:r>
              <a:rPr lang="ru-RU" dirty="0" smtClean="0"/>
              <a:t>Межпроцессное взаимодействие(целостность)</a:t>
            </a:r>
          </a:p>
          <a:p>
            <a:r>
              <a:rPr lang="ru-RU" dirty="0" smtClean="0"/>
              <a:t>Доверенная загрузка и доверенная динамическая загрузка (не реализована)</a:t>
            </a:r>
          </a:p>
          <a:p>
            <a:r>
              <a:rPr lang="ru-RU" dirty="0" smtClean="0"/>
              <a:t>Расширенная интроспекция (способность отслеживать события в ВМ)</a:t>
            </a:r>
          </a:p>
          <a:p>
            <a:r>
              <a:rPr lang="ru-RU" dirty="0" smtClean="0"/>
              <a:t>Поддержка иных операционных систем</a:t>
            </a:r>
          </a:p>
          <a:p>
            <a:r>
              <a:rPr lang="ru-RU" dirty="0" smtClean="0"/>
              <a:t>Гипервизор первого типа</a:t>
            </a:r>
          </a:p>
          <a:p>
            <a:r>
              <a:rPr lang="ru-RU" dirty="0" smtClean="0"/>
              <a:t>Ограниченное число видов защищаемых ресурсов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9EF6F-32D8-4AB0-9C85-17CD52B88638}" type="slidenum">
              <a:rPr lang="ru-RU" smtClean="0"/>
              <a:pPr/>
              <a:t>35</a:t>
            </a:fld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15.11.2012</a:t>
            </a: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«Инфокоммуникационные технологии в научных исследованиях», Таруса</a:t>
            </a:r>
            <a:endParaRPr lang="ru-RU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0"/>
            <a:ext cx="7498080" cy="1143000"/>
          </a:xfrm>
        </p:spPr>
        <p:txBody>
          <a:bodyPr/>
          <a:lstStyle/>
          <a:p>
            <a:r>
              <a:rPr lang="en-US" dirty="0" smtClean="0"/>
              <a:t>Summary</a:t>
            </a:r>
            <a:endParaRPr lang="ru-RU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467544" y="1196752"/>
          <a:ext cx="8229600" cy="558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06888"/>
                <a:gridCol w="1008112"/>
                <a:gridCol w="1008112"/>
                <a:gridCol w="1306488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Аспекты</a:t>
                      </a:r>
                      <a:r>
                        <a:rPr lang="ru-RU" baseline="0" dirty="0" smtClean="0"/>
                        <a:t> системы защиты</a:t>
                      </a:r>
                      <a:endParaRPr lang="ru-RU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Оценка</a:t>
                      </a:r>
                      <a:r>
                        <a:rPr lang="ru-RU" baseline="0" dirty="0" smtClean="0"/>
                        <a:t> трудоемкости</a:t>
                      </a:r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Оценка вклада в</a:t>
                      </a:r>
                      <a:r>
                        <a:rPr lang="en-US" baseline="0" dirty="0" smtClean="0"/>
                        <a:t> overhead</a:t>
                      </a:r>
                      <a:endParaRPr lang="ru-RU" dirty="0"/>
                    </a:p>
                  </a:txBody>
                  <a:tcPr anchor="ctr"/>
                </a:tc>
              </a:tr>
              <a:tr h="237728">
                <a:tc>
                  <a:txBody>
                    <a:bodyPr/>
                    <a:lstStyle/>
                    <a:p>
                      <a:r>
                        <a:rPr lang="ru-RU" dirty="0" smtClean="0"/>
                        <a:t>Поддержка </a:t>
                      </a:r>
                      <a:r>
                        <a:rPr lang="en-US" dirty="0" smtClean="0"/>
                        <a:t>AMD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32</a:t>
                      </a:r>
                      <a:endParaRPr lang="ru-RU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64</a:t>
                      </a:r>
                      <a:endParaRPr lang="ru-RU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noFill/>
                  </a:tcPr>
                </a:tc>
              </a:tr>
              <a:tr h="232008">
                <a:tc>
                  <a:txBody>
                    <a:bodyPr/>
                    <a:lstStyle/>
                    <a:p>
                      <a:r>
                        <a:rPr lang="ru-RU" dirty="0" smtClean="0"/>
                        <a:t>Поддержка</a:t>
                      </a:r>
                      <a:r>
                        <a:rPr lang="ru-RU" baseline="0" dirty="0" smtClean="0"/>
                        <a:t> </a:t>
                      </a:r>
                      <a:r>
                        <a:rPr lang="en-US" baseline="0" dirty="0" smtClean="0"/>
                        <a:t>Intel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32</a:t>
                      </a:r>
                      <a:endParaRPr lang="ru-RU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64</a:t>
                      </a:r>
                      <a:endParaRPr lang="ru-RU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154280">
                <a:tc>
                  <a:txBody>
                    <a:bodyPr/>
                    <a:lstStyle/>
                    <a:p>
                      <a:r>
                        <a:rPr lang="ru-RU" dirty="0" smtClean="0"/>
                        <a:t>Поддержка</a:t>
                      </a:r>
                      <a:r>
                        <a:rPr lang="ru-RU" baseline="0" dirty="0" smtClean="0"/>
                        <a:t> </a:t>
                      </a:r>
                      <a:r>
                        <a:rPr lang="en-US" baseline="0" dirty="0" smtClean="0"/>
                        <a:t>ARM (</a:t>
                      </a:r>
                      <a:r>
                        <a:rPr lang="ru-RU" baseline="0" dirty="0" smtClean="0"/>
                        <a:t>мобильные платформы)</a:t>
                      </a:r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856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Поддержка</a:t>
                      </a:r>
                      <a:r>
                        <a:rPr lang="ru-RU" baseline="0" dirty="0" smtClean="0"/>
                        <a:t> ОС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Linux</a:t>
                      </a:r>
                      <a:endParaRPr lang="ru-RU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Win.</a:t>
                      </a:r>
                      <a:endParaRPr lang="ru-RU" dirty="0"/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142840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Межпроцессное</a:t>
                      </a:r>
                      <a:r>
                        <a:rPr lang="ru-RU" dirty="0" smtClean="0"/>
                        <a:t> взаимодействие</a:t>
                      </a:r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137120">
                <a:tc>
                  <a:txBody>
                    <a:bodyPr/>
                    <a:lstStyle/>
                    <a:p>
                      <a:r>
                        <a:rPr lang="ru-RU" dirty="0" smtClean="0"/>
                        <a:t>Поддержка </a:t>
                      </a:r>
                      <a:r>
                        <a:rPr lang="ru-RU" dirty="0" err="1" smtClean="0"/>
                        <a:t>многоядерности</a:t>
                      </a:r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</a:tr>
              <a:tr h="131400">
                <a:tc>
                  <a:txBody>
                    <a:bodyPr/>
                    <a:lstStyle/>
                    <a:p>
                      <a:r>
                        <a:rPr lang="ru-RU" dirty="0" smtClean="0"/>
                        <a:t>Гипервизор </a:t>
                      </a:r>
                      <a:r>
                        <a:rPr lang="en-US" dirty="0" smtClean="0"/>
                        <a:t>bare-metal</a:t>
                      </a:r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На</a:t>
                      </a:r>
                      <a:r>
                        <a:rPr lang="ru-RU" baseline="0" dirty="0" smtClean="0"/>
                        <a:t> базе </a:t>
                      </a:r>
                      <a:r>
                        <a:rPr lang="en-US" baseline="0" dirty="0" smtClean="0"/>
                        <a:t>NOVA(</a:t>
                      </a:r>
                      <a:r>
                        <a:rPr lang="ru-RU" baseline="0" dirty="0" smtClean="0"/>
                        <a:t>?</a:t>
                      </a:r>
                      <a:r>
                        <a:rPr lang="en-US" baseline="0" dirty="0" smtClean="0"/>
                        <a:t>)</a:t>
                      </a:r>
                      <a:endParaRPr lang="ru-RU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</a:tr>
              <a:tr h="125680">
                <a:tc>
                  <a:txBody>
                    <a:bodyPr/>
                    <a:lstStyle/>
                    <a:p>
                      <a:r>
                        <a:rPr lang="ru-RU" dirty="0" smtClean="0"/>
                        <a:t>Целостность </a:t>
                      </a:r>
                      <a:r>
                        <a:rPr lang="ru-RU" baseline="0" dirty="0" smtClean="0"/>
                        <a:t>файлов</a:t>
                      </a:r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</a:tr>
              <a:tr h="119960">
                <a:tc>
                  <a:txBody>
                    <a:bodyPr/>
                    <a:lstStyle/>
                    <a:p>
                      <a:r>
                        <a:rPr lang="ru-RU" dirty="0" smtClean="0"/>
                        <a:t>Доверенная загрузка</a:t>
                      </a:r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Контроль</a:t>
                      </a:r>
                      <a:r>
                        <a:rPr lang="ru-RU" baseline="0" dirty="0" smtClean="0"/>
                        <a:t> </a:t>
                      </a:r>
                      <a:r>
                        <a:rPr lang="en-US" baseline="0" dirty="0" smtClean="0"/>
                        <a:t>USB</a:t>
                      </a:r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Доверенный</a:t>
                      </a:r>
                      <a:r>
                        <a:rPr lang="ru-RU" baseline="0" dirty="0" smtClean="0"/>
                        <a:t> интерфейс пользователя</a:t>
                      </a:r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Поддержка виртуализации серверов (контейнеры)</a:t>
                      </a:r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1649</TotalTime>
  <Words>2103</Words>
  <Application>Microsoft Office PowerPoint</Application>
  <PresentationFormat>Экран (4:3)</PresentationFormat>
  <Paragraphs>626</Paragraphs>
  <Slides>36</Slides>
  <Notes>3</Notes>
  <HiddenSlides>2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36</vt:i4>
      </vt:variant>
    </vt:vector>
  </HeadingPairs>
  <TitlesOfParts>
    <vt:vector size="37" baseType="lpstr">
      <vt:lpstr>Солнцестояние</vt:lpstr>
      <vt:lpstr>Защита приложений от скомпрометированной ОС</vt:lpstr>
      <vt:lpstr>Слайд 2</vt:lpstr>
      <vt:lpstr>Слайд 3</vt:lpstr>
      <vt:lpstr>Слайд 4</vt:lpstr>
      <vt:lpstr>Слайд 5</vt:lpstr>
      <vt:lpstr>Постановка задачи</vt:lpstr>
      <vt:lpstr>Введение в аппаратную виртуализацию</vt:lpstr>
      <vt:lpstr>Архитектура системы защиты</vt:lpstr>
      <vt:lpstr>Слайд 9</vt:lpstr>
      <vt:lpstr>Слайд 10</vt:lpstr>
      <vt:lpstr>Регистрация доверенного приложения</vt:lpstr>
      <vt:lpstr>Возможные точки вредоносного воздействия на доверенный процесс</vt:lpstr>
      <vt:lpstr>Слайд 13</vt:lpstr>
      <vt:lpstr>Слайд 14</vt:lpstr>
      <vt:lpstr>Слайд 15</vt:lpstr>
      <vt:lpstr>Слайд 16</vt:lpstr>
      <vt:lpstr>Контроль за потоком управления</vt:lpstr>
      <vt:lpstr>Слайд 18</vt:lpstr>
      <vt:lpstr>Обеспечение конфиденциальности: ограничение доступа к ресурсам</vt:lpstr>
      <vt:lpstr>Слайд 20</vt:lpstr>
      <vt:lpstr>Слайд 21</vt:lpstr>
      <vt:lpstr>Слайд 22</vt:lpstr>
      <vt:lpstr>Угрозы и возможные атаки на систему защиты</vt:lpstr>
      <vt:lpstr>Слайд 24</vt:lpstr>
      <vt:lpstr>Слайд 25</vt:lpstr>
      <vt:lpstr>Проект активации</vt:lpstr>
      <vt:lpstr>Проект активации. Вариант 2</vt:lpstr>
      <vt:lpstr>Дополнительные угрозы</vt:lpstr>
      <vt:lpstr>SMM(System Management Mode) </vt:lpstr>
      <vt:lpstr>Эмуляция пользовательских действий зловредной программой</vt:lpstr>
      <vt:lpstr>Перепрошивка BIOS</vt:lpstr>
      <vt:lpstr>Подмена конфигурационных файлов системы</vt:lpstr>
      <vt:lpstr>Взлом сетевых соединений доверенных процессов </vt:lpstr>
      <vt:lpstr>Теоретические возможности взломать систему</vt:lpstr>
      <vt:lpstr>Ограничения системы</vt:lpstr>
      <vt:lpstr>Summary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denis</dc:creator>
  <cp:lastModifiedBy>pakula</cp:lastModifiedBy>
  <cp:revision>147</cp:revision>
  <dcterms:created xsi:type="dcterms:W3CDTF">2012-08-28T08:38:34Z</dcterms:created>
  <dcterms:modified xsi:type="dcterms:W3CDTF">2012-11-15T09:46:26Z</dcterms:modified>
</cp:coreProperties>
</file>