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77" r:id="rId6"/>
    <p:sldId id="260" r:id="rId7"/>
    <p:sldId id="279" r:id="rId8"/>
    <p:sldId id="281" r:id="rId9"/>
    <p:sldId id="278" r:id="rId10"/>
    <p:sldId id="266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82" r:id="rId22"/>
    <p:sldId id="285" r:id="rId23"/>
    <p:sldId id="263" r:id="rId24"/>
    <p:sldId id="264" r:id="rId25"/>
    <p:sldId id="265" r:id="rId26"/>
    <p:sldId id="284" r:id="rId27"/>
    <p:sldId id="261" r:id="rId28"/>
    <p:sldId id="262" r:id="rId29"/>
    <p:sldId id="28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59" autoAdjust="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2A3D3-1FA5-4516-A2CC-140F73EFE4A0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D0C37-1B1E-4992-9365-8ACA664940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F906E2-66F9-465A-9FE9-1AA9A4C6640E}" type="slidenum">
              <a:rPr lang="ru-RU"/>
              <a:pPr/>
              <a:t>11</a:t>
            </a:fld>
            <a:endParaRPr lang="ru-RU"/>
          </a:p>
        </p:txBody>
      </p:sp>
      <p:sp>
        <p:nvSpPr>
          <p:cNvPr id="129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Показать, что есть грандиозная технология тестирования, в русле которой разрабатываются большинство тестовых наборов.</a:t>
            </a:r>
          </a:p>
          <a:p>
            <a:r>
              <a:rPr lang="ru-RU"/>
              <a:t>Есть научная дисциплина тестирования.</a:t>
            </a:r>
          </a:p>
          <a:p>
            <a:r>
              <a:rPr lang="ru-RU"/>
              <a:t>Нет автоматизации.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47F30C-A419-4D08-8DFB-8530E88454E9}" type="slidenum">
              <a:rPr lang="ru-RU"/>
              <a:pPr/>
              <a:t>12</a:t>
            </a:fld>
            <a:endParaRPr lang="ru-RU"/>
          </a:p>
        </p:txBody>
      </p:sp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A5BE13-2673-4CD9-8965-F204F6B3D4CC}" type="slidenum">
              <a:rPr lang="ru-RU"/>
              <a:pPr/>
              <a:t>13</a:t>
            </a:fld>
            <a:endParaRPr lang="ru-RU"/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BD221-CEC7-4D7E-ACC8-058D4D530954}" type="slidenum">
              <a:rPr lang="ru-RU"/>
              <a:pPr/>
              <a:t>14</a:t>
            </a:fld>
            <a:endParaRPr lang="ru-RU"/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3D54C8-74FF-4D5F-8BC6-C0C1C7E22D65}" type="slidenum">
              <a:rPr lang="ru-RU"/>
              <a:pPr/>
              <a:t>15</a:t>
            </a:fld>
            <a:endParaRPr lang="ru-RU"/>
          </a:p>
        </p:txBody>
      </p:sp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D9DB47-54DD-4FDF-A0E4-7FD65AA862E2}" type="slidenum">
              <a:rPr lang="ru-RU"/>
              <a:pPr/>
              <a:t>16</a:t>
            </a:fld>
            <a:endParaRPr lang="ru-RU"/>
          </a:p>
        </p:txBody>
      </p:sp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2A58AC-2D41-4770-9649-94532B0E8BA1}" type="slidenum">
              <a:rPr lang="ru-RU"/>
              <a:pPr/>
              <a:t>17</a:t>
            </a:fld>
            <a:endParaRPr lang="ru-RU"/>
          </a:p>
        </p:txBody>
      </p:sp>
      <p:sp>
        <p:nvSpPr>
          <p:cNvPr id="50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A81F82-68D5-4DA4-8CC9-EFADBE356C18}" type="slidenum">
              <a:rPr lang="ru-RU"/>
              <a:pPr/>
              <a:t>18</a:t>
            </a:fld>
            <a:endParaRPr lang="ru-RU"/>
          </a:p>
        </p:txBody>
      </p:sp>
      <p:sp>
        <p:nvSpPr>
          <p:cNvPr id="89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E1B91-E220-41F4-BFF2-C8E59932383C}" type="slidenum">
              <a:rPr lang="ru-RU"/>
              <a:pPr/>
              <a:t>19</a:t>
            </a:fld>
            <a:endParaRPr lang="ru-RU"/>
          </a:p>
        </p:txBody>
      </p:sp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4732BE-68BD-4CDA-A4BA-B2899E01C745}" type="slidenum">
              <a:rPr lang="ru-RU"/>
              <a:pPr/>
              <a:t>20</a:t>
            </a:fld>
            <a:endParaRPr lang="ru-RU"/>
          </a:p>
        </p:txBody>
      </p:sp>
      <p:sp>
        <p:nvSpPr>
          <p:cNvPr id="41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0CC626-DA2E-43AB-8048-7324B788A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exn@ispras.ru" TargetMode="External"/><Relationship Id="rId2" Type="http://schemas.openxmlformats.org/officeDocument/2006/relationships/hyperlink" Target="mailto:vzs@ispras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pak@ispras.r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kestoolbox.com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Применение моделей для тестирования протоколов безопасности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276872"/>
            <a:ext cx="7406640" cy="175260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Шнитман</a:t>
            </a:r>
            <a:r>
              <a:rPr lang="ru-RU" dirty="0" smtClean="0"/>
              <a:t> В.З. </a:t>
            </a:r>
            <a:r>
              <a:rPr lang="en-US" dirty="0" smtClean="0">
                <a:hlinkClick r:id="rId2"/>
              </a:rPr>
              <a:t>vzs@ispras.ru</a:t>
            </a:r>
            <a:endParaRPr lang="en-US" dirty="0" smtClean="0"/>
          </a:p>
          <a:p>
            <a:r>
              <a:rPr lang="ru-RU" dirty="0" err="1" smtClean="0"/>
              <a:t>Никешин</a:t>
            </a:r>
            <a:r>
              <a:rPr lang="ru-RU" dirty="0" smtClean="0"/>
              <a:t> А.В. </a:t>
            </a:r>
            <a:r>
              <a:rPr lang="en-US" dirty="0" smtClean="0">
                <a:hlinkClick r:id="rId3"/>
              </a:rPr>
              <a:t>alexn@ispras.ru</a:t>
            </a:r>
            <a:endParaRPr lang="en-US" dirty="0" smtClean="0"/>
          </a:p>
          <a:p>
            <a:r>
              <a:rPr lang="ru-RU" b="1" dirty="0" err="1" smtClean="0"/>
              <a:t>Пакулин</a:t>
            </a:r>
            <a:r>
              <a:rPr lang="ru-RU" b="1" dirty="0" smtClean="0"/>
              <a:t> Н.В.</a:t>
            </a:r>
            <a:r>
              <a:rPr lang="ru-RU" dirty="0" smtClean="0"/>
              <a:t> </a:t>
            </a:r>
            <a:r>
              <a:rPr lang="en-US" dirty="0" smtClean="0">
                <a:hlinkClick r:id="rId4"/>
              </a:rPr>
              <a:t>npak@ispras.ru</a:t>
            </a:r>
            <a:r>
              <a:rPr lang="en-US" dirty="0" smtClean="0"/>
              <a:t> </a:t>
            </a:r>
          </a:p>
          <a:p>
            <a:r>
              <a:rPr lang="ru-RU" dirty="0" smtClean="0"/>
              <a:t>Институт системного программирования РАН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презентации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Введение</a:t>
            </a:r>
          </a:p>
          <a:p>
            <a:pPr lvl="1"/>
            <a:r>
              <a:rPr lang="ru-RU" dirty="0" smtClean="0"/>
              <a:t>Представление о протоколах безопасности</a:t>
            </a:r>
          </a:p>
          <a:p>
            <a:pPr lvl="2"/>
            <a:r>
              <a:rPr lang="ru-RU" dirty="0" smtClean="0"/>
              <a:t>Пример: </a:t>
            </a:r>
            <a:r>
              <a:rPr lang="en-US" dirty="0" smtClean="0"/>
              <a:t>TLS/SSL</a:t>
            </a:r>
            <a:endParaRPr lang="ru-RU" dirty="0" smtClean="0"/>
          </a:p>
          <a:p>
            <a:pPr lvl="1"/>
            <a:r>
              <a:rPr lang="ru-RU" dirty="0" smtClean="0"/>
              <a:t>Задачи тестирования</a:t>
            </a:r>
            <a:endParaRPr lang="en-US" dirty="0" smtClean="0"/>
          </a:p>
          <a:p>
            <a:pPr lvl="1"/>
            <a:r>
              <a:rPr lang="ru-RU" dirty="0" smtClean="0"/>
              <a:t>Автоматизация тестирования: модели</a:t>
            </a:r>
          </a:p>
          <a:p>
            <a:r>
              <a:rPr lang="ru-RU" dirty="0" smtClean="0"/>
              <a:t>Наш метод моделирования протоколов</a:t>
            </a:r>
          </a:p>
          <a:p>
            <a:r>
              <a:rPr lang="ru-RU" dirty="0" smtClean="0"/>
              <a:t>Один из результатов: тестовый набор для </a:t>
            </a:r>
            <a:r>
              <a:rPr lang="en-US" dirty="0" smtClean="0"/>
              <a:t>TLS/SSL</a:t>
            </a:r>
          </a:p>
          <a:p>
            <a:r>
              <a:rPr lang="ru-RU" dirty="0" smtClean="0"/>
              <a:t>Обсуждение. Направления дальнейших исследований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Протоколы безопасности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Телекоммуникационные протоколы, использующие криптографические средства для обеспечения </a:t>
            </a:r>
          </a:p>
          <a:p>
            <a:pPr lvl="1"/>
            <a:r>
              <a:rPr lang="ru-RU" dirty="0" smtClean="0"/>
              <a:t>Конфиденциальности данных</a:t>
            </a:r>
          </a:p>
          <a:p>
            <a:pPr lvl="1"/>
            <a:r>
              <a:rPr lang="ru-RU" dirty="0" smtClean="0"/>
              <a:t>Целостности данных</a:t>
            </a:r>
          </a:p>
          <a:p>
            <a:pPr lvl="1"/>
            <a:r>
              <a:rPr lang="ru-RU" dirty="0" smtClean="0"/>
              <a:t>Аутентификации данных или субъектов</a:t>
            </a:r>
          </a:p>
          <a:p>
            <a:r>
              <a:rPr lang="en-US" dirty="0" err="1" smtClean="0"/>
              <a:t>IPsec</a:t>
            </a:r>
            <a:r>
              <a:rPr lang="en-US" dirty="0" smtClean="0"/>
              <a:t>, TLS/SSL, EAP, WPA, …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Несколько слов о безопасности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Основные функции безопасности в телекоммуникациях:</a:t>
            </a:r>
          </a:p>
          <a:p>
            <a:pPr lvl="1"/>
            <a:r>
              <a:rPr lang="ru-RU" dirty="0" smtClean="0"/>
              <a:t>Конфиденциальность данных: предотвращение разглашения данных при передаче по сетям связи. </a:t>
            </a:r>
          </a:p>
          <a:p>
            <a:pPr lvl="2"/>
            <a:r>
              <a:rPr lang="ru-RU" dirty="0" smtClean="0"/>
              <a:t>Шифрование</a:t>
            </a:r>
          </a:p>
          <a:p>
            <a:pPr lvl="1"/>
            <a:r>
              <a:rPr lang="ru-RU" dirty="0" smtClean="0"/>
              <a:t>Целостность данных: предотвращение искажения данных при передаче (модификация, удаление части данных, внедрение новых данных)</a:t>
            </a:r>
          </a:p>
          <a:p>
            <a:pPr lvl="2"/>
            <a:r>
              <a:rPr lang="ru-RU" dirty="0" smtClean="0"/>
              <a:t>Контрольные суммы стойкими хэш-функциями</a:t>
            </a:r>
          </a:p>
          <a:p>
            <a:pPr lvl="1"/>
            <a:r>
              <a:rPr lang="ru-RU" dirty="0" smtClean="0"/>
              <a:t>Аутентификация данных: подтверждение идентичности отправителя данных</a:t>
            </a:r>
          </a:p>
          <a:p>
            <a:pPr lvl="2"/>
            <a:r>
              <a:rPr lang="ru-RU" dirty="0" smtClean="0"/>
              <a:t>Цифровая подпись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Несколько слов о </a:t>
            </a:r>
            <a:r>
              <a:rPr lang="en-US" dirty="0" smtClean="0"/>
              <a:t>TLS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Протокол </a:t>
            </a:r>
            <a:r>
              <a:rPr lang="en-US" dirty="0" smtClean="0"/>
              <a:t>TLS/SSL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Пожалуй, наиболее часто используемый протокол безопасности (</a:t>
            </a:r>
            <a:r>
              <a:rPr lang="ru-RU" dirty="0" err="1" smtClean="0"/>
              <a:t>эл</a:t>
            </a:r>
            <a:r>
              <a:rPr lang="ru-RU" dirty="0" smtClean="0"/>
              <a:t>. почта, </a:t>
            </a:r>
            <a:r>
              <a:rPr lang="en-US" dirty="0" smtClean="0"/>
              <a:t>HTTPS, web-API </a:t>
            </a:r>
            <a:r>
              <a:rPr lang="ru-RU" dirty="0" smtClean="0"/>
              <a:t>мобильных приложений)</a:t>
            </a:r>
          </a:p>
          <a:p>
            <a:r>
              <a:rPr lang="ru-RU" dirty="0" smtClean="0"/>
              <a:t>Конфиденциальность, целостность, аутентификация</a:t>
            </a:r>
          </a:p>
          <a:p>
            <a:r>
              <a:rPr lang="ru-RU" dirty="0" smtClean="0"/>
              <a:t>Двухуровневый</a:t>
            </a:r>
          </a:p>
          <a:p>
            <a:pPr lvl="1"/>
            <a:r>
              <a:rPr lang="ru-RU" dirty="0" smtClean="0"/>
              <a:t>Прикладной уровень</a:t>
            </a:r>
            <a:r>
              <a:rPr lang="en-US" dirty="0" smtClean="0"/>
              <a:t> – handshake, </a:t>
            </a:r>
            <a:r>
              <a:rPr lang="ru-RU" dirty="0" smtClean="0"/>
              <a:t>уведомления, передача прикладных данных</a:t>
            </a:r>
          </a:p>
          <a:p>
            <a:pPr lvl="1"/>
            <a:r>
              <a:rPr lang="ru-RU" dirty="0" smtClean="0"/>
              <a:t>Уровень записей </a:t>
            </a:r>
            <a:r>
              <a:rPr lang="en-US" dirty="0" smtClean="0"/>
              <a:t>(records)</a:t>
            </a:r>
            <a:r>
              <a:rPr lang="ru-RU" dirty="0" smtClean="0"/>
              <a:t> – </a:t>
            </a:r>
            <a:r>
              <a:rPr lang="ru-RU" dirty="0" err="1" smtClean="0"/>
              <a:t>фрагментирование</a:t>
            </a:r>
            <a:r>
              <a:rPr lang="ru-RU" dirty="0" smtClean="0"/>
              <a:t>, шифрование, контрольные суммы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данных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12776"/>
            <a:ext cx="5380905" cy="39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3568" y="1412776"/>
            <a:ext cx="2546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Прикладные данные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2164794"/>
            <a:ext cx="2419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/>
              <a:t>Фрагментирование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55576" y="2884874"/>
            <a:ext cx="1037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Сжатие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27584" y="3573016"/>
            <a:ext cx="2450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Контрольная сумма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4" y="4325034"/>
            <a:ext cx="170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Шифрование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27584" y="4973106"/>
            <a:ext cx="128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Отправка</a:t>
            </a:r>
            <a:endParaRPr lang="ru-RU" sz="2000" b="1" dirty="0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4788024" y="2924944"/>
            <a:ext cx="4176464" cy="3168352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Прикладные данные сжимаются и шифруются в соответствии с текущим состоянием протокола записей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TLS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Прикладные данные рассматриваются как бинарные последовательности, их семантика или структура не учитываются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TLS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Установление </a:t>
            </a:r>
            <a:r>
              <a:rPr lang="ru-RU" dirty="0" smtClean="0"/>
              <a:t>соединения </a:t>
            </a:r>
            <a:r>
              <a:rPr lang="en-US" dirty="0" smtClean="0"/>
              <a:t>TLS</a:t>
            </a:r>
            <a:endParaRPr lang="ru-RU" dirty="0" smtClean="0"/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685800" y="1268413"/>
            <a:ext cx="3810000" cy="439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altLang="en-US" sz="2000" b="1">
                <a:latin typeface="Calibri" pitchFamily="34" charset="0"/>
              </a:rPr>
              <a:t>Клиент</a:t>
            </a: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r>
              <a:rPr lang="en-US" altLang="en-US" sz="2000">
                <a:latin typeface="Calibri" pitchFamily="34" charset="0"/>
              </a:rPr>
              <a:t>ClientHello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r>
              <a:rPr lang="en-US" sz="2000" i="1">
                <a:latin typeface="Calibri" pitchFamily="34" charset="0"/>
              </a:rPr>
              <a:t>Client Certificate</a:t>
            </a:r>
            <a:r>
              <a:rPr lang="en-US" sz="2000"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r>
              <a:rPr lang="en-US" sz="2000">
                <a:latin typeface="Calibri" pitchFamily="34" charset="0"/>
              </a:rPr>
              <a:t>ClientKeyExchange</a:t>
            </a:r>
            <a:r>
              <a:rPr lang="en-US" sz="2000" i="1"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r>
              <a:rPr lang="en-US" sz="2000" i="1">
                <a:latin typeface="Calibri" pitchFamily="34" charset="0"/>
              </a:rPr>
              <a:t>CertificateVerify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r>
              <a:rPr lang="en-US" sz="2000">
                <a:latin typeface="Calibri" pitchFamily="34" charset="0"/>
              </a:rPr>
              <a:t> </a:t>
            </a:r>
            <a:r>
              <a:rPr lang="en-US" sz="2000" b="1">
                <a:latin typeface="Calibri" pitchFamily="34" charset="0"/>
              </a:rPr>
              <a:t>ChangeCipherSpec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r>
              <a:rPr lang="en-US" sz="2000">
                <a:latin typeface="Calibri" pitchFamily="34" charset="0"/>
              </a:rPr>
              <a:t> Finished</a:t>
            </a:r>
            <a:endParaRPr lang="en-US" altLang="en-US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u"/>
            </a:pPr>
            <a:endParaRPr lang="en-US" altLang="en-US" sz="2000">
              <a:latin typeface="Calibri" pitchFamily="34" charset="0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648200" y="1341438"/>
            <a:ext cx="3810000" cy="5256212"/>
          </a:xfrm>
          <a:prstGeom prst="rect">
            <a:avLst/>
          </a:prstGeom>
        </p:spPr>
        <p:txBody>
          <a:bodyPr/>
          <a:lstStyle/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en-US" sz="2000" b="1" dirty="0">
                <a:latin typeface="+mn-lt"/>
                <a:cs typeface="+mn-cs"/>
              </a:rPr>
              <a:t>Сервер</a:t>
            </a:r>
            <a:endParaRPr lang="en-US" altLang="en-US" sz="2000" b="1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dirty="0">
                <a:latin typeface="+mn-lt"/>
                <a:cs typeface="+mn-cs"/>
              </a:rPr>
              <a:t> </a:t>
            </a:r>
            <a:r>
              <a:rPr lang="en-US" altLang="en-US" sz="2000" dirty="0" err="1">
                <a:latin typeface="+mn-lt"/>
                <a:cs typeface="+mn-cs"/>
              </a:rPr>
              <a:t>ServerHello</a:t>
            </a: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dirty="0">
                <a:latin typeface="+mn-lt"/>
                <a:cs typeface="+mn-cs"/>
              </a:rPr>
              <a:t> </a:t>
            </a:r>
            <a:r>
              <a:rPr lang="en-US" altLang="en-US" sz="2000" i="1" dirty="0">
                <a:latin typeface="+mn-lt"/>
                <a:cs typeface="+mn-cs"/>
              </a:rPr>
              <a:t>Server Certificate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b="1" i="1" dirty="0">
                <a:latin typeface="+mn-lt"/>
                <a:cs typeface="+mn-cs"/>
              </a:rPr>
              <a:t> </a:t>
            </a:r>
            <a:r>
              <a:rPr lang="en-US" altLang="en-US" sz="2000" i="1" dirty="0" err="1">
                <a:latin typeface="+mn-lt"/>
                <a:cs typeface="+mn-cs"/>
              </a:rPr>
              <a:t>ServerKeyExchange</a:t>
            </a:r>
            <a:endParaRPr lang="ru-RU" altLang="en-US" sz="2000" i="1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i="1" dirty="0" err="1">
                <a:latin typeface="+mn-lt"/>
                <a:cs typeface="+mn-cs"/>
              </a:rPr>
              <a:t>CertificateRequest</a:t>
            </a:r>
            <a:endParaRPr lang="en-US" altLang="en-US" sz="2000" i="1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dirty="0" err="1">
                <a:latin typeface="+mn-lt"/>
                <a:cs typeface="+mn-cs"/>
              </a:rPr>
              <a:t>SerververHelloDone</a:t>
            </a: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b="1" dirty="0" err="1">
                <a:latin typeface="+mn-lt"/>
                <a:cs typeface="+mn-cs"/>
              </a:rPr>
              <a:t>ChangeCipherSpec</a:t>
            </a:r>
            <a:endParaRPr lang="en-US" altLang="en-US" sz="2000" b="1" dirty="0">
              <a:latin typeface="+mn-lt"/>
              <a:cs typeface="+mn-cs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en-US" altLang="en-US" sz="2000" dirty="0">
                <a:latin typeface="+mn-lt"/>
                <a:cs typeface="+mn-cs"/>
              </a:rPr>
              <a:t> Finished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en-US" sz="2000" dirty="0">
              <a:latin typeface="+mn-lt"/>
              <a:cs typeface="+mn-cs"/>
            </a:endParaRPr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3059113" y="1916113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3048000" y="2276475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>
            <a:off x="3132138" y="40767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Line 7"/>
          <p:cNvSpPr>
            <a:spLocks noChangeShapeType="1"/>
          </p:cNvSpPr>
          <p:nvPr/>
        </p:nvSpPr>
        <p:spPr bwMode="auto">
          <a:xfrm>
            <a:off x="3132138" y="5732463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 соответствия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тестирования соответствия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Тестирование соответствия – установление степени соответствия реализации стандарту (протокола)</a:t>
            </a:r>
          </a:p>
          <a:p>
            <a:r>
              <a:rPr lang="ru-RU" dirty="0" smtClean="0"/>
              <a:t>Зачем?</a:t>
            </a:r>
          </a:p>
          <a:p>
            <a:pPr lvl="1"/>
            <a:r>
              <a:rPr lang="ru-RU" dirty="0" smtClean="0"/>
              <a:t>Основная гипотеза: любые две корректные реализации «договорятся» друг с другом</a:t>
            </a:r>
          </a:p>
          <a:p>
            <a:r>
              <a:rPr lang="ru-RU" dirty="0" smtClean="0"/>
              <a:t>Как?</a:t>
            </a:r>
          </a:p>
          <a:p>
            <a:pPr lvl="1"/>
            <a:r>
              <a:rPr lang="ru-RU" dirty="0" smtClean="0"/>
              <a:t>См. следующие слайды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21554-EA19-4CE0-B105-1C872C261FF9}" type="slidenum">
              <a:rPr lang="ru-RU"/>
              <a:pPr/>
              <a:t>11</a:t>
            </a:fld>
            <a:r>
              <a:rPr lang="ru-RU"/>
              <a:t>/18</a:t>
            </a:r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Общепринятая методология тестирования </a:t>
            </a:r>
            <a:r>
              <a:rPr lang="ru-RU" sz="4000" dirty="0"/>
              <a:t>соответствия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0" y="1736725"/>
            <a:ext cx="6135688" cy="43957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Тестовый набор</a:t>
            </a:r>
            <a:r>
              <a:rPr lang="ru-RU" sz="2800" i="1"/>
              <a:t> </a:t>
            </a:r>
            <a:r>
              <a:rPr lang="ru-RU" sz="2800"/>
              <a:t>состоит из формально заданных тестов, не привязанных к реализации. </a:t>
            </a:r>
          </a:p>
          <a:p>
            <a:pPr>
              <a:lnSpc>
                <a:spcPct val="80000"/>
              </a:lnSpc>
            </a:pPr>
            <a:r>
              <a:rPr lang="ru-RU" sz="2800"/>
              <a:t>Цели тестирования</a:t>
            </a:r>
            <a:r>
              <a:rPr lang="ru-RU" sz="2800" i="1"/>
              <a:t> </a:t>
            </a:r>
            <a:r>
              <a:rPr lang="en-US" sz="2800"/>
              <a:t>(test purposes)</a:t>
            </a:r>
            <a:r>
              <a:rPr lang="ru-RU" sz="2800"/>
              <a:t> описывают ситуации, подлежащие проверке</a:t>
            </a:r>
            <a:r>
              <a:rPr lang="en-US" sz="2800"/>
              <a:t>. </a:t>
            </a:r>
            <a:r>
              <a:rPr lang="ru-RU" sz="2800"/>
              <a:t>Цель тестирования реализуется в одном или нескольких тестах</a:t>
            </a:r>
            <a:r>
              <a:rPr lang="en-US" sz="2800"/>
              <a:t>.</a:t>
            </a:r>
            <a:endParaRPr lang="ru-RU" sz="2800"/>
          </a:p>
          <a:p>
            <a:pPr>
              <a:lnSpc>
                <a:spcPct val="80000"/>
              </a:lnSpc>
            </a:pPr>
            <a:r>
              <a:rPr lang="ru-RU" sz="2800"/>
              <a:t>Реализация считается соответствующей спецификации, если все цели тестирования успешно проверены.</a:t>
            </a:r>
            <a:endParaRPr lang="ru-RU" sz="2800">
              <a:solidFill>
                <a:schemeClr val="hlink"/>
              </a:solidFill>
            </a:endParaRPr>
          </a:p>
        </p:txBody>
      </p:sp>
      <p:sp>
        <p:nvSpPr>
          <p:cNvPr id="128004" name="AutoShape 4"/>
          <p:cNvSpPr>
            <a:spLocks noChangeArrowheads="1"/>
          </p:cNvSpPr>
          <p:nvPr/>
        </p:nvSpPr>
        <p:spPr bwMode="auto">
          <a:xfrm>
            <a:off x="304800" y="1968500"/>
            <a:ext cx="2438400" cy="1676400"/>
          </a:xfrm>
          <a:prstGeom prst="flowChartDocumen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r>
              <a:rPr lang="ru-RU" sz="2000"/>
              <a:t>Тестовый </a:t>
            </a:r>
            <a:br>
              <a:rPr lang="ru-RU" sz="2000"/>
            </a:br>
            <a:r>
              <a:rPr lang="ru-RU" sz="2000"/>
              <a:t>набор</a:t>
            </a:r>
          </a:p>
        </p:txBody>
      </p:sp>
      <p:sp>
        <p:nvSpPr>
          <p:cNvPr id="128005" name="AutoShape 5"/>
          <p:cNvSpPr>
            <a:spLocks noChangeArrowheads="1"/>
          </p:cNvSpPr>
          <p:nvPr/>
        </p:nvSpPr>
        <p:spPr bwMode="auto">
          <a:xfrm>
            <a:off x="1447800" y="2513013"/>
            <a:ext cx="1062038" cy="757237"/>
          </a:xfrm>
          <a:prstGeom prst="flowChartMultidocumen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Тесты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07988" y="4449763"/>
            <a:ext cx="457200" cy="609600"/>
            <a:chOff x="3861" y="5094"/>
            <a:chExt cx="820" cy="1008"/>
          </a:xfrm>
        </p:grpSpPr>
        <p:sp>
          <p:nvSpPr>
            <p:cNvPr id="128007" name="Rectangle 7"/>
            <p:cNvSpPr>
              <a:spLocks noChangeArrowheads="1"/>
            </p:cNvSpPr>
            <p:nvPr/>
          </p:nvSpPr>
          <p:spPr bwMode="auto">
            <a:xfrm>
              <a:off x="3978" y="5095"/>
              <a:ext cx="703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08" name="Rectangle 8"/>
            <p:cNvSpPr>
              <a:spLocks noChangeArrowheads="1"/>
            </p:cNvSpPr>
            <p:nvPr/>
          </p:nvSpPr>
          <p:spPr bwMode="auto">
            <a:xfrm>
              <a:off x="3942" y="5112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09" name="Rectangle 9"/>
            <p:cNvSpPr>
              <a:spLocks noChangeArrowheads="1"/>
            </p:cNvSpPr>
            <p:nvPr/>
          </p:nvSpPr>
          <p:spPr bwMode="auto">
            <a:xfrm>
              <a:off x="3924" y="5130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0" name="Arc 10"/>
            <p:cNvSpPr>
              <a:spLocks/>
            </p:cNvSpPr>
            <p:nvPr/>
          </p:nvSpPr>
          <p:spPr bwMode="auto">
            <a:xfrm flipH="1">
              <a:off x="3861" y="5094"/>
              <a:ext cx="187" cy="119"/>
            </a:xfrm>
            <a:custGeom>
              <a:avLst/>
              <a:gdLst>
                <a:gd name="G0" fmla="+- 0 0 0"/>
                <a:gd name="G1" fmla="+- 20278 0 0"/>
                <a:gd name="G2" fmla="+- 21600 0 0"/>
                <a:gd name="T0" fmla="*/ 7440 w 21600"/>
                <a:gd name="T1" fmla="*/ 0 h 20278"/>
                <a:gd name="T2" fmla="*/ 21600 w 21600"/>
                <a:gd name="T3" fmla="*/ 20278 h 20278"/>
                <a:gd name="T4" fmla="*/ 0 w 21600"/>
                <a:gd name="T5" fmla="*/ 20278 h 20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278" fill="none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</a:path>
                <a:path w="21600" h="20278" stroke="0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  <a:lnTo>
                    <a:pt x="0" y="2027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1" name="Rectangle 11"/>
            <p:cNvSpPr>
              <a:spLocks noChangeArrowheads="1"/>
            </p:cNvSpPr>
            <p:nvPr/>
          </p:nvSpPr>
          <p:spPr bwMode="auto">
            <a:xfrm>
              <a:off x="3906" y="5148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2" name="Rectangle 12"/>
            <p:cNvSpPr>
              <a:spLocks noChangeArrowheads="1"/>
            </p:cNvSpPr>
            <p:nvPr/>
          </p:nvSpPr>
          <p:spPr bwMode="auto">
            <a:xfrm>
              <a:off x="3888" y="5166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3" name="Rectangle 13"/>
            <p:cNvSpPr>
              <a:spLocks noChangeArrowheads="1"/>
            </p:cNvSpPr>
            <p:nvPr/>
          </p:nvSpPr>
          <p:spPr bwMode="auto">
            <a:xfrm>
              <a:off x="3870" y="5185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4" name="Rectangle 14"/>
            <p:cNvSpPr>
              <a:spLocks noChangeArrowheads="1"/>
            </p:cNvSpPr>
            <p:nvPr/>
          </p:nvSpPr>
          <p:spPr bwMode="auto">
            <a:xfrm>
              <a:off x="3861" y="5203"/>
              <a:ext cx="722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5" name="Line 15"/>
            <p:cNvSpPr>
              <a:spLocks noChangeShapeType="1"/>
            </p:cNvSpPr>
            <p:nvPr/>
          </p:nvSpPr>
          <p:spPr bwMode="auto">
            <a:xfrm>
              <a:off x="4041" y="5478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016" name="Line 16"/>
            <p:cNvSpPr>
              <a:spLocks noChangeShapeType="1"/>
            </p:cNvSpPr>
            <p:nvPr/>
          </p:nvSpPr>
          <p:spPr bwMode="auto">
            <a:xfrm>
              <a:off x="4065" y="5574"/>
              <a:ext cx="3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246188" y="4068763"/>
            <a:ext cx="304800" cy="381000"/>
            <a:chOff x="432" y="3360"/>
            <a:chExt cx="192" cy="240"/>
          </a:xfrm>
        </p:grpSpPr>
        <p:sp>
          <p:nvSpPr>
            <p:cNvPr id="128018" name="AutoShape 18"/>
            <p:cNvSpPr>
              <a:spLocks noChangeArrowheads="1"/>
            </p:cNvSpPr>
            <p:nvPr/>
          </p:nvSpPr>
          <p:spPr bwMode="auto">
            <a:xfrm>
              <a:off x="432" y="3360"/>
              <a:ext cx="192" cy="24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8000" tIns="10800"/>
            <a:lstStyle/>
            <a:p>
              <a:pPr algn="l"/>
              <a:r>
                <a:rPr lang="en-US" sz="1000"/>
                <a:t>TP</a:t>
              </a:r>
              <a:endParaRPr lang="ru-RU"/>
            </a:p>
          </p:txBody>
        </p:sp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441" y="3456"/>
              <a:ext cx="135" cy="98"/>
              <a:chOff x="627" y="3560"/>
              <a:chExt cx="381" cy="184"/>
            </a:xfrm>
          </p:grpSpPr>
          <p:sp>
            <p:nvSpPr>
              <p:cNvPr id="128020" name="Line 20"/>
              <p:cNvSpPr>
                <a:spLocks noChangeShapeType="1"/>
              </p:cNvSpPr>
              <p:nvPr/>
            </p:nvSpPr>
            <p:spPr bwMode="auto">
              <a:xfrm>
                <a:off x="675" y="3599"/>
                <a:ext cx="3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21" name="Line 21"/>
              <p:cNvSpPr>
                <a:spLocks noChangeShapeType="1"/>
              </p:cNvSpPr>
              <p:nvPr/>
            </p:nvSpPr>
            <p:spPr bwMode="auto">
              <a:xfrm>
                <a:off x="675" y="3743"/>
                <a:ext cx="3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22" name="Line 22"/>
              <p:cNvSpPr>
                <a:spLocks noChangeShapeType="1"/>
              </p:cNvSpPr>
              <p:nvPr/>
            </p:nvSpPr>
            <p:spPr bwMode="auto">
              <a:xfrm>
                <a:off x="630" y="3671"/>
                <a:ext cx="37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23" name="Line 23"/>
              <p:cNvSpPr>
                <a:spLocks noChangeShapeType="1"/>
              </p:cNvSpPr>
              <p:nvPr/>
            </p:nvSpPr>
            <p:spPr bwMode="auto">
              <a:xfrm>
                <a:off x="675" y="3637"/>
                <a:ext cx="3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24" name="Line 24"/>
              <p:cNvSpPr>
                <a:spLocks noChangeShapeType="1"/>
              </p:cNvSpPr>
              <p:nvPr/>
            </p:nvSpPr>
            <p:spPr bwMode="auto">
              <a:xfrm>
                <a:off x="675" y="3709"/>
                <a:ext cx="3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25" name="Line 25"/>
              <p:cNvSpPr>
                <a:spLocks noChangeShapeType="1"/>
              </p:cNvSpPr>
              <p:nvPr/>
            </p:nvSpPr>
            <p:spPr bwMode="auto">
              <a:xfrm>
                <a:off x="627" y="3560"/>
                <a:ext cx="3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1246188" y="4602163"/>
            <a:ext cx="304800" cy="381000"/>
            <a:chOff x="432" y="3360"/>
            <a:chExt cx="192" cy="240"/>
          </a:xfrm>
        </p:grpSpPr>
        <p:sp>
          <p:nvSpPr>
            <p:cNvPr id="128027" name="AutoShape 27"/>
            <p:cNvSpPr>
              <a:spLocks noChangeArrowheads="1"/>
            </p:cNvSpPr>
            <p:nvPr/>
          </p:nvSpPr>
          <p:spPr bwMode="auto">
            <a:xfrm>
              <a:off x="432" y="3360"/>
              <a:ext cx="192" cy="24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8000" tIns="10800"/>
            <a:lstStyle/>
            <a:p>
              <a:pPr algn="l"/>
              <a:r>
                <a:rPr lang="en-US" sz="1000"/>
                <a:t>TP</a:t>
              </a:r>
              <a:endParaRPr lang="ru-RU"/>
            </a:p>
          </p:txBody>
        </p:sp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441" y="3456"/>
              <a:ext cx="135" cy="98"/>
              <a:chOff x="627" y="3560"/>
              <a:chExt cx="381" cy="184"/>
            </a:xfrm>
          </p:grpSpPr>
          <p:sp>
            <p:nvSpPr>
              <p:cNvPr id="128029" name="Line 29"/>
              <p:cNvSpPr>
                <a:spLocks noChangeShapeType="1"/>
              </p:cNvSpPr>
              <p:nvPr/>
            </p:nvSpPr>
            <p:spPr bwMode="auto">
              <a:xfrm>
                <a:off x="675" y="3599"/>
                <a:ext cx="3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30" name="Line 30"/>
              <p:cNvSpPr>
                <a:spLocks noChangeShapeType="1"/>
              </p:cNvSpPr>
              <p:nvPr/>
            </p:nvSpPr>
            <p:spPr bwMode="auto">
              <a:xfrm>
                <a:off x="675" y="3743"/>
                <a:ext cx="3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31" name="Line 31"/>
              <p:cNvSpPr>
                <a:spLocks noChangeShapeType="1"/>
              </p:cNvSpPr>
              <p:nvPr/>
            </p:nvSpPr>
            <p:spPr bwMode="auto">
              <a:xfrm>
                <a:off x="630" y="3671"/>
                <a:ext cx="37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32" name="Line 32"/>
              <p:cNvSpPr>
                <a:spLocks noChangeShapeType="1"/>
              </p:cNvSpPr>
              <p:nvPr/>
            </p:nvSpPr>
            <p:spPr bwMode="auto">
              <a:xfrm>
                <a:off x="675" y="3637"/>
                <a:ext cx="3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33" name="Line 33"/>
              <p:cNvSpPr>
                <a:spLocks noChangeShapeType="1"/>
              </p:cNvSpPr>
              <p:nvPr/>
            </p:nvSpPr>
            <p:spPr bwMode="auto">
              <a:xfrm>
                <a:off x="675" y="3709"/>
                <a:ext cx="3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34" name="Line 34"/>
              <p:cNvSpPr>
                <a:spLocks noChangeShapeType="1"/>
              </p:cNvSpPr>
              <p:nvPr/>
            </p:nvSpPr>
            <p:spPr bwMode="auto">
              <a:xfrm>
                <a:off x="627" y="3560"/>
                <a:ext cx="3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1246188" y="5135563"/>
            <a:ext cx="304800" cy="381000"/>
            <a:chOff x="432" y="3360"/>
            <a:chExt cx="192" cy="240"/>
          </a:xfrm>
        </p:grpSpPr>
        <p:sp>
          <p:nvSpPr>
            <p:cNvPr id="128036" name="AutoShape 36"/>
            <p:cNvSpPr>
              <a:spLocks noChangeArrowheads="1"/>
            </p:cNvSpPr>
            <p:nvPr/>
          </p:nvSpPr>
          <p:spPr bwMode="auto">
            <a:xfrm>
              <a:off x="432" y="3360"/>
              <a:ext cx="192" cy="24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8000" tIns="10800"/>
            <a:lstStyle/>
            <a:p>
              <a:pPr algn="l"/>
              <a:r>
                <a:rPr lang="en-US" sz="1000"/>
                <a:t>TP</a:t>
              </a:r>
              <a:endParaRPr lang="ru-RU"/>
            </a:p>
          </p:txBody>
        </p: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441" y="3456"/>
              <a:ext cx="135" cy="98"/>
              <a:chOff x="627" y="3560"/>
              <a:chExt cx="381" cy="184"/>
            </a:xfrm>
          </p:grpSpPr>
          <p:sp>
            <p:nvSpPr>
              <p:cNvPr id="128038" name="Line 38"/>
              <p:cNvSpPr>
                <a:spLocks noChangeShapeType="1"/>
              </p:cNvSpPr>
              <p:nvPr/>
            </p:nvSpPr>
            <p:spPr bwMode="auto">
              <a:xfrm>
                <a:off x="675" y="3599"/>
                <a:ext cx="3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39" name="Line 39"/>
              <p:cNvSpPr>
                <a:spLocks noChangeShapeType="1"/>
              </p:cNvSpPr>
              <p:nvPr/>
            </p:nvSpPr>
            <p:spPr bwMode="auto">
              <a:xfrm>
                <a:off x="675" y="3743"/>
                <a:ext cx="3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40" name="Line 40"/>
              <p:cNvSpPr>
                <a:spLocks noChangeShapeType="1"/>
              </p:cNvSpPr>
              <p:nvPr/>
            </p:nvSpPr>
            <p:spPr bwMode="auto">
              <a:xfrm>
                <a:off x="630" y="3671"/>
                <a:ext cx="37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41" name="Line 41"/>
              <p:cNvSpPr>
                <a:spLocks noChangeShapeType="1"/>
              </p:cNvSpPr>
              <p:nvPr/>
            </p:nvSpPr>
            <p:spPr bwMode="auto">
              <a:xfrm>
                <a:off x="675" y="3637"/>
                <a:ext cx="3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42" name="Line 42"/>
              <p:cNvSpPr>
                <a:spLocks noChangeShapeType="1"/>
              </p:cNvSpPr>
              <p:nvPr/>
            </p:nvSpPr>
            <p:spPr bwMode="auto">
              <a:xfrm>
                <a:off x="675" y="3709"/>
                <a:ext cx="3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8043" name="Line 43"/>
              <p:cNvSpPr>
                <a:spLocks noChangeShapeType="1"/>
              </p:cNvSpPr>
              <p:nvPr/>
            </p:nvSpPr>
            <p:spPr bwMode="auto">
              <a:xfrm>
                <a:off x="627" y="3560"/>
                <a:ext cx="37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cxnSp>
        <p:nvCxnSpPr>
          <p:cNvPr id="128044" name="AutoShape 44"/>
          <p:cNvCxnSpPr>
            <a:cxnSpLocks noChangeShapeType="1"/>
            <a:stCxn id="128014" idx="3"/>
            <a:endCxn id="128018" idx="1"/>
          </p:cNvCxnSpPr>
          <p:nvPr/>
        </p:nvCxnSpPr>
        <p:spPr bwMode="auto">
          <a:xfrm flipV="1">
            <a:off x="811213" y="4259263"/>
            <a:ext cx="434975" cy="5286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28045" name="AutoShape 45"/>
          <p:cNvCxnSpPr>
            <a:cxnSpLocks noChangeShapeType="1"/>
            <a:stCxn id="128014" idx="3"/>
            <a:endCxn id="128027" idx="1"/>
          </p:cNvCxnSpPr>
          <p:nvPr/>
        </p:nvCxnSpPr>
        <p:spPr bwMode="auto">
          <a:xfrm>
            <a:off x="811213" y="4787900"/>
            <a:ext cx="434975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28046" name="AutoShape 46"/>
          <p:cNvCxnSpPr>
            <a:cxnSpLocks noChangeShapeType="1"/>
            <a:stCxn id="128014" idx="3"/>
            <a:endCxn id="128036" idx="1"/>
          </p:cNvCxnSpPr>
          <p:nvPr/>
        </p:nvCxnSpPr>
        <p:spPr bwMode="auto">
          <a:xfrm>
            <a:off x="811213" y="4787900"/>
            <a:ext cx="434975" cy="5381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8047" name="AutoShape 47"/>
          <p:cNvSpPr>
            <a:spLocks noChangeArrowheads="1"/>
          </p:cNvSpPr>
          <p:nvPr/>
        </p:nvSpPr>
        <p:spPr bwMode="auto">
          <a:xfrm>
            <a:off x="1931988" y="4073525"/>
            <a:ext cx="528637" cy="376238"/>
          </a:xfrm>
          <a:prstGeom prst="flowChartMultidocumen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000"/>
          </a:p>
        </p:txBody>
      </p:sp>
      <p:sp>
        <p:nvSpPr>
          <p:cNvPr id="128048" name="AutoShape 48"/>
          <p:cNvSpPr>
            <a:spLocks noChangeArrowheads="1"/>
          </p:cNvSpPr>
          <p:nvPr/>
        </p:nvSpPr>
        <p:spPr bwMode="auto">
          <a:xfrm>
            <a:off x="1936750" y="4606925"/>
            <a:ext cx="528638" cy="376238"/>
          </a:xfrm>
          <a:prstGeom prst="flowChartMultidocumen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000"/>
          </a:p>
        </p:txBody>
      </p:sp>
      <p:sp>
        <p:nvSpPr>
          <p:cNvPr id="128049" name="AutoShape 49"/>
          <p:cNvSpPr>
            <a:spLocks noChangeArrowheads="1"/>
          </p:cNvSpPr>
          <p:nvPr/>
        </p:nvSpPr>
        <p:spPr bwMode="auto">
          <a:xfrm>
            <a:off x="1936750" y="5140325"/>
            <a:ext cx="528638" cy="376238"/>
          </a:xfrm>
          <a:prstGeom prst="flowChartMultidocumen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000"/>
          </a:p>
        </p:txBody>
      </p:sp>
      <p:cxnSp>
        <p:nvCxnSpPr>
          <p:cNvPr id="128050" name="AutoShape 50"/>
          <p:cNvCxnSpPr>
            <a:cxnSpLocks noChangeShapeType="1"/>
            <a:stCxn id="128018" idx="3"/>
            <a:endCxn id="128047" idx="1"/>
          </p:cNvCxnSpPr>
          <p:nvPr/>
        </p:nvCxnSpPr>
        <p:spPr bwMode="auto">
          <a:xfrm>
            <a:off x="1550988" y="4259263"/>
            <a:ext cx="3810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28051" name="AutoShape 51"/>
          <p:cNvCxnSpPr>
            <a:cxnSpLocks noChangeShapeType="1"/>
            <a:stCxn id="128027" idx="3"/>
            <a:endCxn id="128048" idx="1"/>
          </p:cNvCxnSpPr>
          <p:nvPr/>
        </p:nvCxnSpPr>
        <p:spPr bwMode="auto">
          <a:xfrm>
            <a:off x="1550988" y="4792663"/>
            <a:ext cx="385762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28052" name="AutoShape 52"/>
          <p:cNvCxnSpPr>
            <a:cxnSpLocks noChangeShapeType="1"/>
            <a:stCxn id="128036" idx="3"/>
            <a:endCxn id="128049" idx="1"/>
          </p:cNvCxnSpPr>
          <p:nvPr/>
        </p:nvCxnSpPr>
        <p:spPr bwMode="auto">
          <a:xfrm>
            <a:off x="1550988" y="5326063"/>
            <a:ext cx="385762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Понятие </a:t>
            </a:r>
            <a:r>
              <a:rPr lang="en-US" sz="4000" dirty="0" smtClean="0"/>
              <a:t>Test Case</a:t>
            </a:r>
            <a:endParaRPr lang="ru-RU" sz="4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62400" y="2057400"/>
            <a:ext cx="4800600" cy="2133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/>
              <a:t>Абстрактный тестовый набор: набор формально заданных тестов, не привязанный к реализации. </a:t>
            </a:r>
          </a:p>
          <a:p>
            <a:pPr>
              <a:lnSpc>
                <a:spcPct val="80000"/>
              </a:lnSpc>
            </a:pPr>
            <a:r>
              <a:rPr lang="en-US" sz="1800"/>
              <a:t>ISO 9646, TTCN</a:t>
            </a:r>
          </a:p>
          <a:p>
            <a:pPr lvl="1">
              <a:lnSpc>
                <a:spcPct val="80000"/>
              </a:lnSpc>
            </a:pPr>
            <a:r>
              <a:rPr lang="ru-RU" sz="1600"/>
              <a:t>Дальнейшее развитие </a:t>
            </a:r>
            <a:r>
              <a:rPr lang="en-US" sz="1600"/>
              <a:t>TTCN2, TTCN3, UML Testing Profile</a:t>
            </a:r>
            <a:endParaRPr lang="ru-RU" sz="1600"/>
          </a:p>
          <a:p>
            <a:pPr>
              <a:lnSpc>
                <a:spcPct val="80000"/>
              </a:lnSpc>
            </a:pPr>
            <a:r>
              <a:rPr lang="ru-RU" sz="1800"/>
              <a:t>Для протоколов Интернета: </a:t>
            </a:r>
            <a:r>
              <a:rPr lang="en-US" sz="1800"/>
              <a:t>TAHI (Perl + C++), ETSI (TTCN3 + Java)</a:t>
            </a:r>
          </a:p>
          <a:p>
            <a:pPr lvl="1">
              <a:lnSpc>
                <a:spcPct val="80000"/>
              </a:lnSpc>
            </a:pPr>
            <a:endParaRPr lang="ru-RU" sz="160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4230688"/>
            <a:ext cx="4916488" cy="20939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/>
              <a:t>Высокая трудоёмкость разработки тестового </a:t>
            </a:r>
            <a:r>
              <a:rPr lang="ru-RU" sz="1800" dirty="0" smtClean="0"/>
              <a:t>набора – тысячи тестов</a:t>
            </a:r>
            <a:endParaRPr lang="ru-RU" sz="1800" dirty="0"/>
          </a:p>
          <a:p>
            <a:pPr>
              <a:lnSpc>
                <a:spcPct val="80000"/>
              </a:lnSpc>
            </a:pPr>
            <a:r>
              <a:rPr lang="ru-RU" sz="1800" dirty="0"/>
              <a:t>Вынесение вердиктов о корректности наблюдаемого поведения не опирается на модель протокола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Нет строгой процедуры оценки полноты тестирования</a:t>
            </a:r>
            <a:endParaRPr lang="en-US" sz="1800" dirty="0"/>
          </a:p>
          <a:p>
            <a:pPr>
              <a:lnSpc>
                <a:spcPct val="80000"/>
              </a:lnSpc>
            </a:pPr>
            <a:endParaRPr lang="ru-RU" sz="1800" dirty="0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33400" y="2286000"/>
            <a:ext cx="13716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cs typeface="Arial" charset="0"/>
              </a:rPr>
              <a:t>Test System</a:t>
            </a:r>
            <a:endParaRPr lang="ru-RU" sz="1800">
              <a:cs typeface="Arial" charset="0"/>
            </a:endParaRPr>
          </a:p>
        </p:txBody>
      </p:sp>
      <p:cxnSp>
        <p:nvCxnSpPr>
          <p:cNvPr id="29702" name="AutoShape 6"/>
          <p:cNvCxnSpPr>
            <a:cxnSpLocks noChangeShapeType="1"/>
            <a:stCxn id="29701" idx="2"/>
            <a:endCxn id="29722" idx="0"/>
          </p:cNvCxnSpPr>
          <p:nvPr/>
        </p:nvCxnSpPr>
        <p:spPr bwMode="auto">
          <a:xfrm>
            <a:off x="1219200" y="2667000"/>
            <a:ext cx="0" cy="3505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514600" y="2286000"/>
            <a:ext cx="1371600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cs typeface="Arial" charset="0"/>
              </a:rPr>
              <a:t>SUT</a:t>
            </a:r>
            <a:endParaRPr lang="ru-RU" sz="1800">
              <a:cs typeface="Arial" charset="0"/>
            </a:endParaRPr>
          </a:p>
        </p:txBody>
      </p:sp>
      <p:cxnSp>
        <p:nvCxnSpPr>
          <p:cNvPr id="29704" name="AutoShape 8"/>
          <p:cNvCxnSpPr>
            <a:cxnSpLocks noChangeShapeType="1"/>
            <a:stCxn id="29703" idx="2"/>
            <a:endCxn id="29723" idx="0"/>
          </p:cNvCxnSpPr>
          <p:nvPr/>
        </p:nvCxnSpPr>
        <p:spPr bwMode="auto">
          <a:xfrm>
            <a:off x="3200400" y="2667000"/>
            <a:ext cx="0" cy="3505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05" name="AutoShape 9"/>
          <p:cNvCxnSpPr>
            <a:cxnSpLocks noChangeShapeType="1"/>
          </p:cNvCxnSpPr>
          <p:nvPr/>
        </p:nvCxnSpPr>
        <p:spPr bwMode="auto">
          <a:xfrm>
            <a:off x="1219200" y="3275013"/>
            <a:ext cx="19812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1447800" y="29718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input</a:t>
            </a:r>
            <a:r>
              <a:rPr lang="ru-RU" sz="1400">
                <a:cs typeface="Arial" charset="0"/>
              </a:rPr>
              <a:t> 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85800" y="3505200"/>
            <a:ext cx="28194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sz="1800">
                <a:cs typeface="Arial" charset="0"/>
              </a:rPr>
              <a:t>alt</a:t>
            </a:r>
            <a:endParaRPr lang="ru-RU" sz="1800">
              <a:cs typeface="Arial" charset="0"/>
            </a:endParaRPr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 rot="10800000">
            <a:off x="685800" y="3505200"/>
            <a:ext cx="457200" cy="381000"/>
          </a:xfrm>
          <a:prstGeom prst="flowChartPunchedCar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 flipH="1">
            <a:off x="1219200" y="37465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1524000" y="35052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reaction1</a:t>
            </a:r>
            <a:endParaRPr lang="ru-RU" sz="1400">
              <a:cs typeface="Arial" charset="0"/>
            </a:endParaRPr>
          </a:p>
        </p:txBody>
      </p:sp>
      <p:sp>
        <p:nvSpPr>
          <p:cNvPr id="29711" name="AutoShape 15"/>
          <p:cNvSpPr>
            <a:spLocks noChangeArrowheads="1"/>
          </p:cNvSpPr>
          <p:nvPr/>
        </p:nvSpPr>
        <p:spPr bwMode="auto">
          <a:xfrm>
            <a:off x="762000" y="3962400"/>
            <a:ext cx="990600" cy="228600"/>
          </a:xfrm>
          <a:prstGeom prst="flowChartPreparat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cs typeface="Arial" charset="0"/>
              </a:rPr>
              <a:t>pass</a:t>
            </a:r>
            <a:endParaRPr lang="ru-RU" sz="1800">
              <a:cs typeface="Arial" charset="0"/>
            </a:endParaRPr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 flipH="1">
            <a:off x="1219200" y="45847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1524000" y="43434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reaction2</a:t>
            </a:r>
            <a:endParaRPr lang="ru-RU" sz="1400">
              <a:cs typeface="Arial" charset="0"/>
            </a:endParaRPr>
          </a:p>
        </p:txBody>
      </p:sp>
      <p:sp>
        <p:nvSpPr>
          <p:cNvPr id="29714" name="AutoShape 18"/>
          <p:cNvSpPr>
            <a:spLocks noChangeArrowheads="1"/>
          </p:cNvSpPr>
          <p:nvPr/>
        </p:nvSpPr>
        <p:spPr bwMode="auto">
          <a:xfrm>
            <a:off x="762000" y="4724400"/>
            <a:ext cx="990600" cy="228600"/>
          </a:xfrm>
          <a:prstGeom prst="flowChartPreparat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cs typeface="Arial" charset="0"/>
              </a:rPr>
              <a:t>inconc</a:t>
            </a:r>
            <a:endParaRPr lang="ru-RU" sz="1800">
              <a:cs typeface="Arial" charset="0"/>
            </a:endParaRPr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685800" y="43434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6" name="AutoShape 20"/>
          <p:cNvSpPr>
            <a:spLocks noChangeArrowheads="1"/>
          </p:cNvSpPr>
          <p:nvPr/>
        </p:nvSpPr>
        <p:spPr bwMode="auto">
          <a:xfrm>
            <a:off x="381000" y="3276600"/>
            <a:ext cx="152400" cy="1524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9717" name="AutoShape 21"/>
          <p:cNvCxnSpPr>
            <a:cxnSpLocks noChangeShapeType="1"/>
            <a:stCxn id="29716" idx="1"/>
          </p:cNvCxnSpPr>
          <p:nvPr/>
        </p:nvCxnSpPr>
        <p:spPr bwMode="auto">
          <a:xfrm>
            <a:off x="457200" y="3352800"/>
            <a:ext cx="762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685800" y="51054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19" name="AutoShape 23"/>
          <p:cNvSpPr>
            <a:spLocks noChangeArrowheads="1"/>
          </p:cNvSpPr>
          <p:nvPr/>
        </p:nvSpPr>
        <p:spPr bwMode="auto">
          <a:xfrm>
            <a:off x="762000" y="5181600"/>
            <a:ext cx="152400" cy="1524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9720" name="AutoShape 24"/>
          <p:cNvCxnSpPr>
            <a:cxnSpLocks noChangeShapeType="1"/>
            <a:stCxn id="29719" idx="1"/>
          </p:cNvCxnSpPr>
          <p:nvPr/>
        </p:nvCxnSpPr>
        <p:spPr bwMode="auto">
          <a:xfrm>
            <a:off x="838200" y="5257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21" name="AutoShape 25"/>
          <p:cNvSpPr>
            <a:spLocks noChangeArrowheads="1"/>
          </p:cNvSpPr>
          <p:nvPr/>
        </p:nvSpPr>
        <p:spPr bwMode="auto">
          <a:xfrm>
            <a:off x="762000" y="5410200"/>
            <a:ext cx="990600" cy="228600"/>
          </a:xfrm>
          <a:prstGeom prst="flowChartPreparat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>
                <a:cs typeface="Arial" charset="0"/>
              </a:rPr>
              <a:t>fail</a:t>
            </a:r>
            <a:endParaRPr lang="ru-RU" sz="1800">
              <a:cs typeface="Arial" charset="0"/>
            </a:endParaRP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685800" y="6172200"/>
            <a:ext cx="1066800" cy="152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23" name="Rectangle 27"/>
          <p:cNvSpPr>
            <a:spLocks noChangeArrowheads="1"/>
          </p:cNvSpPr>
          <p:nvPr/>
        </p:nvSpPr>
        <p:spPr bwMode="auto">
          <a:xfrm>
            <a:off x="2667000" y="6172200"/>
            <a:ext cx="1066800" cy="152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1219200" y="19050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>
                <a:cs typeface="Arial" charset="0"/>
              </a:rPr>
              <a:t>Тест (</a:t>
            </a:r>
            <a:r>
              <a:rPr lang="en-US" sz="1800">
                <a:cs typeface="Arial" charset="0"/>
              </a:rPr>
              <a:t>Test case</a:t>
            </a:r>
            <a:r>
              <a:rPr lang="ru-RU" sz="1800">
                <a:cs typeface="Arial" charset="0"/>
              </a:rPr>
              <a:t>)</a:t>
            </a:r>
          </a:p>
        </p:txBody>
      </p:sp>
      <p:sp>
        <p:nvSpPr>
          <p:cNvPr id="29725" name="Rectangle 29"/>
          <p:cNvSpPr>
            <a:spLocks noChangeArrowheads="1"/>
          </p:cNvSpPr>
          <p:nvPr/>
        </p:nvSpPr>
        <p:spPr bwMode="auto">
          <a:xfrm>
            <a:off x="1066800" y="2743200"/>
            <a:ext cx="2286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cs typeface="Arial" charset="0"/>
              </a:rPr>
              <a:t>preambula</a:t>
            </a:r>
            <a:endParaRPr lang="ru-RU" sz="1400">
              <a:cs typeface="Arial" charset="0"/>
            </a:endParaRP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1066800" y="5791200"/>
            <a:ext cx="2209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cs typeface="Arial" charset="0"/>
              </a:rPr>
              <a:t>postambula</a:t>
            </a:r>
            <a:endParaRPr lang="ru-RU" sz="1400">
              <a:cs typeface="Arial" charset="0"/>
            </a:endParaRPr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33" name="Нижний колонтитул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395464" y="1905000"/>
            <a:ext cx="990600" cy="8382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Применение моделей для тестирования</a:t>
            </a:r>
            <a:endParaRPr lang="ru-RU" sz="4000" dirty="0"/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1338064" y="23002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1642864" y="19954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1642864" y="23764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1947664" y="23002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08" name="AutoShape 8"/>
          <p:cNvCxnSpPr>
            <a:cxnSpLocks noChangeShapeType="1"/>
            <a:stCxn id="25605" idx="3"/>
            <a:endCxn id="25604" idx="7"/>
          </p:cNvCxnSpPr>
          <p:nvPr/>
        </p:nvCxnSpPr>
        <p:spPr bwMode="auto">
          <a:xfrm flipH="1">
            <a:off x="1468239" y="2125663"/>
            <a:ext cx="196850" cy="196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09" name="AutoShape 9"/>
          <p:cNvCxnSpPr>
            <a:cxnSpLocks noChangeShapeType="1"/>
            <a:stCxn id="25604" idx="6"/>
            <a:endCxn id="25606" idx="2"/>
          </p:cNvCxnSpPr>
          <p:nvPr/>
        </p:nvCxnSpPr>
        <p:spPr bwMode="auto">
          <a:xfrm>
            <a:off x="1490464" y="2376488"/>
            <a:ext cx="1524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10" name="AutoShape 10"/>
          <p:cNvCxnSpPr>
            <a:cxnSpLocks noChangeShapeType="1"/>
            <a:stCxn id="25606" idx="0"/>
            <a:endCxn id="25605" idx="4"/>
          </p:cNvCxnSpPr>
          <p:nvPr/>
        </p:nvCxnSpPr>
        <p:spPr bwMode="auto">
          <a:xfrm flipV="1">
            <a:off x="1719064" y="2147888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11" name="AutoShape 11"/>
          <p:cNvCxnSpPr>
            <a:cxnSpLocks noChangeShapeType="1"/>
            <a:stCxn id="25605" idx="5"/>
            <a:endCxn id="25607" idx="1"/>
          </p:cNvCxnSpPr>
          <p:nvPr/>
        </p:nvCxnSpPr>
        <p:spPr bwMode="auto">
          <a:xfrm>
            <a:off x="1773039" y="2125663"/>
            <a:ext cx="196850" cy="196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12" name="AutoShape 12"/>
          <p:cNvCxnSpPr>
            <a:cxnSpLocks noChangeShapeType="1"/>
            <a:stCxn id="25607" idx="2"/>
            <a:endCxn id="25606" idx="6"/>
          </p:cNvCxnSpPr>
          <p:nvPr/>
        </p:nvCxnSpPr>
        <p:spPr bwMode="auto">
          <a:xfrm flipH="1">
            <a:off x="1795264" y="2376488"/>
            <a:ext cx="1524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13" name="AutoShape 13"/>
          <p:cNvCxnSpPr>
            <a:cxnSpLocks noChangeShapeType="1"/>
            <a:stCxn id="25604" idx="0"/>
            <a:endCxn id="25605" idx="2"/>
          </p:cNvCxnSpPr>
          <p:nvPr/>
        </p:nvCxnSpPr>
        <p:spPr bwMode="auto">
          <a:xfrm rot="16200000">
            <a:off x="1414264" y="2071688"/>
            <a:ext cx="228600" cy="2286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5614" name="AutoShape 14"/>
          <p:cNvCxnSpPr>
            <a:cxnSpLocks noChangeShapeType="1"/>
            <a:stCxn id="25606" idx="5"/>
            <a:endCxn id="25606" idx="3"/>
          </p:cNvCxnSpPr>
          <p:nvPr/>
        </p:nvCxnSpPr>
        <p:spPr bwMode="auto">
          <a:xfrm rot="5400000">
            <a:off x="1718270" y="2453482"/>
            <a:ext cx="1587" cy="107950"/>
          </a:xfrm>
          <a:prstGeom prst="curvedConnector3">
            <a:avLst>
              <a:gd name="adj1" fmla="val 158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15" name="Oval 15"/>
          <p:cNvSpPr>
            <a:spLocks noChangeArrowheads="1"/>
          </p:cNvSpPr>
          <p:nvPr/>
        </p:nvSpPr>
        <p:spPr bwMode="auto">
          <a:xfrm>
            <a:off x="3471664" y="22860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6" name="Oval 16"/>
          <p:cNvSpPr>
            <a:spLocks noChangeArrowheads="1"/>
          </p:cNvSpPr>
          <p:nvPr/>
        </p:nvSpPr>
        <p:spPr bwMode="auto">
          <a:xfrm>
            <a:off x="3776464" y="20574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3776464" y="24384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4081264" y="22860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19" name="AutoShape 19"/>
          <p:cNvCxnSpPr>
            <a:cxnSpLocks noChangeShapeType="1"/>
            <a:stCxn id="25616" idx="3"/>
            <a:endCxn id="25615" idx="7"/>
          </p:cNvCxnSpPr>
          <p:nvPr/>
        </p:nvCxnSpPr>
        <p:spPr bwMode="auto">
          <a:xfrm flipH="1">
            <a:off x="3601839" y="2187575"/>
            <a:ext cx="1968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20" name="AutoShape 20"/>
          <p:cNvCxnSpPr>
            <a:cxnSpLocks noChangeShapeType="1"/>
            <a:stCxn id="25615" idx="6"/>
            <a:endCxn id="25617" idx="2"/>
          </p:cNvCxnSpPr>
          <p:nvPr/>
        </p:nvCxnSpPr>
        <p:spPr bwMode="auto">
          <a:xfrm>
            <a:off x="3624064" y="2362200"/>
            <a:ext cx="152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21" name="AutoShape 21"/>
          <p:cNvCxnSpPr>
            <a:cxnSpLocks noChangeShapeType="1"/>
            <a:stCxn id="25617" idx="0"/>
            <a:endCxn id="25616" idx="4"/>
          </p:cNvCxnSpPr>
          <p:nvPr/>
        </p:nvCxnSpPr>
        <p:spPr bwMode="auto">
          <a:xfrm flipV="1">
            <a:off x="3852664" y="22098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22" name="AutoShape 22"/>
          <p:cNvCxnSpPr>
            <a:cxnSpLocks noChangeShapeType="1"/>
            <a:stCxn id="25616" idx="5"/>
            <a:endCxn id="25618" idx="1"/>
          </p:cNvCxnSpPr>
          <p:nvPr/>
        </p:nvCxnSpPr>
        <p:spPr bwMode="auto">
          <a:xfrm>
            <a:off x="3906639" y="2187575"/>
            <a:ext cx="1968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23" name="AutoShape 23"/>
          <p:cNvCxnSpPr>
            <a:cxnSpLocks noChangeShapeType="1"/>
            <a:stCxn id="25618" idx="2"/>
            <a:endCxn id="25617" idx="6"/>
          </p:cNvCxnSpPr>
          <p:nvPr/>
        </p:nvCxnSpPr>
        <p:spPr bwMode="auto">
          <a:xfrm flipH="1">
            <a:off x="3928864" y="2362200"/>
            <a:ext cx="152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24" name="AutoShape 24"/>
          <p:cNvCxnSpPr>
            <a:cxnSpLocks noChangeShapeType="1"/>
            <a:stCxn id="25617" idx="5"/>
            <a:endCxn id="25617" idx="3"/>
          </p:cNvCxnSpPr>
          <p:nvPr/>
        </p:nvCxnSpPr>
        <p:spPr bwMode="auto">
          <a:xfrm rot="5400000">
            <a:off x="3851870" y="2515394"/>
            <a:ext cx="1588" cy="107950"/>
          </a:xfrm>
          <a:prstGeom prst="curvedConnector3">
            <a:avLst>
              <a:gd name="adj1" fmla="val 86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1338064" y="27574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cs typeface="Arial" charset="0"/>
              </a:rPr>
              <a:t>FSM</a:t>
            </a:r>
            <a:endParaRPr lang="ru-RU" sz="1800">
              <a:cs typeface="Arial" charset="0"/>
            </a:endParaRPr>
          </a:p>
        </p:txBody>
      </p:sp>
      <p:sp>
        <p:nvSpPr>
          <p:cNvPr id="25626" name="AutoShape 26"/>
          <p:cNvSpPr>
            <a:spLocks noChangeArrowheads="1"/>
          </p:cNvSpPr>
          <p:nvPr/>
        </p:nvSpPr>
        <p:spPr bwMode="auto">
          <a:xfrm>
            <a:off x="2328664" y="2209800"/>
            <a:ext cx="838200" cy="228600"/>
          </a:xfrm>
          <a:prstGeom prst="leftRightArrow">
            <a:avLst>
              <a:gd name="adj1" fmla="val 50000"/>
              <a:gd name="adj2" fmla="val 73333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3166864" y="27432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>
                <a:cs typeface="Arial" charset="0"/>
              </a:rPr>
              <a:t>Реализация</a:t>
            </a:r>
          </a:p>
        </p:txBody>
      </p:sp>
      <p:sp>
        <p:nvSpPr>
          <p:cNvPr id="25628" name="AutoShape 28"/>
          <p:cNvSpPr>
            <a:spLocks noChangeArrowheads="1"/>
          </p:cNvSpPr>
          <p:nvPr/>
        </p:nvSpPr>
        <p:spPr bwMode="auto">
          <a:xfrm>
            <a:off x="1566664" y="3367088"/>
            <a:ext cx="381000" cy="22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>
                <a:cs typeface="Arial" charset="0"/>
              </a:rPr>
              <a:t>&lt;&gt;</a:t>
            </a:r>
            <a:endParaRPr lang="ru-RU" sz="1200">
              <a:cs typeface="Arial" charset="0"/>
            </a:endParaRPr>
          </a:p>
        </p:txBody>
      </p:sp>
      <p:sp>
        <p:nvSpPr>
          <p:cNvPr id="25629" name="AutoShape 29"/>
          <p:cNvSpPr>
            <a:spLocks noChangeArrowheads="1"/>
          </p:cNvSpPr>
          <p:nvPr/>
        </p:nvSpPr>
        <p:spPr bwMode="auto">
          <a:xfrm>
            <a:off x="1566664" y="3976688"/>
            <a:ext cx="381000" cy="22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>
                <a:cs typeface="Arial" charset="0"/>
              </a:rPr>
              <a:t>&lt;&gt;</a:t>
            </a:r>
            <a:endParaRPr lang="ru-RU" sz="1200">
              <a:cs typeface="Arial" charset="0"/>
            </a:endParaRPr>
          </a:p>
        </p:txBody>
      </p:sp>
      <p:sp>
        <p:nvSpPr>
          <p:cNvPr id="25630" name="AutoShape 30"/>
          <p:cNvSpPr>
            <a:spLocks noChangeArrowheads="1"/>
          </p:cNvSpPr>
          <p:nvPr/>
        </p:nvSpPr>
        <p:spPr bwMode="auto">
          <a:xfrm>
            <a:off x="2100064" y="3748088"/>
            <a:ext cx="381000" cy="22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>
                <a:cs typeface="Arial" charset="0"/>
              </a:rPr>
              <a:t>&lt;&gt;</a:t>
            </a:r>
            <a:endParaRPr lang="ru-RU" sz="1200">
              <a:cs typeface="Arial" charset="0"/>
            </a:endParaRPr>
          </a:p>
        </p:txBody>
      </p:sp>
      <p:sp>
        <p:nvSpPr>
          <p:cNvPr id="25631" name="AutoShape 31"/>
          <p:cNvSpPr>
            <a:spLocks noChangeArrowheads="1"/>
          </p:cNvSpPr>
          <p:nvPr/>
        </p:nvSpPr>
        <p:spPr bwMode="auto">
          <a:xfrm>
            <a:off x="1033264" y="3748088"/>
            <a:ext cx="381000" cy="22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200">
                <a:cs typeface="Arial" charset="0"/>
              </a:rPr>
              <a:t>&lt;&gt;</a:t>
            </a:r>
            <a:endParaRPr lang="ru-RU" sz="1200">
              <a:cs typeface="Arial" charset="0"/>
            </a:endParaRPr>
          </a:p>
        </p:txBody>
      </p:sp>
      <p:cxnSp>
        <p:nvCxnSpPr>
          <p:cNvPr id="25632" name="AutoShape 32"/>
          <p:cNvCxnSpPr>
            <a:cxnSpLocks noChangeShapeType="1"/>
            <a:stCxn id="25628" idx="1"/>
            <a:endCxn id="25631" idx="0"/>
          </p:cNvCxnSpPr>
          <p:nvPr/>
        </p:nvCxnSpPr>
        <p:spPr bwMode="auto">
          <a:xfrm flipH="1">
            <a:off x="1223764" y="3481388"/>
            <a:ext cx="342900" cy="266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33" name="AutoShape 33"/>
          <p:cNvCxnSpPr>
            <a:cxnSpLocks noChangeShapeType="1"/>
            <a:stCxn id="25628" idx="3"/>
            <a:endCxn id="25630" idx="0"/>
          </p:cNvCxnSpPr>
          <p:nvPr/>
        </p:nvCxnSpPr>
        <p:spPr bwMode="auto">
          <a:xfrm>
            <a:off x="1947664" y="3481388"/>
            <a:ext cx="342900" cy="266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34" name="AutoShape 34"/>
          <p:cNvCxnSpPr>
            <a:cxnSpLocks noChangeShapeType="1"/>
            <a:stCxn id="25631" idx="3"/>
            <a:endCxn id="25629" idx="1"/>
          </p:cNvCxnSpPr>
          <p:nvPr/>
        </p:nvCxnSpPr>
        <p:spPr bwMode="auto">
          <a:xfrm>
            <a:off x="1414264" y="3862388"/>
            <a:ext cx="1524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35" name="AutoShape 35"/>
          <p:cNvCxnSpPr>
            <a:cxnSpLocks noChangeShapeType="1"/>
            <a:stCxn id="25630" idx="1"/>
            <a:endCxn id="25629" idx="3"/>
          </p:cNvCxnSpPr>
          <p:nvPr/>
        </p:nvCxnSpPr>
        <p:spPr bwMode="auto">
          <a:xfrm flipH="1">
            <a:off x="1947664" y="3862388"/>
            <a:ext cx="1524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36" name="AutoShape 36"/>
          <p:cNvCxnSpPr>
            <a:cxnSpLocks noChangeShapeType="1"/>
            <a:stCxn id="25629" idx="0"/>
            <a:endCxn id="25628" idx="2"/>
          </p:cNvCxnSpPr>
          <p:nvPr/>
        </p:nvCxnSpPr>
        <p:spPr bwMode="auto">
          <a:xfrm flipV="1">
            <a:off x="1757164" y="3595688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37" name="AutoShape 37"/>
          <p:cNvCxnSpPr>
            <a:cxnSpLocks noChangeShapeType="1"/>
            <a:stCxn id="25629" idx="3"/>
            <a:endCxn id="25629" idx="2"/>
          </p:cNvCxnSpPr>
          <p:nvPr/>
        </p:nvCxnSpPr>
        <p:spPr bwMode="auto">
          <a:xfrm flipH="1">
            <a:off x="1757164" y="4090988"/>
            <a:ext cx="190500" cy="114300"/>
          </a:xfrm>
          <a:prstGeom prst="curvedConnector4">
            <a:avLst>
              <a:gd name="adj1" fmla="val -120000"/>
              <a:gd name="adj2" fmla="val 3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638" name="AutoShape 38"/>
          <p:cNvCxnSpPr>
            <a:cxnSpLocks noChangeShapeType="1"/>
            <a:stCxn id="25631" idx="0"/>
            <a:endCxn id="25628" idx="1"/>
          </p:cNvCxnSpPr>
          <p:nvPr/>
        </p:nvCxnSpPr>
        <p:spPr bwMode="auto">
          <a:xfrm rot="16200000">
            <a:off x="1261864" y="3443288"/>
            <a:ext cx="266700" cy="342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5639" name="AutoShape 39"/>
          <p:cNvSpPr>
            <a:spLocks noChangeArrowheads="1"/>
          </p:cNvSpPr>
          <p:nvPr/>
        </p:nvSpPr>
        <p:spPr bwMode="auto">
          <a:xfrm>
            <a:off x="2709664" y="351948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0" name="Oval 40"/>
          <p:cNvSpPr>
            <a:spLocks noChangeArrowheads="1"/>
          </p:cNvSpPr>
          <p:nvPr/>
        </p:nvSpPr>
        <p:spPr bwMode="auto">
          <a:xfrm>
            <a:off x="4005064" y="3214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1" name="Oval 41"/>
          <p:cNvSpPr>
            <a:spLocks noChangeArrowheads="1"/>
          </p:cNvSpPr>
          <p:nvPr/>
        </p:nvSpPr>
        <p:spPr bwMode="auto">
          <a:xfrm>
            <a:off x="4005064" y="3595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3700264" y="34432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4309864" y="34432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4538464" y="3595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4767064" y="38242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6" name="Oval 46"/>
          <p:cNvSpPr>
            <a:spLocks noChangeArrowheads="1"/>
          </p:cNvSpPr>
          <p:nvPr/>
        </p:nvSpPr>
        <p:spPr bwMode="auto">
          <a:xfrm>
            <a:off x="3471664" y="3595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4233664" y="3810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3776464" y="37480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49" name="Oval 49"/>
          <p:cNvSpPr>
            <a:spLocks noChangeArrowheads="1"/>
          </p:cNvSpPr>
          <p:nvPr/>
        </p:nvSpPr>
        <p:spPr bwMode="auto">
          <a:xfrm>
            <a:off x="4005064" y="3976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4462264" y="3976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51" name="Oval 51"/>
          <p:cNvSpPr>
            <a:spLocks noChangeArrowheads="1"/>
          </p:cNvSpPr>
          <p:nvPr/>
        </p:nvSpPr>
        <p:spPr bwMode="auto">
          <a:xfrm>
            <a:off x="3547864" y="39766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52" name="AutoShape 52"/>
          <p:cNvCxnSpPr>
            <a:cxnSpLocks noChangeShapeType="1"/>
            <a:stCxn id="25642" idx="7"/>
            <a:endCxn id="25640" idx="3"/>
          </p:cNvCxnSpPr>
          <p:nvPr/>
        </p:nvCxnSpPr>
        <p:spPr bwMode="auto">
          <a:xfrm flipV="1">
            <a:off x="3830439" y="3344863"/>
            <a:ext cx="1968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3" name="AutoShape 53"/>
          <p:cNvCxnSpPr>
            <a:cxnSpLocks noChangeShapeType="1"/>
            <a:stCxn id="25643" idx="1"/>
            <a:endCxn id="25640" idx="5"/>
          </p:cNvCxnSpPr>
          <p:nvPr/>
        </p:nvCxnSpPr>
        <p:spPr bwMode="auto">
          <a:xfrm flipH="1" flipV="1">
            <a:off x="4135239" y="3344863"/>
            <a:ext cx="1968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4" name="AutoShape 54"/>
          <p:cNvCxnSpPr>
            <a:cxnSpLocks noChangeShapeType="1"/>
            <a:stCxn id="25646" idx="7"/>
            <a:endCxn id="25642" idx="3"/>
          </p:cNvCxnSpPr>
          <p:nvPr/>
        </p:nvCxnSpPr>
        <p:spPr bwMode="auto">
          <a:xfrm flipV="1">
            <a:off x="3601839" y="3573463"/>
            <a:ext cx="120650" cy="44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5" name="AutoShape 55"/>
          <p:cNvCxnSpPr>
            <a:cxnSpLocks noChangeShapeType="1"/>
            <a:stCxn id="25641" idx="7"/>
            <a:endCxn id="25643" idx="2"/>
          </p:cNvCxnSpPr>
          <p:nvPr/>
        </p:nvCxnSpPr>
        <p:spPr bwMode="auto">
          <a:xfrm flipV="1">
            <a:off x="4135239" y="3519488"/>
            <a:ext cx="174625" cy="98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6" name="AutoShape 56"/>
          <p:cNvCxnSpPr>
            <a:cxnSpLocks noChangeShapeType="1"/>
            <a:stCxn id="25647" idx="1"/>
            <a:endCxn id="25641" idx="5"/>
          </p:cNvCxnSpPr>
          <p:nvPr/>
        </p:nvCxnSpPr>
        <p:spPr bwMode="auto">
          <a:xfrm flipH="1" flipV="1">
            <a:off x="4135239" y="3725863"/>
            <a:ext cx="120650" cy="106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7" name="AutoShape 57"/>
          <p:cNvCxnSpPr>
            <a:cxnSpLocks noChangeShapeType="1"/>
            <a:stCxn id="25647" idx="7"/>
            <a:endCxn id="25644" idx="3"/>
          </p:cNvCxnSpPr>
          <p:nvPr/>
        </p:nvCxnSpPr>
        <p:spPr bwMode="auto">
          <a:xfrm flipV="1">
            <a:off x="4363839" y="3725863"/>
            <a:ext cx="196850" cy="106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8" name="AutoShape 58"/>
          <p:cNvCxnSpPr>
            <a:cxnSpLocks noChangeShapeType="1"/>
            <a:stCxn id="25650" idx="7"/>
            <a:endCxn id="25645" idx="2"/>
          </p:cNvCxnSpPr>
          <p:nvPr/>
        </p:nvCxnSpPr>
        <p:spPr bwMode="auto">
          <a:xfrm flipV="1">
            <a:off x="4592439" y="3900488"/>
            <a:ext cx="174625" cy="98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59" name="AutoShape 59"/>
          <p:cNvCxnSpPr>
            <a:cxnSpLocks noChangeShapeType="1"/>
            <a:endCxn id="25651" idx="2"/>
          </p:cNvCxnSpPr>
          <p:nvPr/>
        </p:nvCxnSpPr>
        <p:spPr bwMode="auto">
          <a:xfrm flipV="1">
            <a:off x="3395464" y="4052888"/>
            <a:ext cx="152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0" name="AutoShape 60"/>
          <p:cNvCxnSpPr>
            <a:cxnSpLocks noChangeShapeType="1"/>
            <a:stCxn id="25644" idx="1"/>
            <a:endCxn id="25643" idx="6"/>
          </p:cNvCxnSpPr>
          <p:nvPr/>
        </p:nvCxnSpPr>
        <p:spPr bwMode="auto">
          <a:xfrm flipH="1" flipV="1">
            <a:off x="4462264" y="3519488"/>
            <a:ext cx="98425" cy="98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1" name="AutoShape 61"/>
          <p:cNvCxnSpPr>
            <a:cxnSpLocks noChangeShapeType="1"/>
            <a:endCxn id="25645" idx="5"/>
          </p:cNvCxnSpPr>
          <p:nvPr/>
        </p:nvCxnSpPr>
        <p:spPr bwMode="auto">
          <a:xfrm flipH="1" flipV="1">
            <a:off x="4897239" y="3954463"/>
            <a:ext cx="250825" cy="174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2" name="AutoShape 62"/>
          <p:cNvCxnSpPr>
            <a:cxnSpLocks noChangeShapeType="1"/>
            <a:endCxn id="25646" idx="3"/>
          </p:cNvCxnSpPr>
          <p:nvPr/>
        </p:nvCxnSpPr>
        <p:spPr bwMode="auto">
          <a:xfrm flipV="1">
            <a:off x="3166864" y="3725863"/>
            <a:ext cx="327025" cy="327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3" name="AutoShape 63"/>
          <p:cNvCxnSpPr>
            <a:cxnSpLocks noChangeShapeType="1"/>
            <a:endCxn id="25650" idx="4"/>
          </p:cNvCxnSpPr>
          <p:nvPr/>
        </p:nvCxnSpPr>
        <p:spPr bwMode="auto">
          <a:xfrm flipH="1" flipV="1">
            <a:off x="4538464" y="4129088"/>
            <a:ext cx="3048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4" name="AutoShape 64"/>
          <p:cNvCxnSpPr>
            <a:cxnSpLocks noChangeShapeType="1"/>
            <a:stCxn id="25645" idx="1"/>
            <a:endCxn id="25644" idx="5"/>
          </p:cNvCxnSpPr>
          <p:nvPr/>
        </p:nvCxnSpPr>
        <p:spPr bwMode="auto">
          <a:xfrm flipH="1" flipV="1">
            <a:off x="4668639" y="3725863"/>
            <a:ext cx="1206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5" name="AutoShape 65"/>
          <p:cNvCxnSpPr>
            <a:cxnSpLocks noChangeShapeType="1"/>
            <a:stCxn id="25650" idx="1"/>
            <a:endCxn id="25647" idx="5"/>
          </p:cNvCxnSpPr>
          <p:nvPr/>
        </p:nvCxnSpPr>
        <p:spPr bwMode="auto">
          <a:xfrm flipH="1" flipV="1">
            <a:off x="4363839" y="3940175"/>
            <a:ext cx="120650" cy="58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6" name="AutoShape 66"/>
          <p:cNvCxnSpPr>
            <a:cxnSpLocks noChangeShapeType="1"/>
            <a:endCxn id="25649" idx="4"/>
          </p:cNvCxnSpPr>
          <p:nvPr/>
        </p:nvCxnSpPr>
        <p:spPr bwMode="auto">
          <a:xfrm flipV="1">
            <a:off x="4081264" y="4129088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7" name="AutoShape 67"/>
          <p:cNvCxnSpPr>
            <a:cxnSpLocks noChangeShapeType="1"/>
            <a:stCxn id="25641" idx="1"/>
            <a:endCxn id="25642" idx="6"/>
          </p:cNvCxnSpPr>
          <p:nvPr/>
        </p:nvCxnSpPr>
        <p:spPr bwMode="auto">
          <a:xfrm flipH="1" flipV="1">
            <a:off x="3852664" y="3519488"/>
            <a:ext cx="174625" cy="98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8" name="AutoShape 68"/>
          <p:cNvCxnSpPr>
            <a:cxnSpLocks noChangeShapeType="1"/>
            <a:stCxn id="25648" idx="1"/>
            <a:endCxn id="25646" idx="6"/>
          </p:cNvCxnSpPr>
          <p:nvPr/>
        </p:nvCxnSpPr>
        <p:spPr bwMode="auto">
          <a:xfrm flipH="1" flipV="1">
            <a:off x="3624064" y="3671888"/>
            <a:ext cx="174625" cy="98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69" name="AutoShape 69"/>
          <p:cNvCxnSpPr>
            <a:cxnSpLocks noChangeShapeType="1"/>
            <a:stCxn id="25649" idx="1"/>
            <a:endCxn id="25648" idx="5"/>
          </p:cNvCxnSpPr>
          <p:nvPr/>
        </p:nvCxnSpPr>
        <p:spPr bwMode="auto">
          <a:xfrm flipH="1" flipV="1">
            <a:off x="3906639" y="3878263"/>
            <a:ext cx="1206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70" name="AutoShape 70"/>
          <p:cNvCxnSpPr>
            <a:cxnSpLocks noChangeShapeType="1"/>
            <a:stCxn id="25651" idx="7"/>
            <a:endCxn id="25648" idx="3"/>
          </p:cNvCxnSpPr>
          <p:nvPr/>
        </p:nvCxnSpPr>
        <p:spPr bwMode="auto">
          <a:xfrm flipV="1">
            <a:off x="3678039" y="3878263"/>
            <a:ext cx="120650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5671" name="AutoShape 71"/>
          <p:cNvCxnSpPr>
            <a:cxnSpLocks noChangeShapeType="1"/>
            <a:stCxn id="25647" idx="2"/>
            <a:endCxn id="25649" idx="0"/>
          </p:cNvCxnSpPr>
          <p:nvPr/>
        </p:nvCxnSpPr>
        <p:spPr bwMode="auto">
          <a:xfrm flipH="1">
            <a:off x="4081264" y="3886200"/>
            <a:ext cx="152400" cy="90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5672" name="AutoShape 72"/>
          <p:cNvSpPr>
            <a:spLocks noChangeArrowheads="1"/>
          </p:cNvSpPr>
          <p:nvPr/>
        </p:nvSpPr>
        <p:spPr bwMode="auto">
          <a:xfrm>
            <a:off x="4674096" y="3505200"/>
            <a:ext cx="762000" cy="214313"/>
          </a:xfrm>
          <a:prstGeom prst="leftRightArrow">
            <a:avLst>
              <a:gd name="adj1" fmla="val 50000"/>
              <a:gd name="adj2" fmla="val 71111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73" name="Text Box 73"/>
          <p:cNvSpPr txBox="1">
            <a:spLocks noChangeArrowheads="1"/>
          </p:cNvSpPr>
          <p:nvPr/>
        </p:nvSpPr>
        <p:spPr bwMode="auto">
          <a:xfrm>
            <a:off x="1338064" y="4357688"/>
            <a:ext cx="838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cs typeface="Arial" charset="0"/>
              </a:rPr>
              <a:t>EFSM</a:t>
            </a:r>
            <a:endParaRPr lang="ru-RU" sz="1800">
              <a:cs typeface="Arial" charset="0"/>
            </a:endParaRPr>
          </a:p>
        </p:txBody>
      </p:sp>
      <p:sp>
        <p:nvSpPr>
          <p:cNvPr id="25674" name="Text Box 74"/>
          <p:cNvSpPr txBox="1">
            <a:spLocks noChangeArrowheads="1"/>
          </p:cNvSpPr>
          <p:nvPr/>
        </p:nvSpPr>
        <p:spPr bwMode="auto">
          <a:xfrm>
            <a:off x="3700264" y="41910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FSM</a:t>
            </a:r>
            <a:endParaRPr lang="ru-RU" sz="1400">
              <a:cs typeface="Arial" charset="0"/>
            </a:endParaRPr>
          </a:p>
        </p:txBody>
      </p:sp>
      <p:sp>
        <p:nvSpPr>
          <p:cNvPr id="25675" name="Oval 75"/>
          <p:cNvSpPr>
            <a:spLocks noChangeArrowheads="1"/>
          </p:cNvSpPr>
          <p:nvPr/>
        </p:nvSpPr>
        <p:spPr bwMode="auto">
          <a:xfrm>
            <a:off x="1566664" y="5195888"/>
            <a:ext cx="304800" cy="3048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109464" y="5013545"/>
            <a:ext cx="533400" cy="647699"/>
            <a:chOff x="528" y="3375"/>
            <a:chExt cx="336" cy="408"/>
          </a:xfrm>
        </p:grpSpPr>
        <p:sp>
          <p:nvSpPr>
            <p:cNvPr id="25677" name="Text Box 77"/>
            <p:cNvSpPr txBox="1">
              <a:spLocks noChangeArrowheads="1"/>
            </p:cNvSpPr>
            <p:nvPr/>
          </p:nvSpPr>
          <p:spPr bwMode="auto">
            <a:xfrm>
              <a:off x="528" y="345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cs typeface="Arial" charset="0"/>
                  <a:sym typeface="Symbol" pitchFamily="18" charset="2"/>
                </a:rPr>
                <a:t></a:t>
              </a:r>
            </a:p>
          </p:txBody>
        </p:sp>
        <p:sp>
          <p:nvSpPr>
            <p:cNvPr id="25678" name="Text Box 78"/>
            <p:cNvSpPr txBox="1">
              <a:spLocks noChangeArrowheads="1"/>
            </p:cNvSpPr>
            <p:nvPr/>
          </p:nvSpPr>
          <p:spPr bwMode="auto">
            <a:xfrm>
              <a:off x="576" y="3375"/>
              <a:ext cx="22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a</a:t>
              </a:r>
              <a:endParaRPr lang="ru-RU" sz="1800" dirty="0">
                <a:cs typeface="Arial" charset="0"/>
              </a:endParaRPr>
            </a:p>
          </p:txBody>
        </p:sp>
      </p:grpSp>
      <p:sp>
        <p:nvSpPr>
          <p:cNvPr id="25679" name="Text Box 79"/>
          <p:cNvSpPr txBox="1">
            <a:spLocks noChangeArrowheads="1"/>
          </p:cNvSpPr>
          <p:nvPr/>
        </p:nvSpPr>
        <p:spPr bwMode="auto">
          <a:xfrm rot="-1515014">
            <a:off x="1795264" y="4891088"/>
            <a:ext cx="53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cs typeface="Arial" charset="0"/>
                <a:sym typeface="Symbol" pitchFamily="18" charset="2"/>
              </a:rPr>
              <a:t></a:t>
            </a:r>
          </a:p>
        </p:txBody>
      </p:sp>
      <p:sp>
        <p:nvSpPr>
          <p:cNvPr id="25680" name="Text Box 80"/>
          <p:cNvSpPr txBox="1">
            <a:spLocks noChangeArrowheads="1"/>
          </p:cNvSpPr>
          <p:nvPr/>
        </p:nvSpPr>
        <p:spPr bwMode="auto">
          <a:xfrm>
            <a:off x="1871464" y="4725144"/>
            <a:ext cx="383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cs typeface="Arial" charset="0"/>
              </a:rPr>
              <a:t>b</a:t>
            </a:r>
            <a:endParaRPr lang="ru-RU" sz="1800" dirty="0">
              <a:cs typeface="Arial" charset="0"/>
            </a:endParaRPr>
          </a:p>
        </p:txBody>
      </p:sp>
      <p:sp>
        <p:nvSpPr>
          <p:cNvPr id="25681" name="Text Box 81"/>
          <p:cNvSpPr txBox="1">
            <a:spLocks noChangeArrowheads="1"/>
          </p:cNvSpPr>
          <p:nvPr/>
        </p:nvSpPr>
        <p:spPr bwMode="auto">
          <a:xfrm>
            <a:off x="1261864" y="5562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cs typeface="Arial" charset="0"/>
              </a:rPr>
              <a:t>LTS</a:t>
            </a:r>
            <a:endParaRPr lang="ru-RU" sz="1800">
              <a:cs typeface="Arial" charset="0"/>
            </a:endParaRPr>
          </a:p>
        </p:txBody>
      </p:sp>
      <p:sp>
        <p:nvSpPr>
          <p:cNvPr id="25682" name="Text Box 82"/>
          <p:cNvSpPr txBox="1">
            <a:spLocks noChangeArrowheads="1"/>
          </p:cNvSpPr>
          <p:nvPr/>
        </p:nvSpPr>
        <p:spPr bwMode="auto">
          <a:xfrm>
            <a:off x="0" y="3124200"/>
            <a:ext cx="9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>
                <a:cs typeface="Arial" charset="0"/>
              </a:rPr>
              <a:t>SDL Estelle</a:t>
            </a:r>
            <a:endParaRPr lang="ru-RU" sz="1800" i="1" dirty="0">
              <a:cs typeface="Arial" charset="0"/>
            </a:endParaRPr>
          </a:p>
        </p:txBody>
      </p:sp>
      <p:sp>
        <p:nvSpPr>
          <p:cNvPr id="25683" name="Text Box 83"/>
          <p:cNvSpPr txBox="1">
            <a:spLocks noChangeArrowheads="1"/>
          </p:cNvSpPr>
          <p:nvPr/>
        </p:nvSpPr>
        <p:spPr bwMode="auto">
          <a:xfrm>
            <a:off x="0" y="4921250"/>
            <a:ext cx="91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cs typeface="Arial" charset="0"/>
              </a:rPr>
              <a:t>LOTOS</a:t>
            </a:r>
            <a:endParaRPr lang="ru-RU" sz="1600" i="1">
              <a:cs typeface="Arial" charset="0"/>
            </a:endParaRPr>
          </a:p>
        </p:txBody>
      </p:sp>
      <p:sp>
        <p:nvSpPr>
          <p:cNvPr id="25684" name="AutoShape 84"/>
          <p:cNvSpPr>
            <a:spLocks noChangeArrowheads="1"/>
          </p:cNvSpPr>
          <p:nvPr/>
        </p:nvSpPr>
        <p:spPr bwMode="auto">
          <a:xfrm>
            <a:off x="1566664" y="4738688"/>
            <a:ext cx="228600" cy="381000"/>
          </a:xfrm>
          <a:prstGeom prst="upArrow">
            <a:avLst>
              <a:gd name="adj1" fmla="val 50000"/>
              <a:gd name="adj2" fmla="val 41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85" name="Oval 85"/>
          <p:cNvSpPr>
            <a:spLocks noChangeArrowheads="1"/>
          </p:cNvSpPr>
          <p:nvPr/>
        </p:nvSpPr>
        <p:spPr bwMode="auto">
          <a:xfrm>
            <a:off x="3928864" y="4648200"/>
            <a:ext cx="152400" cy="1524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86" name="AutoShape 86"/>
          <p:cNvCxnSpPr>
            <a:cxnSpLocks noChangeShapeType="1"/>
            <a:stCxn id="25685" idx="4"/>
            <a:endCxn id="25687" idx="0"/>
          </p:cNvCxnSpPr>
          <p:nvPr/>
        </p:nvCxnSpPr>
        <p:spPr bwMode="auto">
          <a:xfrm>
            <a:off x="4005064" y="48006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87" name="Oval 87"/>
          <p:cNvSpPr>
            <a:spLocks noChangeArrowheads="1"/>
          </p:cNvSpPr>
          <p:nvPr/>
        </p:nvSpPr>
        <p:spPr bwMode="auto">
          <a:xfrm>
            <a:off x="3928864" y="4953000"/>
            <a:ext cx="152400" cy="1524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88" name="AutoShape 88"/>
          <p:cNvCxnSpPr>
            <a:cxnSpLocks noChangeShapeType="1"/>
            <a:stCxn id="25687" idx="2"/>
            <a:endCxn id="25689" idx="0"/>
          </p:cNvCxnSpPr>
          <p:nvPr/>
        </p:nvCxnSpPr>
        <p:spPr bwMode="auto">
          <a:xfrm flipH="1">
            <a:off x="3547864" y="5029200"/>
            <a:ext cx="3810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89" name="Text Box 89"/>
          <p:cNvSpPr txBox="1">
            <a:spLocks noChangeArrowheads="1"/>
          </p:cNvSpPr>
          <p:nvPr/>
        </p:nvSpPr>
        <p:spPr bwMode="auto">
          <a:xfrm>
            <a:off x="3319264" y="5181600"/>
            <a:ext cx="457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pass</a:t>
            </a:r>
            <a:endParaRPr lang="ru-RU" sz="1400">
              <a:cs typeface="Arial" charset="0"/>
            </a:endParaRPr>
          </a:p>
        </p:txBody>
      </p:sp>
      <p:sp>
        <p:nvSpPr>
          <p:cNvPr id="25690" name="Text Box 90"/>
          <p:cNvSpPr txBox="1">
            <a:spLocks noChangeArrowheads="1"/>
          </p:cNvSpPr>
          <p:nvPr/>
        </p:nvSpPr>
        <p:spPr bwMode="auto">
          <a:xfrm>
            <a:off x="4309864" y="5181600"/>
            <a:ext cx="304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fail</a:t>
            </a:r>
            <a:endParaRPr lang="ru-RU" sz="1400">
              <a:cs typeface="Arial" charset="0"/>
            </a:endParaRPr>
          </a:p>
        </p:txBody>
      </p:sp>
      <p:cxnSp>
        <p:nvCxnSpPr>
          <p:cNvPr id="25691" name="AutoShape 91"/>
          <p:cNvCxnSpPr>
            <a:cxnSpLocks noChangeShapeType="1"/>
            <a:stCxn id="25687" idx="6"/>
            <a:endCxn id="25690" idx="0"/>
          </p:cNvCxnSpPr>
          <p:nvPr/>
        </p:nvCxnSpPr>
        <p:spPr bwMode="auto">
          <a:xfrm>
            <a:off x="4081264" y="5029200"/>
            <a:ext cx="3810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92" name="Text Box 92"/>
          <p:cNvSpPr txBox="1">
            <a:spLocks noChangeArrowheads="1"/>
          </p:cNvSpPr>
          <p:nvPr/>
        </p:nvSpPr>
        <p:spPr bwMode="auto">
          <a:xfrm flipH="1">
            <a:off x="3700264" y="4870450"/>
            <a:ext cx="76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x</a:t>
            </a:r>
            <a:endParaRPr lang="ru-RU" sz="1400">
              <a:cs typeface="Arial" charset="0"/>
            </a:endParaRPr>
          </a:p>
        </p:txBody>
      </p:sp>
      <p:sp>
        <p:nvSpPr>
          <p:cNvPr id="25693" name="Text Box 93"/>
          <p:cNvSpPr txBox="1">
            <a:spLocks noChangeArrowheads="1"/>
          </p:cNvSpPr>
          <p:nvPr/>
        </p:nvSpPr>
        <p:spPr bwMode="auto">
          <a:xfrm flipH="1">
            <a:off x="4233664" y="4876800"/>
            <a:ext cx="76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z</a:t>
            </a:r>
            <a:endParaRPr lang="ru-RU" sz="1400">
              <a:cs typeface="Arial" charset="0"/>
            </a:endParaRPr>
          </a:p>
        </p:txBody>
      </p:sp>
      <p:sp>
        <p:nvSpPr>
          <p:cNvPr id="25694" name="Oval 94"/>
          <p:cNvSpPr>
            <a:spLocks noChangeArrowheads="1"/>
          </p:cNvSpPr>
          <p:nvPr/>
        </p:nvSpPr>
        <p:spPr bwMode="auto">
          <a:xfrm>
            <a:off x="3928864" y="5251450"/>
            <a:ext cx="152400" cy="1524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95" name="AutoShape 95"/>
          <p:cNvCxnSpPr>
            <a:cxnSpLocks noChangeShapeType="1"/>
            <a:stCxn id="25694" idx="4"/>
            <a:endCxn id="25696" idx="0"/>
          </p:cNvCxnSpPr>
          <p:nvPr/>
        </p:nvCxnSpPr>
        <p:spPr bwMode="auto">
          <a:xfrm>
            <a:off x="4005064" y="540385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96" name="Oval 96"/>
          <p:cNvSpPr>
            <a:spLocks noChangeArrowheads="1"/>
          </p:cNvSpPr>
          <p:nvPr/>
        </p:nvSpPr>
        <p:spPr bwMode="auto">
          <a:xfrm>
            <a:off x="3928864" y="5556250"/>
            <a:ext cx="152400" cy="1524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5697" name="AutoShape 97"/>
          <p:cNvCxnSpPr>
            <a:cxnSpLocks noChangeShapeType="1"/>
            <a:stCxn id="25696" idx="2"/>
            <a:endCxn id="25698" idx="0"/>
          </p:cNvCxnSpPr>
          <p:nvPr/>
        </p:nvCxnSpPr>
        <p:spPr bwMode="auto">
          <a:xfrm flipH="1">
            <a:off x="3547864" y="5632450"/>
            <a:ext cx="3810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698" name="Text Box 98"/>
          <p:cNvSpPr txBox="1">
            <a:spLocks noChangeArrowheads="1"/>
          </p:cNvSpPr>
          <p:nvPr/>
        </p:nvSpPr>
        <p:spPr bwMode="auto">
          <a:xfrm>
            <a:off x="3319264" y="5784850"/>
            <a:ext cx="457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pass</a:t>
            </a:r>
            <a:endParaRPr lang="ru-RU" sz="1400">
              <a:cs typeface="Arial" charset="0"/>
            </a:endParaRPr>
          </a:p>
        </p:txBody>
      </p:sp>
      <p:sp>
        <p:nvSpPr>
          <p:cNvPr id="25699" name="Text Box 99"/>
          <p:cNvSpPr txBox="1">
            <a:spLocks noChangeArrowheads="1"/>
          </p:cNvSpPr>
          <p:nvPr/>
        </p:nvSpPr>
        <p:spPr bwMode="auto">
          <a:xfrm>
            <a:off x="4309864" y="5784850"/>
            <a:ext cx="3048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fail</a:t>
            </a:r>
            <a:endParaRPr lang="ru-RU" sz="1400">
              <a:cs typeface="Arial" charset="0"/>
            </a:endParaRPr>
          </a:p>
        </p:txBody>
      </p:sp>
      <p:cxnSp>
        <p:nvCxnSpPr>
          <p:cNvPr id="25700" name="AutoShape 100"/>
          <p:cNvCxnSpPr>
            <a:cxnSpLocks noChangeShapeType="1"/>
            <a:stCxn id="25696" idx="6"/>
            <a:endCxn id="25699" idx="0"/>
          </p:cNvCxnSpPr>
          <p:nvPr/>
        </p:nvCxnSpPr>
        <p:spPr bwMode="auto">
          <a:xfrm>
            <a:off x="4081264" y="5632450"/>
            <a:ext cx="3810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701" name="Text Box 101"/>
          <p:cNvSpPr txBox="1">
            <a:spLocks noChangeArrowheads="1"/>
          </p:cNvSpPr>
          <p:nvPr/>
        </p:nvSpPr>
        <p:spPr bwMode="auto">
          <a:xfrm flipH="1">
            <a:off x="3700264" y="5473700"/>
            <a:ext cx="76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u</a:t>
            </a:r>
            <a:endParaRPr lang="ru-RU" sz="1400">
              <a:cs typeface="Arial" charset="0"/>
            </a:endParaRPr>
          </a:p>
        </p:txBody>
      </p:sp>
      <p:sp>
        <p:nvSpPr>
          <p:cNvPr id="25702" name="Text Box 102"/>
          <p:cNvSpPr txBox="1">
            <a:spLocks noChangeArrowheads="1"/>
          </p:cNvSpPr>
          <p:nvPr/>
        </p:nvSpPr>
        <p:spPr bwMode="auto">
          <a:xfrm flipH="1">
            <a:off x="4233664" y="5480050"/>
            <a:ext cx="762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cs typeface="Arial" charset="0"/>
              </a:rPr>
              <a:t>v</a:t>
            </a:r>
            <a:endParaRPr lang="ru-RU" sz="1400">
              <a:cs typeface="Arial" charset="0"/>
            </a:endParaRPr>
          </a:p>
        </p:txBody>
      </p:sp>
      <p:cxnSp>
        <p:nvCxnSpPr>
          <p:cNvPr id="25703" name="AutoShape 103"/>
          <p:cNvCxnSpPr>
            <a:cxnSpLocks noChangeShapeType="1"/>
            <a:stCxn id="25687" idx="4"/>
            <a:endCxn id="25694" idx="0"/>
          </p:cNvCxnSpPr>
          <p:nvPr/>
        </p:nvCxnSpPr>
        <p:spPr bwMode="auto">
          <a:xfrm>
            <a:off x="4005064" y="5105400"/>
            <a:ext cx="0" cy="146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704" name="AutoShape 104"/>
          <p:cNvCxnSpPr>
            <a:cxnSpLocks noChangeShapeType="1"/>
            <a:stCxn id="25696" idx="4"/>
          </p:cNvCxnSpPr>
          <p:nvPr/>
        </p:nvCxnSpPr>
        <p:spPr bwMode="auto">
          <a:xfrm>
            <a:off x="4005064" y="5708650"/>
            <a:ext cx="0" cy="234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705" name="AutoShape 105"/>
          <p:cNvSpPr>
            <a:spLocks noChangeArrowheads="1"/>
          </p:cNvSpPr>
          <p:nvPr/>
        </p:nvSpPr>
        <p:spPr bwMode="auto">
          <a:xfrm>
            <a:off x="2481064" y="518160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5257800" y="3138488"/>
            <a:ext cx="1143000" cy="823912"/>
            <a:chOff x="3600" y="2025"/>
            <a:chExt cx="720" cy="519"/>
          </a:xfrm>
        </p:grpSpPr>
        <p:sp>
          <p:nvSpPr>
            <p:cNvPr id="25707" name="Rectangle 107"/>
            <p:cNvSpPr>
              <a:spLocks noChangeArrowheads="1"/>
            </p:cNvSpPr>
            <p:nvPr/>
          </p:nvSpPr>
          <p:spPr bwMode="auto">
            <a:xfrm>
              <a:off x="3744" y="2025"/>
              <a:ext cx="576" cy="519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3600" y="21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3600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10"/>
          <p:cNvGrpSpPr>
            <a:grpSpLocks/>
          </p:cNvGrpSpPr>
          <p:nvPr/>
        </p:nvGrpSpPr>
        <p:grpSpPr bwMode="auto">
          <a:xfrm>
            <a:off x="5257800" y="4891088"/>
            <a:ext cx="1143000" cy="823912"/>
            <a:chOff x="3600" y="2025"/>
            <a:chExt cx="720" cy="519"/>
          </a:xfrm>
        </p:grpSpPr>
        <p:sp>
          <p:nvSpPr>
            <p:cNvPr id="25711" name="Rectangle 111"/>
            <p:cNvSpPr>
              <a:spLocks noChangeArrowheads="1"/>
            </p:cNvSpPr>
            <p:nvPr/>
          </p:nvSpPr>
          <p:spPr bwMode="auto">
            <a:xfrm>
              <a:off x="3744" y="2025"/>
              <a:ext cx="576" cy="519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>
              <a:off x="3600" y="21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13" name="Line 113"/>
            <p:cNvSpPr>
              <a:spLocks noChangeShapeType="1"/>
            </p:cNvSpPr>
            <p:nvPr/>
          </p:nvSpPr>
          <p:spPr bwMode="auto">
            <a:xfrm flipH="1">
              <a:off x="3600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714" name="Text Box 114"/>
          <p:cNvSpPr txBox="1">
            <a:spLocks noChangeArrowheads="1"/>
          </p:cNvSpPr>
          <p:nvPr/>
        </p:nvSpPr>
        <p:spPr bwMode="auto">
          <a:xfrm>
            <a:off x="3166864" y="6019800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>
                <a:cs typeface="Arial" charset="0"/>
              </a:rPr>
              <a:t>Дерево обхода</a:t>
            </a:r>
          </a:p>
        </p:txBody>
      </p:sp>
      <p:sp>
        <p:nvSpPr>
          <p:cNvPr id="25715" name="Text Box 115"/>
          <p:cNvSpPr txBox="1">
            <a:spLocks noChangeArrowheads="1"/>
          </p:cNvSpPr>
          <p:nvPr/>
        </p:nvSpPr>
        <p:spPr bwMode="auto">
          <a:xfrm rot="1814832">
            <a:off x="1795264" y="5272088"/>
            <a:ext cx="53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cs typeface="Arial" charset="0"/>
                <a:sym typeface="Symbol" pitchFamily="18" charset="2"/>
              </a:rPr>
              <a:t></a:t>
            </a:r>
          </a:p>
        </p:txBody>
      </p:sp>
      <p:sp>
        <p:nvSpPr>
          <p:cNvPr id="25716" name="Text Box 116"/>
          <p:cNvSpPr txBox="1">
            <a:spLocks noChangeArrowheads="1"/>
          </p:cNvSpPr>
          <p:nvPr/>
        </p:nvSpPr>
        <p:spPr bwMode="auto">
          <a:xfrm>
            <a:off x="1871464" y="5085184"/>
            <a:ext cx="4557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cs typeface="Arial" charset="0"/>
              </a:rPr>
              <a:t>c</a:t>
            </a:r>
            <a:endParaRPr lang="ru-RU" sz="1800" dirty="0">
              <a:cs typeface="Arial" charset="0"/>
            </a:endParaRPr>
          </a:p>
        </p:txBody>
      </p:sp>
      <p:sp>
        <p:nvSpPr>
          <p:cNvPr id="25717" name="Text Box 117"/>
          <p:cNvSpPr txBox="1">
            <a:spLocks noChangeArrowheads="1"/>
          </p:cNvSpPr>
          <p:nvPr/>
        </p:nvSpPr>
        <p:spPr bwMode="auto">
          <a:xfrm>
            <a:off x="5410200" y="19050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cs typeface="Arial" charset="0"/>
              </a:rPr>
              <a:t>Протоколы </a:t>
            </a:r>
            <a:r>
              <a:rPr lang="ru-RU" sz="1800" dirty="0" smtClean="0">
                <a:cs typeface="Arial" charset="0"/>
              </a:rPr>
              <a:t>редко описываются </a:t>
            </a:r>
            <a:r>
              <a:rPr lang="en-US" sz="1800" dirty="0">
                <a:cs typeface="Arial" charset="0"/>
              </a:rPr>
              <a:t>FSM</a:t>
            </a:r>
            <a:endParaRPr lang="ru-RU" sz="1800" dirty="0">
              <a:cs typeface="Arial" charset="0"/>
            </a:endParaRPr>
          </a:p>
        </p:txBody>
      </p:sp>
      <p:sp>
        <p:nvSpPr>
          <p:cNvPr id="25718" name="Text Box 118"/>
          <p:cNvSpPr txBox="1">
            <a:spLocks noChangeArrowheads="1"/>
          </p:cNvSpPr>
          <p:nvPr/>
        </p:nvSpPr>
        <p:spPr bwMode="auto">
          <a:xfrm>
            <a:off x="6781800" y="2895600"/>
            <a:ext cx="2286000" cy="17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cs typeface="Arial" charset="0"/>
              </a:rPr>
              <a:t>Сложные структуры сообщений/состояний: 16</a:t>
            </a:r>
            <a:r>
              <a:rPr lang="en-US" sz="1600" dirty="0" smtClean="0">
                <a:cs typeface="Arial" charset="0"/>
              </a:rPr>
              <a:t>/32/64</a:t>
            </a:r>
            <a:r>
              <a:rPr lang="ru-RU" sz="1600" dirty="0" smtClean="0">
                <a:cs typeface="Arial" charset="0"/>
              </a:rPr>
              <a:t>/128</a:t>
            </a:r>
            <a:r>
              <a:rPr lang="en-US" sz="1600" dirty="0" smtClean="0">
                <a:cs typeface="Arial" charset="0"/>
              </a:rPr>
              <a:t> </a:t>
            </a:r>
            <a:r>
              <a:rPr lang="ru-RU" sz="1600" dirty="0">
                <a:cs typeface="Arial" charset="0"/>
              </a:rPr>
              <a:t>битные поля, списки переменной длины, таблицы, </a:t>
            </a:r>
            <a:r>
              <a:rPr lang="ru-RU" sz="1600" dirty="0" smtClean="0">
                <a:cs typeface="Arial" charset="0"/>
              </a:rPr>
              <a:t>таймеры, сложные функции</a:t>
            </a:r>
            <a:endParaRPr lang="ru-RU" sz="1600" dirty="0">
              <a:cs typeface="Arial" charset="0"/>
            </a:endParaRPr>
          </a:p>
        </p:txBody>
      </p:sp>
      <p:sp>
        <p:nvSpPr>
          <p:cNvPr id="25719" name="AutoShape 119"/>
          <p:cNvSpPr>
            <a:spLocks noChangeArrowheads="1"/>
          </p:cNvSpPr>
          <p:nvPr/>
        </p:nvSpPr>
        <p:spPr bwMode="auto">
          <a:xfrm>
            <a:off x="4644008" y="5181600"/>
            <a:ext cx="762000" cy="214313"/>
          </a:xfrm>
          <a:prstGeom prst="leftRightArrow">
            <a:avLst>
              <a:gd name="adj1" fmla="val 50000"/>
              <a:gd name="adj2" fmla="val 71111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720" name="Text Box 120"/>
          <p:cNvSpPr txBox="1">
            <a:spLocks noChangeArrowheads="1"/>
          </p:cNvSpPr>
          <p:nvPr/>
        </p:nvSpPr>
        <p:spPr bwMode="auto">
          <a:xfrm>
            <a:off x="6781800" y="4851400"/>
            <a:ext cx="2286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cs typeface="Arial" charset="0"/>
              </a:rPr>
              <a:t>Недетерминизм: случайные числа, недоопределённость стандартов, управление нагрузкой</a:t>
            </a:r>
            <a:endParaRPr lang="ru-RU" sz="1400">
              <a:cs typeface="Arial" charset="0"/>
            </a:endParaRPr>
          </a:p>
        </p:txBody>
      </p:sp>
      <p:sp>
        <p:nvSpPr>
          <p:cNvPr id="25721" name="Text Box 121"/>
          <p:cNvSpPr txBox="1">
            <a:spLocks noChangeArrowheads="1"/>
          </p:cNvSpPr>
          <p:nvPr/>
        </p:nvSpPr>
        <p:spPr bwMode="auto">
          <a:xfrm>
            <a:off x="2481064" y="1828800"/>
            <a:ext cx="6096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cs typeface="Arial" charset="0"/>
              </a:rPr>
              <a:t>O(n</a:t>
            </a:r>
            <a:r>
              <a:rPr lang="en-US" sz="1800" baseline="30000">
                <a:cs typeface="Arial" charset="0"/>
              </a:rPr>
              <a:t>3</a:t>
            </a:r>
            <a:r>
              <a:rPr lang="en-US" sz="1800">
                <a:cs typeface="Arial" charset="0"/>
              </a:rPr>
              <a:t>)</a:t>
            </a:r>
            <a:endParaRPr lang="ru-RU" sz="1800">
              <a:cs typeface="Arial" charset="0"/>
            </a:endParaRPr>
          </a:p>
        </p:txBody>
      </p:sp>
      <p:sp>
        <p:nvSpPr>
          <p:cNvPr id="122" name="Дата 1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124" name="Нижний колонтитул 1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125" name="Номер слайда 1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256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56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56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57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57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57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17" grpId="0"/>
      <p:bldP spid="25718" grpId="0"/>
      <p:bldP spid="257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 dirty="0"/>
          </a:p>
        </p:txBody>
      </p:sp>
      <p:sp>
        <p:nvSpPr>
          <p:cNvPr id="3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Используемый подход </a:t>
            </a:r>
            <a:r>
              <a:rPr lang="ru-RU" sz="4000" dirty="0"/>
              <a:t>к тестированию соответствия</a:t>
            </a:r>
            <a:r>
              <a:rPr lang="en-US" sz="4000" dirty="0"/>
              <a:t> (1)</a:t>
            </a:r>
            <a:endParaRPr lang="ru-RU" sz="4000" dirty="0"/>
          </a:p>
        </p:txBody>
      </p:sp>
      <p:sp>
        <p:nvSpPr>
          <p:cNvPr id="25774" name="Rectangle 174"/>
          <p:cNvSpPr>
            <a:spLocks noGrp="1" noChangeArrowheads="1"/>
          </p:cNvSpPr>
          <p:nvPr>
            <p:ph type="body" idx="1"/>
          </p:nvPr>
        </p:nvSpPr>
        <p:spPr>
          <a:xfrm>
            <a:off x="863600" y="4724548"/>
            <a:ext cx="7772400" cy="1728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 smtClean="0"/>
              <a:t>Основан на технологии </a:t>
            </a:r>
            <a:r>
              <a:rPr lang="ru-RU" sz="2800" dirty="0"/>
              <a:t>автоматизированного тестирования </a:t>
            </a:r>
            <a:r>
              <a:rPr lang="en-US" sz="2800" dirty="0" err="1" smtClean="0"/>
              <a:t>UniTESK</a:t>
            </a:r>
            <a:endParaRPr lang="ru-RU" sz="2800" dirty="0"/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6932613" y="197485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>
                <a:cs typeface="Arial" charset="0"/>
              </a:rPr>
              <a:t>Реализация</a:t>
            </a:r>
          </a:p>
        </p:txBody>
      </p:sp>
      <p:sp>
        <p:nvSpPr>
          <p:cNvPr id="25672" name="AutoShape 72"/>
          <p:cNvSpPr>
            <a:spLocks noChangeArrowheads="1"/>
          </p:cNvSpPr>
          <p:nvPr/>
        </p:nvSpPr>
        <p:spPr bwMode="auto">
          <a:xfrm>
            <a:off x="5868988" y="2827338"/>
            <a:ext cx="762000" cy="214312"/>
          </a:xfrm>
          <a:prstGeom prst="leftRightArrow">
            <a:avLst>
              <a:gd name="adj1" fmla="val 50000"/>
              <a:gd name="adj2" fmla="val 71111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82" name="Text Box 82"/>
          <p:cNvSpPr txBox="1">
            <a:spLocks noChangeArrowheads="1"/>
          </p:cNvSpPr>
          <p:nvPr/>
        </p:nvSpPr>
        <p:spPr bwMode="auto">
          <a:xfrm>
            <a:off x="155575" y="2705100"/>
            <a:ext cx="20034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cs typeface="Arial" charset="0"/>
              </a:rPr>
              <a:t>Расширение языка </a:t>
            </a:r>
            <a:r>
              <a:rPr lang="en-US" sz="2000" b="1" dirty="0" smtClean="0">
                <a:cs typeface="Arial" charset="0"/>
              </a:rPr>
              <a:t>Java</a:t>
            </a:r>
            <a:endParaRPr lang="ru-RU" sz="2000" b="1" dirty="0">
              <a:cs typeface="Arial" charset="0"/>
            </a:endParaRPr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6965950" y="2498725"/>
            <a:ext cx="1143000" cy="823913"/>
            <a:chOff x="3600" y="2025"/>
            <a:chExt cx="720" cy="519"/>
          </a:xfrm>
        </p:grpSpPr>
        <p:sp>
          <p:nvSpPr>
            <p:cNvPr id="25707" name="Rectangle 107"/>
            <p:cNvSpPr>
              <a:spLocks noChangeArrowheads="1"/>
            </p:cNvSpPr>
            <p:nvPr/>
          </p:nvSpPr>
          <p:spPr bwMode="auto">
            <a:xfrm>
              <a:off x="3744" y="2025"/>
              <a:ext cx="576" cy="519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3600" y="21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3600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726" name="Text Box 126"/>
          <p:cNvSpPr txBox="1">
            <a:spLocks noChangeArrowheads="1"/>
          </p:cNvSpPr>
          <p:nvPr/>
        </p:nvSpPr>
        <p:spPr bwMode="auto">
          <a:xfrm>
            <a:off x="1908175" y="1844675"/>
            <a:ext cx="1833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>
                <a:cs typeface="Arial" charset="0"/>
              </a:rPr>
              <a:t>Модель системы</a:t>
            </a:r>
          </a:p>
        </p:txBody>
      </p:sp>
      <p:sp>
        <p:nvSpPr>
          <p:cNvPr id="25751" name="Text Box 151"/>
          <p:cNvSpPr txBox="1">
            <a:spLocks noChangeArrowheads="1"/>
          </p:cNvSpPr>
          <p:nvPr/>
        </p:nvSpPr>
        <p:spPr bwMode="auto">
          <a:xfrm>
            <a:off x="3927475" y="1981200"/>
            <a:ext cx="1941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>
                <a:cs typeface="Arial" charset="0"/>
              </a:rPr>
              <a:t>Модель теста</a:t>
            </a:r>
          </a:p>
        </p:txBody>
      </p:sp>
      <p:sp>
        <p:nvSpPr>
          <p:cNvPr id="25752" name="Text Box 152"/>
          <p:cNvSpPr txBox="1">
            <a:spLocks noChangeArrowheads="1"/>
          </p:cNvSpPr>
          <p:nvPr/>
        </p:nvSpPr>
        <p:spPr bwMode="auto">
          <a:xfrm>
            <a:off x="252413" y="2046288"/>
            <a:ext cx="1223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>
                <a:cs typeface="Arial" charset="0"/>
              </a:rPr>
              <a:t>Нотация</a:t>
            </a:r>
          </a:p>
        </p:txBody>
      </p:sp>
      <p:grpSp>
        <p:nvGrpSpPr>
          <p:cNvPr id="3" name="Group 153"/>
          <p:cNvGrpSpPr>
            <a:grpSpLocks/>
          </p:cNvGrpSpPr>
          <p:nvPr/>
        </p:nvGrpSpPr>
        <p:grpSpPr bwMode="auto">
          <a:xfrm>
            <a:off x="2409825" y="2608263"/>
            <a:ext cx="609600" cy="533400"/>
            <a:chOff x="2688" y="2208"/>
            <a:chExt cx="1392" cy="864"/>
          </a:xfrm>
        </p:grpSpPr>
        <p:sp>
          <p:nvSpPr>
            <p:cNvPr id="25754" name="AutoShape 154"/>
            <p:cNvSpPr>
              <a:spLocks noChangeArrowheads="1"/>
            </p:cNvSpPr>
            <p:nvPr/>
          </p:nvSpPr>
          <p:spPr bwMode="auto">
            <a:xfrm>
              <a:off x="2688" y="2352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</a:t>
              </a:r>
              <a:endParaRPr lang="ru-RU" sz="1800"/>
            </a:p>
          </p:txBody>
        </p:sp>
        <p:sp>
          <p:nvSpPr>
            <p:cNvPr id="25755" name="Line 155"/>
            <p:cNvSpPr>
              <a:spLocks noChangeShapeType="1"/>
            </p:cNvSpPr>
            <p:nvPr/>
          </p:nvSpPr>
          <p:spPr bwMode="auto">
            <a:xfrm>
              <a:off x="2688" y="225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56" name="Oval 156"/>
            <p:cNvSpPr>
              <a:spLocks noChangeArrowheads="1"/>
            </p:cNvSpPr>
            <p:nvPr/>
          </p:nvSpPr>
          <p:spPr bwMode="auto">
            <a:xfrm>
              <a:off x="2880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57" name="Oval 157"/>
            <p:cNvSpPr>
              <a:spLocks noChangeArrowheads="1"/>
            </p:cNvSpPr>
            <p:nvPr/>
          </p:nvSpPr>
          <p:spPr bwMode="auto">
            <a:xfrm>
              <a:off x="316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58" name="Oval 158"/>
            <p:cNvSpPr>
              <a:spLocks noChangeArrowheads="1"/>
            </p:cNvSpPr>
            <p:nvPr/>
          </p:nvSpPr>
          <p:spPr bwMode="auto">
            <a:xfrm>
              <a:off x="3696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59" name="Oval 159"/>
            <p:cNvSpPr>
              <a:spLocks noChangeArrowheads="1"/>
            </p:cNvSpPr>
            <p:nvPr/>
          </p:nvSpPr>
          <p:spPr bwMode="auto">
            <a:xfrm>
              <a:off x="340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60" name="Line 160"/>
            <p:cNvSpPr>
              <a:spLocks noChangeShapeType="1"/>
            </p:cNvSpPr>
            <p:nvPr/>
          </p:nvSpPr>
          <p:spPr bwMode="auto">
            <a:xfrm>
              <a:off x="2688" y="30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761" name="Oval 161"/>
            <p:cNvSpPr>
              <a:spLocks noChangeArrowheads="1"/>
            </p:cNvSpPr>
            <p:nvPr/>
          </p:nvSpPr>
          <p:spPr bwMode="auto">
            <a:xfrm>
              <a:off x="2976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62" name="Oval 162"/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63" name="Oval 163"/>
            <p:cNvSpPr>
              <a:spLocks noChangeArrowheads="1"/>
            </p:cNvSpPr>
            <p:nvPr/>
          </p:nvSpPr>
          <p:spPr bwMode="auto">
            <a:xfrm>
              <a:off x="3312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64"/>
          <p:cNvGrpSpPr>
            <a:grpSpLocks/>
          </p:cNvGrpSpPr>
          <p:nvPr/>
        </p:nvGrpSpPr>
        <p:grpSpPr bwMode="auto">
          <a:xfrm>
            <a:off x="4503738" y="2528888"/>
            <a:ext cx="719137" cy="684212"/>
            <a:chOff x="930" y="2954"/>
            <a:chExt cx="453" cy="431"/>
          </a:xfrm>
        </p:grpSpPr>
        <p:sp>
          <p:nvSpPr>
            <p:cNvPr id="25765" name="Rectangle 165"/>
            <p:cNvSpPr>
              <a:spLocks noChangeArrowheads="1"/>
            </p:cNvSpPr>
            <p:nvPr/>
          </p:nvSpPr>
          <p:spPr bwMode="auto">
            <a:xfrm>
              <a:off x="930" y="2954"/>
              <a:ext cx="453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66" name="Oval 166"/>
            <p:cNvSpPr>
              <a:spLocks noChangeArrowheads="1"/>
            </p:cNvSpPr>
            <p:nvPr/>
          </p:nvSpPr>
          <p:spPr bwMode="auto">
            <a:xfrm>
              <a:off x="1008" y="3081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cxnSp>
          <p:nvCxnSpPr>
            <p:cNvPr id="25767" name="AutoShape 167"/>
            <p:cNvCxnSpPr>
              <a:cxnSpLocks noChangeShapeType="1"/>
              <a:stCxn id="25766" idx="6"/>
            </p:cNvCxnSpPr>
            <p:nvPr/>
          </p:nvCxnSpPr>
          <p:spPr bwMode="auto">
            <a:xfrm>
              <a:off x="1200" y="3177"/>
              <a:ext cx="14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5768" name="AutoShape 168"/>
            <p:cNvCxnSpPr>
              <a:cxnSpLocks noChangeShapeType="1"/>
              <a:stCxn id="25766" idx="7"/>
            </p:cNvCxnSpPr>
            <p:nvPr/>
          </p:nvCxnSpPr>
          <p:spPr bwMode="auto">
            <a:xfrm flipV="1">
              <a:off x="1172" y="2976"/>
              <a:ext cx="124" cy="1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5769" name="AutoShape 169"/>
            <p:cNvCxnSpPr>
              <a:cxnSpLocks noChangeShapeType="1"/>
              <a:stCxn id="25766" idx="5"/>
            </p:cNvCxnSpPr>
            <p:nvPr/>
          </p:nvCxnSpPr>
          <p:spPr bwMode="auto">
            <a:xfrm>
              <a:off x="1172" y="3245"/>
              <a:ext cx="124" cy="1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25770" name="Text Box 170"/>
          <p:cNvSpPr txBox="1">
            <a:spLocks noChangeArrowheads="1"/>
          </p:cNvSpPr>
          <p:nvPr/>
        </p:nvSpPr>
        <p:spPr bwMode="auto">
          <a:xfrm>
            <a:off x="1836738" y="3724275"/>
            <a:ext cx="1692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/>
            <a:r>
              <a:rPr lang="ru-RU" sz="1800"/>
              <a:t>Контрактная спецификация</a:t>
            </a:r>
          </a:p>
        </p:txBody>
      </p:sp>
      <p:cxnSp>
        <p:nvCxnSpPr>
          <p:cNvPr id="25771" name="AutoShape 171"/>
          <p:cNvCxnSpPr>
            <a:cxnSpLocks noChangeShapeType="1"/>
            <a:stCxn id="25770" idx="0"/>
            <a:endCxn id="25763" idx="3"/>
          </p:cNvCxnSpPr>
          <p:nvPr/>
        </p:nvCxnSpPr>
        <p:spPr bwMode="auto">
          <a:xfrm flipV="1">
            <a:off x="2682875" y="3133725"/>
            <a:ext cx="6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</p:cxnSp>
      <p:sp>
        <p:nvSpPr>
          <p:cNvPr id="25772" name="Text Box 172"/>
          <p:cNvSpPr txBox="1">
            <a:spLocks noChangeArrowheads="1"/>
          </p:cNvSpPr>
          <p:nvPr/>
        </p:nvSpPr>
        <p:spPr bwMode="auto">
          <a:xfrm>
            <a:off x="3997325" y="3717925"/>
            <a:ext cx="3205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/>
            <a:r>
              <a:rPr lang="ru-RU" sz="1800"/>
              <a:t>Конечный автомат, заданный в неизбыточной форме</a:t>
            </a:r>
          </a:p>
        </p:txBody>
      </p:sp>
      <p:cxnSp>
        <p:nvCxnSpPr>
          <p:cNvPr id="25773" name="AutoShape 173"/>
          <p:cNvCxnSpPr>
            <a:cxnSpLocks noChangeShapeType="1"/>
            <a:stCxn id="25772" idx="0"/>
            <a:endCxn id="25765" idx="2"/>
          </p:cNvCxnSpPr>
          <p:nvPr/>
        </p:nvCxnSpPr>
        <p:spPr bwMode="auto">
          <a:xfrm flipH="1" flipV="1">
            <a:off x="4864100" y="3213100"/>
            <a:ext cx="736600" cy="504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</p:cxn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001000" y="2819400"/>
            <a:ext cx="982663" cy="1295400"/>
            <a:chOff x="1872" y="2976"/>
            <a:chExt cx="475" cy="608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968" y="2976"/>
              <a:ext cx="379" cy="512"/>
              <a:chOff x="1968" y="2976"/>
              <a:chExt cx="379" cy="512"/>
            </a:xfrm>
          </p:grpSpPr>
          <p:sp>
            <p:nvSpPr>
              <p:cNvPr id="38916" name="AutoShape 4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38918" name="Oval 6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38919" name="AutoShape 7"/>
                <p:cNvCxnSpPr>
                  <a:cxnSpLocks noChangeShapeType="1"/>
                  <a:stCxn id="38918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38920" name="AutoShape 8"/>
                <p:cNvCxnSpPr>
                  <a:cxnSpLocks noChangeShapeType="1"/>
                  <a:stCxn id="38918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38921" name="AutoShape 9"/>
                <p:cNvCxnSpPr>
                  <a:cxnSpLocks noChangeShapeType="1"/>
                  <a:stCxn id="38918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1925" y="3024"/>
              <a:ext cx="379" cy="512"/>
              <a:chOff x="1968" y="2976"/>
              <a:chExt cx="379" cy="512"/>
            </a:xfrm>
          </p:grpSpPr>
          <p:sp>
            <p:nvSpPr>
              <p:cNvPr id="38923" name="AutoShape 11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38925" name="Oval 13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38926" name="AutoShape 14"/>
                <p:cNvCxnSpPr>
                  <a:cxnSpLocks noChangeShapeType="1"/>
                  <a:stCxn id="38925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38927" name="AutoShape 15"/>
                <p:cNvCxnSpPr>
                  <a:cxnSpLocks noChangeShapeType="1"/>
                  <a:stCxn id="38925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38928" name="AutoShape 16"/>
                <p:cNvCxnSpPr>
                  <a:cxnSpLocks noChangeShapeType="1"/>
                  <a:stCxn id="38925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872" y="3072"/>
              <a:ext cx="379" cy="512"/>
              <a:chOff x="1968" y="2976"/>
              <a:chExt cx="379" cy="512"/>
            </a:xfrm>
          </p:grpSpPr>
          <p:sp>
            <p:nvSpPr>
              <p:cNvPr id="38930" name="AutoShape 18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" name="Group 19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38932" name="Oval 20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38933" name="AutoShape 21"/>
                <p:cNvCxnSpPr>
                  <a:cxnSpLocks noChangeShapeType="1"/>
                  <a:stCxn id="38932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38934" name="AutoShape 22"/>
                <p:cNvCxnSpPr>
                  <a:cxnSpLocks noChangeShapeType="1"/>
                  <a:stCxn id="38932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38935" name="AutoShape 23"/>
                <p:cNvCxnSpPr>
                  <a:cxnSpLocks noChangeShapeType="1"/>
                  <a:stCxn id="38932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</p:grpSp>
      <p:sp>
        <p:nvSpPr>
          <p:cNvPr id="38936" name="Rectangle 2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Предлагаемый подход к тестированию соответствия</a:t>
            </a:r>
            <a:r>
              <a:rPr lang="en-US" sz="4000"/>
              <a:t> (2)</a:t>
            </a:r>
            <a:endParaRPr lang="ru-RU" sz="4000"/>
          </a:p>
        </p:txBody>
      </p: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381000" y="3117850"/>
            <a:ext cx="825500" cy="1066800"/>
            <a:chOff x="3861" y="5094"/>
            <a:chExt cx="820" cy="1008"/>
          </a:xfrm>
        </p:grpSpPr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3978" y="5095"/>
              <a:ext cx="703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0" name="Rectangle 28"/>
            <p:cNvSpPr>
              <a:spLocks noChangeArrowheads="1"/>
            </p:cNvSpPr>
            <p:nvPr/>
          </p:nvSpPr>
          <p:spPr bwMode="auto">
            <a:xfrm>
              <a:off x="3942" y="5112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1" name="Rectangle 29"/>
            <p:cNvSpPr>
              <a:spLocks noChangeArrowheads="1"/>
            </p:cNvSpPr>
            <p:nvPr/>
          </p:nvSpPr>
          <p:spPr bwMode="auto">
            <a:xfrm>
              <a:off x="3924" y="5130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2" name="Arc 30"/>
            <p:cNvSpPr>
              <a:spLocks/>
            </p:cNvSpPr>
            <p:nvPr/>
          </p:nvSpPr>
          <p:spPr bwMode="auto">
            <a:xfrm flipH="1">
              <a:off x="3861" y="5094"/>
              <a:ext cx="187" cy="119"/>
            </a:xfrm>
            <a:custGeom>
              <a:avLst/>
              <a:gdLst>
                <a:gd name="G0" fmla="+- 0 0 0"/>
                <a:gd name="G1" fmla="+- 20278 0 0"/>
                <a:gd name="G2" fmla="+- 21600 0 0"/>
                <a:gd name="T0" fmla="*/ 7440 w 21600"/>
                <a:gd name="T1" fmla="*/ 0 h 20278"/>
                <a:gd name="T2" fmla="*/ 21600 w 21600"/>
                <a:gd name="T3" fmla="*/ 20278 h 20278"/>
                <a:gd name="T4" fmla="*/ 0 w 21600"/>
                <a:gd name="T5" fmla="*/ 20278 h 20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278" fill="none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</a:path>
                <a:path w="21600" h="20278" stroke="0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  <a:lnTo>
                    <a:pt x="0" y="2027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3" name="Rectangle 31"/>
            <p:cNvSpPr>
              <a:spLocks noChangeArrowheads="1"/>
            </p:cNvSpPr>
            <p:nvPr/>
          </p:nvSpPr>
          <p:spPr bwMode="auto">
            <a:xfrm>
              <a:off x="3906" y="5148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3888" y="5166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3870" y="5185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3861" y="5203"/>
              <a:ext cx="722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7" name="Line 35"/>
            <p:cNvSpPr>
              <a:spLocks noChangeShapeType="1"/>
            </p:cNvSpPr>
            <p:nvPr/>
          </p:nvSpPr>
          <p:spPr bwMode="auto">
            <a:xfrm>
              <a:off x="4041" y="5478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48" name="Line 36"/>
            <p:cNvSpPr>
              <a:spLocks noChangeShapeType="1"/>
            </p:cNvSpPr>
            <p:nvPr/>
          </p:nvSpPr>
          <p:spPr bwMode="auto">
            <a:xfrm>
              <a:off x="4065" y="5574"/>
              <a:ext cx="3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49" name="Text Box 37"/>
          <p:cNvSpPr txBox="1">
            <a:spLocks noChangeArrowheads="1"/>
          </p:cNvSpPr>
          <p:nvPr/>
        </p:nvSpPr>
        <p:spPr bwMode="auto">
          <a:xfrm>
            <a:off x="3810000" y="4876800"/>
            <a:ext cx="1962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>
                <a:cs typeface="Arial" charset="0"/>
              </a:rPr>
              <a:t>Формальная спецификация</a:t>
            </a:r>
            <a:endParaRPr lang="ru-RU" sz="3200">
              <a:cs typeface="Arial" charset="0"/>
            </a:endParaRPr>
          </a:p>
        </p:txBody>
      </p:sp>
      <p:sp>
        <p:nvSpPr>
          <p:cNvPr id="38973" name="Text Box 61"/>
          <p:cNvSpPr txBox="1">
            <a:spLocks noChangeArrowheads="1"/>
          </p:cNvSpPr>
          <p:nvPr/>
        </p:nvSpPr>
        <p:spPr bwMode="auto">
          <a:xfrm>
            <a:off x="76200" y="4800600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>
                <a:cs typeface="Arial" charset="0"/>
              </a:rPr>
              <a:t>Стандарт протокола </a:t>
            </a:r>
            <a:r>
              <a:rPr lang="en-US" sz="2000">
                <a:cs typeface="Arial" charset="0"/>
              </a:rPr>
              <a:t/>
            </a:r>
            <a:br>
              <a:rPr lang="en-US" sz="2000">
                <a:cs typeface="Arial" charset="0"/>
              </a:rPr>
            </a:br>
            <a:r>
              <a:rPr lang="ru-RU" sz="2000">
                <a:cs typeface="Arial" charset="0"/>
              </a:rPr>
              <a:t>(</a:t>
            </a:r>
            <a:r>
              <a:rPr lang="en-US" sz="2000">
                <a:cs typeface="Arial" charset="0"/>
              </a:rPr>
              <a:t>IETF</a:t>
            </a:r>
            <a:r>
              <a:rPr lang="ru-RU" sz="2000">
                <a:cs typeface="Arial" charset="0"/>
              </a:rPr>
              <a:t> </a:t>
            </a:r>
            <a:r>
              <a:rPr lang="en-US" sz="2000">
                <a:cs typeface="Arial" charset="0"/>
              </a:rPr>
              <a:t>RFC)</a:t>
            </a:r>
            <a:endParaRPr lang="ru-RU" sz="3200">
              <a:cs typeface="Arial" charset="0"/>
            </a:endParaRPr>
          </a:p>
        </p:txBody>
      </p:sp>
      <p:sp>
        <p:nvSpPr>
          <p:cNvPr id="38979" name="Text Box 67"/>
          <p:cNvSpPr txBox="1">
            <a:spLocks noChangeArrowheads="1"/>
          </p:cNvSpPr>
          <p:nvPr/>
        </p:nvSpPr>
        <p:spPr bwMode="auto">
          <a:xfrm>
            <a:off x="7410450" y="4876800"/>
            <a:ext cx="16573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>
                <a:cs typeface="Arial" charset="0"/>
              </a:rPr>
              <a:t>Тестовый набор</a:t>
            </a:r>
            <a:endParaRPr lang="ru-RU" sz="3200">
              <a:cs typeface="Arial" charset="0"/>
            </a:endParaRPr>
          </a:p>
        </p:txBody>
      </p:sp>
      <p:sp>
        <p:nvSpPr>
          <p:cNvPr id="38980" name="Text Box 68"/>
          <p:cNvSpPr txBox="1">
            <a:spLocks noChangeArrowheads="1"/>
          </p:cNvSpPr>
          <p:nvPr/>
        </p:nvSpPr>
        <p:spPr bwMode="auto">
          <a:xfrm>
            <a:off x="1219200" y="2009775"/>
            <a:ext cx="3048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cs typeface="Arial" charset="0"/>
              </a:rPr>
              <a:t>Формализация стандарта протокола</a:t>
            </a:r>
            <a:endParaRPr lang="ru-RU" sz="2000" dirty="0">
              <a:cs typeface="Arial" charset="0"/>
            </a:endParaRPr>
          </a:p>
        </p:txBody>
      </p:sp>
      <p:sp>
        <p:nvSpPr>
          <p:cNvPr id="38982" name="AutoShape 70"/>
          <p:cNvSpPr>
            <a:spLocks noChangeArrowheads="1"/>
          </p:cNvSpPr>
          <p:nvPr/>
        </p:nvSpPr>
        <p:spPr bwMode="auto">
          <a:xfrm>
            <a:off x="1676400" y="3581400"/>
            <a:ext cx="2057400" cy="304800"/>
          </a:xfrm>
          <a:prstGeom prst="rightArrow">
            <a:avLst>
              <a:gd name="adj1" fmla="val 50000"/>
              <a:gd name="adj2" fmla="val 16875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83" name="AutoShape 71"/>
          <p:cNvSpPr>
            <a:spLocks noChangeArrowheads="1"/>
          </p:cNvSpPr>
          <p:nvPr/>
        </p:nvSpPr>
        <p:spPr bwMode="auto">
          <a:xfrm>
            <a:off x="5715000" y="3581400"/>
            <a:ext cx="2057400" cy="304800"/>
          </a:xfrm>
          <a:prstGeom prst="rightArrow">
            <a:avLst>
              <a:gd name="adj1" fmla="val 50000"/>
              <a:gd name="adj2" fmla="val 16875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5410200" y="2024063"/>
            <a:ext cx="2514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cs typeface="Arial" charset="0"/>
              </a:rPr>
              <a:t>Формальное задание тестов</a:t>
            </a:r>
            <a:endParaRPr lang="ru-RU" sz="2000" dirty="0">
              <a:cs typeface="Arial" charset="0"/>
            </a:endParaRPr>
          </a:p>
        </p:txBody>
      </p:sp>
      <p:grpSp>
        <p:nvGrpSpPr>
          <p:cNvPr id="10" name="Group 73"/>
          <p:cNvGrpSpPr>
            <a:grpSpLocks/>
          </p:cNvGrpSpPr>
          <p:nvPr/>
        </p:nvGrpSpPr>
        <p:grpSpPr bwMode="auto">
          <a:xfrm>
            <a:off x="4103688" y="3213100"/>
            <a:ext cx="1368425" cy="1008063"/>
            <a:chOff x="2688" y="2208"/>
            <a:chExt cx="1392" cy="864"/>
          </a:xfrm>
        </p:grpSpPr>
        <p:sp>
          <p:nvSpPr>
            <p:cNvPr id="38986" name="AutoShape 74"/>
            <p:cNvSpPr>
              <a:spLocks noChangeArrowheads="1"/>
            </p:cNvSpPr>
            <p:nvPr/>
          </p:nvSpPr>
          <p:spPr bwMode="auto">
            <a:xfrm>
              <a:off x="2688" y="2352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</a:t>
              </a:r>
              <a:endParaRPr lang="ru-RU" sz="1800"/>
            </a:p>
          </p:txBody>
        </p:sp>
        <p:sp>
          <p:nvSpPr>
            <p:cNvPr id="38987" name="Line 75"/>
            <p:cNvSpPr>
              <a:spLocks noChangeShapeType="1"/>
            </p:cNvSpPr>
            <p:nvPr/>
          </p:nvSpPr>
          <p:spPr bwMode="auto">
            <a:xfrm>
              <a:off x="2688" y="225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988" name="Oval 76"/>
            <p:cNvSpPr>
              <a:spLocks noChangeArrowheads="1"/>
            </p:cNvSpPr>
            <p:nvPr/>
          </p:nvSpPr>
          <p:spPr bwMode="auto">
            <a:xfrm>
              <a:off x="2880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89" name="Oval 77"/>
            <p:cNvSpPr>
              <a:spLocks noChangeArrowheads="1"/>
            </p:cNvSpPr>
            <p:nvPr/>
          </p:nvSpPr>
          <p:spPr bwMode="auto">
            <a:xfrm>
              <a:off x="316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90" name="Oval 78"/>
            <p:cNvSpPr>
              <a:spLocks noChangeArrowheads="1"/>
            </p:cNvSpPr>
            <p:nvPr/>
          </p:nvSpPr>
          <p:spPr bwMode="auto">
            <a:xfrm>
              <a:off x="3696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91" name="Oval 79"/>
            <p:cNvSpPr>
              <a:spLocks noChangeArrowheads="1"/>
            </p:cNvSpPr>
            <p:nvPr/>
          </p:nvSpPr>
          <p:spPr bwMode="auto">
            <a:xfrm>
              <a:off x="340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92" name="Line 80"/>
            <p:cNvSpPr>
              <a:spLocks noChangeShapeType="1"/>
            </p:cNvSpPr>
            <p:nvPr/>
          </p:nvSpPr>
          <p:spPr bwMode="auto">
            <a:xfrm>
              <a:off x="2688" y="30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993" name="Oval 81"/>
            <p:cNvSpPr>
              <a:spLocks noChangeArrowheads="1"/>
            </p:cNvSpPr>
            <p:nvPr/>
          </p:nvSpPr>
          <p:spPr bwMode="auto">
            <a:xfrm>
              <a:off x="2976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94" name="Oval 82"/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95" name="Oval 83"/>
            <p:cNvSpPr>
              <a:spLocks noChangeArrowheads="1"/>
            </p:cNvSpPr>
            <p:nvPr/>
          </p:nvSpPr>
          <p:spPr bwMode="auto">
            <a:xfrm>
              <a:off x="3312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7" name="Номер слайда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6600"/>
                </a:solidFill>
              </a:rPr>
              <a:t>Формальные спецификации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685800" y="1850628"/>
            <a:ext cx="2209800" cy="838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S</a:t>
            </a:r>
            <a:endParaRPr lang="ru-RU" sz="1800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685800" y="1698228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68" name="Oval 16"/>
          <p:cNvSpPr>
            <a:spLocks noChangeArrowheads="1"/>
          </p:cNvSpPr>
          <p:nvPr/>
        </p:nvSpPr>
        <p:spPr bwMode="auto">
          <a:xfrm>
            <a:off x="990600" y="16220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1447800" y="16220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2286000" y="16220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1828800" y="16220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2" name="Line 20"/>
          <p:cNvSpPr>
            <a:spLocks noChangeShapeType="1"/>
          </p:cNvSpPr>
          <p:nvPr/>
        </p:nvSpPr>
        <p:spPr bwMode="auto">
          <a:xfrm>
            <a:off x="685800" y="2917428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1143000" y="28412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2209800" y="28412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1676400" y="284122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3419475" y="1422003"/>
            <a:ext cx="47291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/>
              <a:t>Формальный интерфейс</a:t>
            </a:r>
          </a:p>
        </p:txBody>
      </p:sp>
      <p:cxnSp>
        <p:nvCxnSpPr>
          <p:cNvPr id="23578" name="AutoShape 26"/>
          <p:cNvCxnSpPr>
            <a:cxnSpLocks noChangeShapeType="1"/>
            <a:stCxn id="23567" idx="1"/>
            <a:endCxn id="23577" idx="1"/>
          </p:cNvCxnSpPr>
          <p:nvPr/>
        </p:nvCxnSpPr>
        <p:spPr bwMode="auto">
          <a:xfrm>
            <a:off x="2819400" y="1698228"/>
            <a:ext cx="600075" cy="1428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23579" name="AutoShape 27"/>
          <p:cNvCxnSpPr>
            <a:cxnSpLocks noChangeShapeType="1"/>
            <a:stCxn id="23572" idx="1"/>
            <a:endCxn id="23577" idx="1"/>
          </p:cNvCxnSpPr>
          <p:nvPr/>
        </p:nvCxnSpPr>
        <p:spPr bwMode="auto">
          <a:xfrm flipV="1">
            <a:off x="2819400" y="1712516"/>
            <a:ext cx="600075" cy="120491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</p:cxnSp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3914775" y="2107803"/>
            <a:ext cx="49418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ru-RU" sz="2000" dirty="0"/>
              <a:t>Элемент формального интерфейса</a:t>
            </a:r>
            <a:endParaRPr lang="en-US" sz="2000" dirty="0"/>
          </a:p>
          <a:p>
            <a:pPr marL="342900" indent="-342900" algn="l">
              <a:buFontTx/>
              <a:buAutoNum type="arabicPeriod"/>
            </a:pPr>
            <a:r>
              <a:rPr lang="ru-RU" sz="2000" dirty="0"/>
              <a:t>Сигнатура: </a:t>
            </a:r>
            <a:r>
              <a:rPr lang="ru-RU" sz="2000" dirty="0">
                <a:sym typeface="Symbol" pitchFamily="18" charset="2"/>
              </a:rPr>
              <a:t></a:t>
            </a:r>
            <a:r>
              <a:rPr lang="en-US" sz="2000" dirty="0"/>
              <a:t>In,</a:t>
            </a:r>
            <a:r>
              <a:rPr lang="ru-RU" sz="2000" dirty="0"/>
              <a:t> </a:t>
            </a:r>
            <a:r>
              <a:rPr lang="en-US" sz="2000" dirty="0"/>
              <a:t>Out</a:t>
            </a:r>
            <a:r>
              <a:rPr lang="ru-RU" sz="2000" dirty="0">
                <a:sym typeface="Symbol" pitchFamily="18" charset="2"/>
              </a:rPr>
              <a:t></a:t>
            </a:r>
            <a:endParaRPr lang="en-US" sz="2000" dirty="0">
              <a:sym typeface="Symbol" pitchFamily="18" charset="2"/>
            </a:endParaRPr>
          </a:p>
          <a:p>
            <a:pPr marL="342900" indent="-342900" algn="l">
              <a:buFontTx/>
              <a:buAutoNum type="arabicPeriod"/>
            </a:pPr>
            <a:r>
              <a:rPr lang="ru-RU" sz="2000" dirty="0"/>
              <a:t>Контракт: </a:t>
            </a:r>
            <a:r>
              <a:rPr lang="ru-RU" sz="2000" dirty="0">
                <a:sym typeface="Symbol" pitchFamily="18" charset="2"/>
              </a:rPr>
              <a:t></a:t>
            </a:r>
            <a:r>
              <a:rPr lang="en-US" sz="2000" dirty="0"/>
              <a:t>pre, post</a:t>
            </a:r>
            <a:r>
              <a:rPr lang="ru-RU" sz="2000" dirty="0" smtClean="0">
                <a:sym typeface="Symbol" pitchFamily="18" charset="2"/>
              </a:rPr>
              <a:t></a:t>
            </a:r>
          </a:p>
          <a:p>
            <a:pPr marL="342900" indent="-342900" algn="l">
              <a:buFontTx/>
              <a:buAutoNum type="arabicPeriod"/>
            </a:pPr>
            <a:r>
              <a:rPr lang="ru-RU" sz="2000" dirty="0" smtClean="0">
                <a:sym typeface="Symbol" pitchFamily="18" charset="2"/>
              </a:rPr>
              <a:t>Выполнение: «эталонная реализация» </a:t>
            </a:r>
            <a:endParaRPr lang="ru-RU" sz="2000" dirty="0"/>
          </a:p>
          <a:p>
            <a:pPr marL="342900" indent="-342900" algn="l">
              <a:buFontTx/>
              <a:buAutoNum type="arabicPeriod"/>
            </a:pPr>
            <a:r>
              <a:rPr lang="ru-RU" sz="2000" dirty="0"/>
              <a:t>Набор разбиений пространства </a:t>
            </a:r>
            <a:r>
              <a:rPr lang="en-US" sz="2000" dirty="0" err="1"/>
              <a:t>In</a:t>
            </a:r>
            <a:r>
              <a:rPr lang="en-US" sz="2000" dirty="0" err="1">
                <a:sym typeface="Symbol" pitchFamily="18" charset="2"/>
              </a:rPr>
              <a:t></a:t>
            </a:r>
            <a:r>
              <a:rPr lang="en-US" sz="2000" dirty="0" err="1"/>
              <a:t>S</a:t>
            </a:r>
            <a:r>
              <a:rPr lang="ru-RU" sz="2000" dirty="0"/>
              <a:t> на конечное число классов </a:t>
            </a:r>
            <a:r>
              <a:rPr lang="ru-RU" sz="2000" dirty="0" smtClean="0"/>
              <a:t>эквивалентности</a:t>
            </a:r>
          </a:p>
          <a:p>
            <a:pPr marL="342900" indent="-342900" algn="l">
              <a:buFontTx/>
              <a:buAutoNum type="arabicPeriod"/>
            </a:pPr>
            <a:r>
              <a:rPr lang="ru-RU" sz="2000" dirty="0" smtClean="0"/>
              <a:t>Машинно-читаемая нотация (язык программирования)</a:t>
            </a:r>
            <a:endParaRPr lang="en-US" sz="2000" dirty="0"/>
          </a:p>
        </p:txBody>
      </p:sp>
      <p:cxnSp>
        <p:nvCxnSpPr>
          <p:cNvPr id="23584" name="AutoShape 32"/>
          <p:cNvCxnSpPr>
            <a:cxnSpLocks noChangeShapeType="1"/>
            <a:stCxn id="23576" idx="4"/>
            <a:endCxn id="23583" idx="1"/>
          </p:cNvCxnSpPr>
          <p:nvPr/>
        </p:nvCxnSpPr>
        <p:spPr bwMode="auto">
          <a:xfrm rot="16200000" flipH="1">
            <a:off x="2561019" y="2185208"/>
            <a:ext cx="545336" cy="2162175"/>
          </a:xfrm>
          <a:prstGeom prst="bentConnector2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</p:cxnSp>
      <p:sp>
        <p:nvSpPr>
          <p:cNvPr id="23585" name="Text Box 33"/>
          <p:cNvSpPr txBox="1">
            <a:spLocks noChangeArrowheads="1"/>
          </p:cNvSpPr>
          <p:nvPr/>
        </p:nvSpPr>
        <p:spPr bwMode="auto">
          <a:xfrm>
            <a:off x="2087563" y="5252616"/>
            <a:ext cx="54737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dirty="0"/>
              <a:t>Модель состояния системы.</a:t>
            </a:r>
            <a:r>
              <a:rPr lang="ru-RU" sz="1800" dirty="0"/>
              <a:t> </a:t>
            </a:r>
            <a:endParaRPr lang="en-US" sz="1800" dirty="0"/>
          </a:p>
          <a:p>
            <a:pPr algn="l"/>
            <a:r>
              <a:rPr lang="ru-RU" sz="1800" dirty="0"/>
              <a:t>Множество</a:t>
            </a:r>
            <a:r>
              <a:rPr lang="en-US" sz="1800" dirty="0"/>
              <a:t> </a:t>
            </a:r>
            <a:r>
              <a:rPr lang="ru-RU" sz="1800" dirty="0"/>
              <a:t>допустимых состояний определяется инвариантом </a:t>
            </a:r>
            <a:r>
              <a:rPr lang="en-US" sz="1800" dirty="0"/>
              <a:t>Inv</a:t>
            </a:r>
            <a:r>
              <a:rPr lang="ru-RU" sz="1800" dirty="0"/>
              <a:t>.</a:t>
            </a:r>
            <a:endParaRPr lang="en-US" sz="1800" dirty="0">
              <a:sym typeface="Symbol" pitchFamily="18" charset="2"/>
            </a:endParaRPr>
          </a:p>
        </p:txBody>
      </p:sp>
      <p:cxnSp>
        <p:nvCxnSpPr>
          <p:cNvPr id="23587" name="AutoShape 35"/>
          <p:cNvCxnSpPr>
            <a:cxnSpLocks noChangeShapeType="1"/>
            <a:stCxn id="23556" idx="1"/>
            <a:endCxn id="23585" idx="1"/>
          </p:cNvCxnSpPr>
          <p:nvPr/>
        </p:nvCxnSpPr>
        <p:spPr bwMode="auto">
          <a:xfrm rot="10800000" flipH="1" flipV="1">
            <a:off x="685799" y="2269728"/>
            <a:ext cx="1401763" cy="3547244"/>
          </a:xfrm>
          <a:prstGeom prst="bentConnector3">
            <a:avLst>
              <a:gd name="adj1" fmla="val -16308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11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348038" y="3948113"/>
            <a:ext cx="601662" cy="812800"/>
            <a:chOff x="7101" y="3834"/>
            <a:chExt cx="719" cy="900"/>
          </a:xfrm>
        </p:grpSpPr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7101" y="3834"/>
              <a:ext cx="719" cy="900"/>
              <a:chOff x="7101" y="5976"/>
              <a:chExt cx="720" cy="900"/>
            </a:xfrm>
          </p:grpSpPr>
          <p:sp>
            <p:nvSpPr>
              <p:cNvPr id="49170" name="AutoShape 18"/>
              <p:cNvSpPr>
                <a:spLocks noChangeArrowheads="1"/>
              </p:cNvSpPr>
              <p:nvPr/>
            </p:nvSpPr>
            <p:spPr bwMode="auto">
              <a:xfrm>
                <a:off x="7101" y="5976"/>
                <a:ext cx="720" cy="900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Line 19"/>
              <p:cNvSpPr>
                <a:spLocks noChangeShapeType="1"/>
              </p:cNvSpPr>
              <p:nvPr/>
            </p:nvSpPr>
            <p:spPr bwMode="auto">
              <a:xfrm>
                <a:off x="7237" y="615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Line 20"/>
              <p:cNvSpPr>
                <a:spLocks noChangeShapeType="1"/>
              </p:cNvSpPr>
              <p:nvPr/>
            </p:nvSpPr>
            <p:spPr bwMode="auto">
              <a:xfrm>
                <a:off x="7237" y="633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Line 21"/>
              <p:cNvSpPr>
                <a:spLocks noChangeShapeType="1"/>
              </p:cNvSpPr>
              <p:nvPr/>
            </p:nvSpPr>
            <p:spPr bwMode="auto">
              <a:xfrm>
                <a:off x="7233" y="651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Line 22"/>
              <p:cNvSpPr>
                <a:spLocks noChangeShapeType="1"/>
              </p:cNvSpPr>
              <p:nvPr/>
            </p:nvSpPr>
            <p:spPr bwMode="auto">
              <a:xfrm>
                <a:off x="7237" y="669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Line 23"/>
              <p:cNvSpPr>
                <a:spLocks noChangeShapeType="1"/>
              </p:cNvSpPr>
              <p:nvPr/>
            </p:nvSpPr>
            <p:spPr bwMode="auto">
              <a:xfrm>
                <a:off x="7237" y="624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Line 24"/>
              <p:cNvSpPr>
                <a:spLocks noChangeShapeType="1"/>
              </p:cNvSpPr>
              <p:nvPr/>
            </p:nvSpPr>
            <p:spPr bwMode="auto">
              <a:xfrm>
                <a:off x="7237" y="642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Line 25"/>
              <p:cNvSpPr>
                <a:spLocks noChangeShapeType="1"/>
              </p:cNvSpPr>
              <p:nvPr/>
            </p:nvSpPr>
            <p:spPr bwMode="auto">
              <a:xfrm>
                <a:off x="7237" y="6606"/>
                <a:ext cx="45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212" y="3990"/>
              <a:ext cx="510" cy="142"/>
            </a:xfrm>
            <a:prstGeom prst="rect">
              <a:avLst/>
            </a:prstGeom>
            <a:solidFill>
              <a:srgbClr val="CCFFCC">
                <a:alpha val="39999"/>
              </a:srgbClr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7212" y="4167"/>
              <a:ext cx="283" cy="142"/>
            </a:xfrm>
            <a:prstGeom prst="rect">
              <a:avLst/>
            </a:prstGeom>
            <a:solidFill>
              <a:srgbClr val="CCFFCC">
                <a:alpha val="39999"/>
              </a:srgbClr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7314" y="4437"/>
              <a:ext cx="397" cy="142"/>
            </a:xfrm>
            <a:prstGeom prst="rect">
              <a:avLst/>
            </a:prstGeom>
            <a:solidFill>
              <a:srgbClr val="CCFFCC">
                <a:alpha val="39999"/>
              </a:srgbClr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Формализация стандартов</a:t>
            </a:r>
            <a:endParaRPr lang="ru-RU" dirty="0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348038" y="4884738"/>
            <a:ext cx="601662" cy="812800"/>
            <a:chOff x="8361" y="3996"/>
            <a:chExt cx="720" cy="900"/>
          </a:xfrm>
        </p:grpSpPr>
        <p:sp>
          <p:nvSpPr>
            <p:cNvPr id="49182" name="AutoShape 30"/>
            <p:cNvSpPr>
              <a:spLocks noChangeArrowheads="1"/>
            </p:cNvSpPr>
            <p:nvPr/>
          </p:nvSpPr>
          <p:spPr bwMode="auto">
            <a:xfrm>
              <a:off x="8361" y="3996"/>
              <a:ext cx="720" cy="90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83" name="Oval 31"/>
            <p:cNvSpPr>
              <a:spLocks noChangeAspect="1" noChangeArrowheads="1"/>
            </p:cNvSpPr>
            <p:nvPr/>
          </p:nvSpPr>
          <p:spPr bwMode="auto">
            <a:xfrm>
              <a:off x="8541" y="4536"/>
              <a:ext cx="68" cy="6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49184" name="AutoShape 32"/>
            <p:cNvCxnSpPr>
              <a:cxnSpLocks noChangeShapeType="1"/>
              <a:stCxn id="49183" idx="7"/>
              <a:endCxn id="49186" idx="3"/>
            </p:cNvCxnSpPr>
            <p:nvPr/>
          </p:nvCxnSpPr>
          <p:spPr bwMode="auto">
            <a:xfrm flipV="1">
              <a:off x="8599" y="4234"/>
              <a:ext cx="132" cy="3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</p:cxnSp>
        <p:sp>
          <p:nvSpPr>
            <p:cNvPr id="49185" name="Oval 33"/>
            <p:cNvSpPr>
              <a:spLocks noChangeAspect="1" noChangeArrowheads="1"/>
            </p:cNvSpPr>
            <p:nvPr/>
          </p:nvSpPr>
          <p:spPr bwMode="auto">
            <a:xfrm>
              <a:off x="8901" y="4536"/>
              <a:ext cx="68" cy="6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86" name="Oval 34"/>
            <p:cNvSpPr>
              <a:spLocks noChangeAspect="1" noChangeArrowheads="1"/>
            </p:cNvSpPr>
            <p:nvPr/>
          </p:nvSpPr>
          <p:spPr bwMode="auto">
            <a:xfrm>
              <a:off x="8721" y="4176"/>
              <a:ext cx="68" cy="6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49187" name="AutoShape 35"/>
            <p:cNvCxnSpPr>
              <a:cxnSpLocks noChangeShapeType="1"/>
              <a:stCxn id="49186" idx="5"/>
              <a:endCxn id="49185" idx="1"/>
            </p:cNvCxnSpPr>
            <p:nvPr/>
          </p:nvCxnSpPr>
          <p:spPr bwMode="auto">
            <a:xfrm>
              <a:off x="8779" y="4234"/>
              <a:ext cx="132" cy="3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</p:cxnSp>
        <p:cxnSp>
          <p:nvCxnSpPr>
            <p:cNvPr id="49188" name="AutoShape 36"/>
            <p:cNvCxnSpPr>
              <a:cxnSpLocks noChangeShapeType="1"/>
              <a:stCxn id="49183" idx="6"/>
              <a:endCxn id="49185" idx="2"/>
            </p:cNvCxnSpPr>
            <p:nvPr/>
          </p:nvCxnSpPr>
          <p:spPr bwMode="auto">
            <a:xfrm>
              <a:off x="8609" y="4570"/>
              <a:ext cx="29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</p:cxnSp>
        <p:cxnSp>
          <p:nvCxnSpPr>
            <p:cNvPr id="49189" name="AutoShape 37"/>
            <p:cNvCxnSpPr>
              <a:cxnSpLocks noChangeShapeType="1"/>
              <a:stCxn id="49185" idx="4"/>
              <a:endCxn id="49183" idx="4"/>
            </p:cNvCxnSpPr>
            <p:nvPr/>
          </p:nvCxnSpPr>
          <p:spPr bwMode="auto">
            <a:xfrm rot="5400000">
              <a:off x="8754" y="4425"/>
              <a:ext cx="1" cy="360"/>
            </a:xfrm>
            <a:prstGeom prst="curvedConnector3">
              <a:avLst>
                <a:gd name="adj1" fmla="val 1350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</p:cxnSp>
      </p:grp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-323850" y="5226050"/>
            <a:ext cx="1804988" cy="866775"/>
            <a:chOff x="2421" y="2754"/>
            <a:chExt cx="2162" cy="959"/>
          </a:xfrm>
        </p:grpSpPr>
        <p:sp>
          <p:nvSpPr>
            <p:cNvPr id="49215" name="AutoShape 63"/>
            <p:cNvSpPr>
              <a:spLocks noChangeArrowheads="1"/>
            </p:cNvSpPr>
            <p:nvPr/>
          </p:nvSpPr>
          <p:spPr bwMode="auto">
            <a:xfrm>
              <a:off x="3140" y="2754"/>
              <a:ext cx="1443" cy="959"/>
            </a:xfrm>
            <a:prstGeom prst="cloudCallout">
              <a:avLst>
                <a:gd name="adj1" fmla="val -95116"/>
                <a:gd name="adj2" fmla="val 2726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ru-RU" sz="1800">
                <a:cs typeface="Arial" charset="0"/>
              </a:endParaRP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2421" y="3294"/>
              <a:ext cx="717" cy="3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792163" y="4237038"/>
            <a:ext cx="684212" cy="909637"/>
            <a:chOff x="3861" y="5094"/>
            <a:chExt cx="820" cy="1008"/>
          </a:xfrm>
        </p:grpSpPr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3978" y="5095"/>
              <a:ext cx="703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3942" y="5112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3924" y="5130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1" name="Arc 69"/>
            <p:cNvSpPr>
              <a:spLocks/>
            </p:cNvSpPr>
            <p:nvPr/>
          </p:nvSpPr>
          <p:spPr bwMode="auto">
            <a:xfrm flipH="1">
              <a:off x="3861" y="5094"/>
              <a:ext cx="187" cy="119"/>
            </a:xfrm>
            <a:custGeom>
              <a:avLst/>
              <a:gdLst>
                <a:gd name="G0" fmla="+- 0 0 0"/>
                <a:gd name="G1" fmla="+- 20278 0 0"/>
                <a:gd name="G2" fmla="+- 21600 0 0"/>
                <a:gd name="T0" fmla="*/ 7440 w 21600"/>
                <a:gd name="T1" fmla="*/ 0 h 20278"/>
                <a:gd name="T2" fmla="*/ 21600 w 21600"/>
                <a:gd name="T3" fmla="*/ 20278 h 20278"/>
                <a:gd name="T4" fmla="*/ 0 w 21600"/>
                <a:gd name="T5" fmla="*/ 20278 h 20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278" fill="none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</a:path>
                <a:path w="21600" h="20278" stroke="0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  <a:lnTo>
                    <a:pt x="0" y="2027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3906" y="5148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3888" y="5166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3870" y="5185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3861" y="5203"/>
              <a:ext cx="722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6" name="Line 74"/>
            <p:cNvSpPr>
              <a:spLocks noChangeShapeType="1"/>
            </p:cNvSpPr>
            <p:nvPr/>
          </p:nvSpPr>
          <p:spPr bwMode="auto">
            <a:xfrm>
              <a:off x="4041" y="5478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27" name="Line 75"/>
            <p:cNvSpPr>
              <a:spLocks noChangeShapeType="1"/>
            </p:cNvSpPr>
            <p:nvPr/>
          </p:nvSpPr>
          <p:spPr bwMode="auto">
            <a:xfrm>
              <a:off x="4065" y="5574"/>
              <a:ext cx="3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247" name="Text Box 95"/>
          <p:cNvSpPr txBox="1">
            <a:spLocks noChangeArrowheads="1"/>
          </p:cNvSpPr>
          <p:nvPr/>
        </p:nvSpPr>
        <p:spPr bwMode="auto">
          <a:xfrm>
            <a:off x="935038" y="2760663"/>
            <a:ext cx="2514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>
                <a:cs typeface="Arial" charset="0"/>
              </a:rPr>
              <a:t>Составление каталога требований и анализ требований</a:t>
            </a:r>
          </a:p>
        </p:txBody>
      </p:sp>
      <p:sp>
        <p:nvSpPr>
          <p:cNvPr id="49248" name="Line 96"/>
          <p:cNvSpPr>
            <a:spLocks noChangeShapeType="1"/>
          </p:cNvSpPr>
          <p:nvPr/>
        </p:nvSpPr>
        <p:spPr bwMode="auto">
          <a:xfrm>
            <a:off x="1547813" y="4705350"/>
            <a:ext cx="900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252" name="Line 100"/>
          <p:cNvSpPr>
            <a:spLocks noChangeShapeType="1"/>
          </p:cNvSpPr>
          <p:nvPr/>
        </p:nvSpPr>
        <p:spPr bwMode="auto">
          <a:xfrm>
            <a:off x="6227763" y="4724400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256" name="AutoShape 104"/>
          <p:cNvSpPr>
            <a:spLocks noChangeArrowheads="1"/>
          </p:cNvSpPr>
          <p:nvPr/>
        </p:nvSpPr>
        <p:spPr bwMode="auto">
          <a:xfrm>
            <a:off x="2555875" y="4422775"/>
            <a:ext cx="609600" cy="533400"/>
          </a:xfrm>
          <a:prstGeom prst="can">
            <a:avLst>
              <a:gd name="adj" fmla="val 4375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257" name="Line 105"/>
          <p:cNvSpPr>
            <a:spLocks noChangeShapeType="1"/>
          </p:cNvSpPr>
          <p:nvPr/>
        </p:nvSpPr>
        <p:spPr bwMode="auto">
          <a:xfrm>
            <a:off x="4176713" y="4738688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258" name="Text Box 106"/>
          <p:cNvSpPr txBox="1">
            <a:spLocks noChangeArrowheads="1"/>
          </p:cNvSpPr>
          <p:nvPr/>
        </p:nvSpPr>
        <p:spPr bwMode="auto">
          <a:xfrm>
            <a:off x="3995738" y="2508250"/>
            <a:ext cx="18367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>
                <a:cs typeface="Arial" charset="0"/>
              </a:rPr>
              <a:t>Определение состава формального интерфейса</a:t>
            </a:r>
          </a:p>
        </p:txBody>
      </p:sp>
      <p:grpSp>
        <p:nvGrpSpPr>
          <p:cNvPr id="7" name="Group 107"/>
          <p:cNvGrpSpPr>
            <a:grpSpLocks/>
          </p:cNvGrpSpPr>
          <p:nvPr/>
        </p:nvGrpSpPr>
        <p:grpSpPr bwMode="auto">
          <a:xfrm>
            <a:off x="7524750" y="4329113"/>
            <a:ext cx="755650" cy="649287"/>
            <a:chOff x="2688" y="2208"/>
            <a:chExt cx="1392" cy="864"/>
          </a:xfrm>
        </p:grpSpPr>
        <p:sp>
          <p:nvSpPr>
            <p:cNvPr id="49260" name="AutoShape 108"/>
            <p:cNvSpPr>
              <a:spLocks noChangeArrowheads="1"/>
            </p:cNvSpPr>
            <p:nvPr/>
          </p:nvSpPr>
          <p:spPr bwMode="auto">
            <a:xfrm>
              <a:off x="2688" y="2352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</a:t>
              </a:r>
              <a:endParaRPr lang="ru-RU" sz="1800"/>
            </a:p>
          </p:txBody>
        </p:sp>
        <p:sp>
          <p:nvSpPr>
            <p:cNvPr id="49261" name="Line 109"/>
            <p:cNvSpPr>
              <a:spLocks noChangeShapeType="1"/>
            </p:cNvSpPr>
            <p:nvPr/>
          </p:nvSpPr>
          <p:spPr bwMode="auto">
            <a:xfrm>
              <a:off x="2688" y="225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62" name="Oval 110"/>
            <p:cNvSpPr>
              <a:spLocks noChangeArrowheads="1"/>
            </p:cNvSpPr>
            <p:nvPr/>
          </p:nvSpPr>
          <p:spPr bwMode="auto">
            <a:xfrm>
              <a:off x="2880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263" name="Oval 111"/>
            <p:cNvSpPr>
              <a:spLocks noChangeArrowheads="1"/>
            </p:cNvSpPr>
            <p:nvPr/>
          </p:nvSpPr>
          <p:spPr bwMode="auto">
            <a:xfrm>
              <a:off x="316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264" name="Oval 112"/>
            <p:cNvSpPr>
              <a:spLocks noChangeArrowheads="1"/>
            </p:cNvSpPr>
            <p:nvPr/>
          </p:nvSpPr>
          <p:spPr bwMode="auto">
            <a:xfrm>
              <a:off x="3696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265" name="Oval 113"/>
            <p:cNvSpPr>
              <a:spLocks noChangeArrowheads="1"/>
            </p:cNvSpPr>
            <p:nvPr/>
          </p:nvSpPr>
          <p:spPr bwMode="auto">
            <a:xfrm>
              <a:off x="340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266" name="Line 114"/>
            <p:cNvSpPr>
              <a:spLocks noChangeShapeType="1"/>
            </p:cNvSpPr>
            <p:nvPr/>
          </p:nvSpPr>
          <p:spPr bwMode="auto">
            <a:xfrm>
              <a:off x="2688" y="30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67" name="Oval 115"/>
            <p:cNvSpPr>
              <a:spLocks noChangeArrowheads="1"/>
            </p:cNvSpPr>
            <p:nvPr/>
          </p:nvSpPr>
          <p:spPr bwMode="auto">
            <a:xfrm>
              <a:off x="2976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268" name="Oval 116"/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269" name="Oval 117"/>
            <p:cNvSpPr>
              <a:spLocks noChangeArrowheads="1"/>
            </p:cNvSpPr>
            <p:nvPr/>
          </p:nvSpPr>
          <p:spPr bwMode="auto">
            <a:xfrm>
              <a:off x="3312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270" name="Text Box 118"/>
          <p:cNvSpPr txBox="1">
            <a:spLocks noChangeArrowheads="1"/>
          </p:cNvSpPr>
          <p:nvPr/>
        </p:nvSpPr>
        <p:spPr bwMode="auto">
          <a:xfrm>
            <a:off x="6048375" y="2420938"/>
            <a:ext cx="2286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>
                <a:cs typeface="Arial" charset="0"/>
              </a:rPr>
              <a:t>Формализация функциональных требований в пред- и постусловиях</a:t>
            </a:r>
          </a:p>
        </p:txBody>
      </p:sp>
      <p:grpSp>
        <p:nvGrpSpPr>
          <p:cNvPr id="8" name="Group 120"/>
          <p:cNvGrpSpPr>
            <a:grpSpLocks/>
          </p:cNvGrpSpPr>
          <p:nvPr/>
        </p:nvGrpSpPr>
        <p:grpSpPr bwMode="auto">
          <a:xfrm>
            <a:off x="1754188" y="1916113"/>
            <a:ext cx="369887" cy="560387"/>
            <a:chOff x="1872" y="2976"/>
            <a:chExt cx="475" cy="608"/>
          </a:xfrm>
        </p:grpSpPr>
        <p:grpSp>
          <p:nvGrpSpPr>
            <p:cNvPr id="9" name="Group 121"/>
            <p:cNvGrpSpPr>
              <a:grpSpLocks/>
            </p:cNvGrpSpPr>
            <p:nvPr/>
          </p:nvGrpSpPr>
          <p:grpSpPr bwMode="auto">
            <a:xfrm>
              <a:off x="1968" y="2976"/>
              <a:ext cx="379" cy="512"/>
              <a:chOff x="1968" y="2976"/>
              <a:chExt cx="379" cy="512"/>
            </a:xfrm>
          </p:grpSpPr>
          <p:sp>
            <p:nvSpPr>
              <p:cNvPr id="49274" name="AutoShape 122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" name="Group 123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49276" name="Oval 124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49277" name="AutoShape 125"/>
                <p:cNvCxnSpPr>
                  <a:cxnSpLocks noChangeShapeType="1"/>
                  <a:stCxn id="49276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9278" name="AutoShape 126"/>
                <p:cNvCxnSpPr>
                  <a:cxnSpLocks noChangeShapeType="1"/>
                  <a:stCxn id="49276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9279" name="AutoShape 127"/>
                <p:cNvCxnSpPr>
                  <a:cxnSpLocks noChangeShapeType="1"/>
                  <a:stCxn id="49276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11" name="Group 128"/>
            <p:cNvGrpSpPr>
              <a:grpSpLocks/>
            </p:cNvGrpSpPr>
            <p:nvPr/>
          </p:nvGrpSpPr>
          <p:grpSpPr bwMode="auto">
            <a:xfrm>
              <a:off x="1925" y="3024"/>
              <a:ext cx="379" cy="512"/>
              <a:chOff x="1968" y="2976"/>
              <a:chExt cx="379" cy="512"/>
            </a:xfrm>
          </p:grpSpPr>
          <p:sp>
            <p:nvSpPr>
              <p:cNvPr id="49281" name="AutoShape 129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" name="Group 130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49283" name="Oval 131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49284" name="AutoShape 132"/>
                <p:cNvCxnSpPr>
                  <a:cxnSpLocks noChangeShapeType="1"/>
                  <a:stCxn id="49283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9285" name="AutoShape 133"/>
                <p:cNvCxnSpPr>
                  <a:cxnSpLocks noChangeShapeType="1"/>
                  <a:stCxn id="49283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9286" name="AutoShape 134"/>
                <p:cNvCxnSpPr>
                  <a:cxnSpLocks noChangeShapeType="1"/>
                  <a:stCxn id="49283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13" name="Group 135"/>
            <p:cNvGrpSpPr>
              <a:grpSpLocks/>
            </p:cNvGrpSpPr>
            <p:nvPr/>
          </p:nvGrpSpPr>
          <p:grpSpPr bwMode="auto">
            <a:xfrm>
              <a:off x="1872" y="3072"/>
              <a:ext cx="379" cy="512"/>
              <a:chOff x="1968" y="2976"/>
              <a:chExt cx="379" cy="512"/>
            </a:xfrm>
          </p:grpSpPr>
          <p:sp>
            <p:nvSpPr>
              <p:cNvPr id="49288" name="AutoShape 136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" name="Group 137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49290" name="Oval 138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49291" name="AutoShape 139"/>
                <p:cNvCxnSpPr>
                  <a:cxnSpLocks noChangeShapeType="1"/>
                  <a:stCxn id="49290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9292" name="AutoShape 140"/>
                <p:cNvCxnSpPr>
                  <a:cxnSpLocks noChangeShapeType="1"/>
                  <a:stCxn id="49290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9293" name="AutoShape 141"/>
                <p:cNvCxnSpPr>
                  <a:cxnSpLocks noChangeShapeType="1"/>
                  <a:stCxn id="49290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</p:grpSp>
      <p:grpSp>
        <p:nvGrpSpPr>
          <p:cNvPr id="15" name="Group 142"/>
          <p:cNvGrpSpPr>
            <a:grpSpLocks/>
          </p:cNvGrpSpPr>
          <p:nvPr/>
        </p:nvGrpSpPr>
        <p:grpSpPr bwMode="auto">
          <a:xfrm>
            <a:off x="395288" y="1998663"/>
            <a:ext cx="309562" cy="461962"/>
            <a:chOff x="3861" y="5094"/>
            <a:chExt cx="820" cy="1008"/>
          </a:xfrm>
        </p:grpSpPr>
        <p:sp>
          <p:nvSpPr>
            <p:cNvPr id="49295" name="Rectangle 143"/>
            <p:cNvSpPr>
              <a:spLocks noChangeArrowheads="1"/>
            </p:cNvSpPr>
            <p:nvPr/>
          </p:nvSpPr>
          <p:spPr bwMode="auto">
            <a:xfrm>
              <a:off x="3978" y="5095"/>
              <a:ext cx="703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96" name="Rectangle 144"/>
            <p:cNvSpPr>
              <a:spLocks noChangeArrowheads="1"/>
            </p:cNvSpPr>
            <p:nvPr/>
          </p:nvSpPr>
          <p:spPr bwMode="auto">
            <a:xfrm>
              <a:off x="3942" y="5112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97" name="Rectangle 145"/>
            <p:cNvSpPr>
              <a:spLocks noChangeArrowheads="1"/>
            </p:cNvSpPr>
            <p:nvPr/>
          </p:nvSpPr>
          <p:spPr bwMode="auto">
            <a:xfrm>
              <a:off x="3924" y="5130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98" name="Arc 146"/>
            <p:cNvSpPr>
              <a:spLocks/>
            </p:cNvSpPr>
            <p:nvPr/>
          </p:nvSpPr>
          <p:spPr bwMode="auto">
            <a:xfrm flipH="1">
              <a:off x="3861" y="5094"/>
              <a:ext cx="187" cy="119"/>
            </a:xfrm>
            <a:custGeom>
              <a:avLst/>
              <a:gdLst>
                <a:gd name="G0" fmla="+- 0 0 0"/>
                <a:gd name="G1" fmla="+- 20278 0 0"/>
                <a:gd name="G2" fmla="+- 21600 0 0"/>
                <a:gd name="T0" fmla="*/ 7440 w 21600"/>
                <a:gd name="T1" fmla="*/ 0 h 20278"/>
                <a:gd name="T2" fmla="*/ 21600 w 21600"/>
                <a:gd name="T3" fmla="*/ 20278 h 20278"/>
                <a:gd name="T4" fmla="*/ 0 w 21600"/>
                <a:gd name="T5" fmla="*/ 20278 h 20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278" fill="none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</a:path>
                <a:path w="21600" h="20278" stroke="0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  <a:lnTo>
                    <a:pt x="0" y="2027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299" name="Rectangle 147"/>
            <p:cNvSpPr>
              <a:spLocks noChangeArrowheads="1"/>
            </p:cNvSpPr>
            <p:nvPr/>
          </p:nvSpPr>
          <p:spPr bwMode="auto">
            <a:xfrm>
              <a:off x="3906" y="5148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300" name="Rectangle 148"/>
            <p:cNvSpPr>
              <a:spLocks noChangeArrowheads="1"/>
            </p:cNvSpPr>
            <p:nvPr/>
          </p:nvSpPr>
          <p:spPr bwMode="auto">
            <a:xfrm>
              <a:off x="3888" y="5166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301" name="Rectangle 149"/>
            <p:cNvSpPr>
              <a:spLocks noChangeArrowheads="1"/>
            </p:cNvSpPr>
            <p:nvPr/>
          </p:nvSpPr>
          <p:spPr bwMode="auto">
            <a:xfrm>
              <a:off x="3870" y="5185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302" name="Rectangle 150"/>
            <p:cNvSpPr>
              <a:spLocks noChangeArrowheads="1"/>
            </p:cNvSpPr>
            <p:nvPr/>
          </p:nvSpPr>
          <p:spPr bwMode="auto">
            <a:xfrm>
              <a:off x="3861" y="5203"/>
              <a:ext cx="722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303" name="Line 151"/>
            <p:cNvSpPr>
              <a:spLocks noChangeShapeType="1"/>
            </p:cNvSpPr>
            <p:nvPr/>
          </p:nvSpPr>
          <p:spPr bwMode="auto">
            <a:xfrm>
              <a:off x="4041" y="5478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304" name="Line 152"/>
            <p:cNvSpPr>
              <a:spLocks noChangeShapeType="1"/>
            </p:cNvSpPr>
            <p:nvPr/>
          </p:nvSpPr>
          <p:spPr bwMode="auto">
            <a:xfrm>
              <a:off x="4065" y="5574"/>
              <a:ext cx="3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324" name="AutoShape 172"/>
          <p:cNvSpPr>
            <a:spLocks noChangeArrowheads="1"/>
          </p:cNvSpPr>
          <p:nvPr/>
        </p:nvSpPr>
        <p:spPr bwMode="auto">
          <a:xfrm>
            <a:off x="739775" y="2181225"/>
            <a:ext cx="215900" cy="131763"/>
          </a:xfrm>
          <a:prstGeom prst="rightArrow">
            <a:avLst>
              <a:gd name="adj1" fmla="val 50000"/>
              <a:gd name="adj2" fmla="val 40964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325" name="AutoShape 173"/>
          <p:cNvSpPr>
            <a:spLocks noChangeArrowheads="1"/>
          </p:cNvSpPr>
          <p:nvPr/>
        </p:nvSpPr>
        <p:spPr bwMode="auto">
          <a:xfrm>
            <a:off x="1457325" y="2165350"/>
            <a:ext cx="215900" cy="131763"/>
          </a:xfrm>
          <a:prstGeom prst="rightArrow">
            <a:avLst>
              <a:gd name="adj1" fmla="val 50000"/>
              <a:gd name="adj2" fmla="val 40964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328" name="AutoShape 176"/>
          <p:cNvSpPr>
            <a:spLocks noChangeArrowheads="1"/>
          </p:cNvSpPr>
          <p:nvPr/>
        </p:nvSpPr>
        <p:spPr bwMode="auto">
          <a:xfrm>
            <a:off x="287338" y="1879600"/>
            <a:ext cx="1223962" cy="649288"/>
          </a:xfrm>
          <a:prstGeom prst="roundRect">
            <a:avLst>
              <a:gd name="adj" fmla="val 16667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" name="Group 177"/>
          <p:cNvGrpSpPr>
            <a:grpSpLocks/>
          </p:cNvGrpSpPr>
          <p:nvPr/>
        </p:nvGrpSpPr>
        <p:grpSpPr bwMode="auto">
          <a:xfrm>
            <a:off x="5256213" y="4365625"/>
            <a:ext cx="863600" cy="684213"/>
            <a:chOff x="2688" y="2208"/>
            <a:chExt cx="1392" cy="864"/>
          </a:xfrm>
        </p:grpSpPr>
        <p:sp>
          <p:nvSpPr>
            <p:cNvPr id="49330" name="AutoShape 178"/>
            <p:cNvSpPr>
              <a:spLocks noChangeArrowheads="1"/>
            </p:cNvSpPr>
            <p:nvPr/>
          </p:nvSpPr>
          <p:spPr bwMode="auto">
            <a:xfrm>
              <a:off x="2688" y="2352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1800"/>
            </a:p>
          </p:txBody>
        </p:sp>
        <p:sp>
          <p:nvSpPr>
            <p:cNvPr id="49331" name="Line 179"/>
            <p:cNvSpPr>
              <a:spLocks noChangeShapeType="1"/>
            </p:cNvSpPr>
            <p:nvPr/>
          </p:nvSpPr>
          <p:spPr bwMode="auto">
            <a:xfrm>
              <a:off x="2688" y="2256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332" name="Oval 180"/>
            <p:cNvSpPr>
              <a:spLocks noChangeArrowheads="1"/>
            </p:cNvSpPr>
            <p:nvPr/>
          </p:nvSpPr>
          <p:spPr bwMode="auto">
            <a:xfrm>
              <a:off x="2880" y="2208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33" name="Oval 181"/>
            <p:cNvSpPr>
              <a:spLocks noChangeArrowheads="1"/>
            </p:cNvSpPr>
            <p:nvPr/>
          </p:nvSpPr>
          <p:spPr bwMode="auto">
            <a:xfrm>
              <a:off x="3168" y="2208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34" name="Oval 182"/>
            <p:cNvSpPr>
              <a:spLocks noChangeArrowheads="1"/>
            </p:cNvSpPr>
            <p:nvPr/>
          </p:nvSpPr>
          <p:spPr bwMode="auto">
            <a:xfrm>
              <a:off x="3696" y="2208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35" name="Oval 183"/>
            <p:cNvSpPr>
              <a:spLocks noChangeArrowheads="1"/>
            </p:cNvSpPr>
            <p:nvPr/>
          </p:nvSpPr>
          <p:spPr bwMode="auto">
            <a:xfrm>
              <a:off x="3408" y="2208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36" name="Line 184"/>
            <p:cNvSpPr>
              <a:spLocks noChangeShapeType="1"/>
            </p:cNvSpPr>
            <p:nvPr/>
          </p:nvSpPr>
          <p:spPr bwMode="auto">
            <a:xfrm>
              <a:off x="2688" y="3024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337" name="Oval 185"/>
            <p:cNvSpPr>
              <a:spLocks noChangeArrowheads="1"/>
            </p:cNvSpPr>
            <p:nvPr/>
          </p:nvSpPr>
          <p:spPr bwMode="auto">
            <a:xfrm>
              <a:off x="2976" y="2976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38" name="Oval 186"/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39" name="Oval 187"/>
            <p:cNvSpPr>
              <a:spLocks noChangeArrowheads="1"/>
            </p:cNvSpPr>
            <p:nvPr/>
          </p:nvSpPr>
          <p:spPr bwMode="auto">
            <a:xfrm>
              <a:off x="3312" y="2976"/>
              <a:ext cx="96" cy="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188"/>
          <p:cNvGrpSpPr>
            <a:grpSpLocks/>
          </p:cNvGrpSpPr>
          <p:nvPr/>
        </p:nvGrpSpPr>
        <p:grpSpPr bwMode="auto">
          <a:xfrm>
            <a:off x="1006475" y="2024063"/>
            <a:ext cx="396875" cy="396875"/>
            <a:chOff x="2688" y="2208"/>
            <a:chExt cx="1392" cy="864"/>
          </a:xfrm>
        </p:grpSpPr>
        <p:sp>
          <p:nvSpPr>
            <p:cNvPr id="49341" name="AutoShape 189"/>
            <p:cNvSpPr>
              <a:spLocks noChangeArrowheads="1"/>
            </p:cNvSpPr>
            <p:nvPr/>
          </p:nvSpPr>
          <p:spPr bwMode="auto">
            <a:xfrm>
              <a:off x="2688" y="2352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/>
                <a:t>S</a:t>
              </a:r>
              <a:endParaRPr lang="ru-RU" sz="1200"/>
            </a:p>
          </p:txBody>
        </p:sp>
        <p:sp>
          <p:nvSpPr>
            <p:cNvPr id="49342" name="Line 190"/>
            <p:cNvSpPr>
              <a:spLocks noChangeShapeType="1"/>
            </p:cNvSpPr>
            <p:nvPr/>
          </p:nvSpPr>
          <p:spPr bwMode="auto">
            <a:xfrm>
              <a:off x="2688" y="225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343" name="Oval 191"/>
            <p:cNvSpPr>
              <a:spLocks noChangeArrowheads="1"/>
            </p:cNvSpPr>
            <p:nvPr/>
          </p:nvSpPr>
          <p:spPr bwMode="auto">
            <a:xfrm>
              <a:off x="2880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44" name="Oval 192"/>
            <p:cNvSpPr>
              <a:spLocks noChangeArrowheads="1"/>
            </p:cNvSpPr>
            <p:nvPr/>
          </p:nvSpPr>
          <p:spPr bwMode="auto">
            <a:xfrm>
              <a:off x="316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45" name="Oval 193"/>
            <p:cNvSpPr>
              <a:spLocks noChangeArrowheads="1"/>
            </p:cNvSpPr>
            <p:nvPr/>
          </p:nvSpPr>
          <p:spPr bwMode="auto">
            <a:xfrm>
              <a:off x="3696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46" name="Oval 194"/>
            <p:cNvSpPr>
              <a:spLocks noChangeArrowheads="1"/>
            </p:cNvSpPr>
            <p:nvPr/>
          </p:nvSpPr>
          <p:spPr bwMode="auto">
            <a:xfrm>
              <a:off x="340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47" name="Line 195"/>
            <p:cNvSpPr>
              <a:spLocks noChangeShapeType="1"/>
            </p:cNvSpPr>
            <p:nvPr/>
          </p:nvSpPr>
          <p:spPr bwMode="auto">
            <a:xfrm>
              <a:off x="2688" y="30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348" name="Oval 196"/>
            <p:cNvSpPr>
              <a:spLocks noChangeArrowheads="1"/>
            </p:cNvSpPr>
            <p:nvPr/>
          </p:nvSpPr>
          <p:spPr bwMode="auto">
            <a:xfrm>
              <a:off x="2976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49" name="Oval 197"/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350" name="Oval 198"/>
            <p:cNvSpPr>
              <a:spLocks noChangeArrowheads="1"/>
            </p:cNvSpPr>
            <p:nvPr/>
          </p:nvSpPr>
          <p:spPr bwMode="auto">
            <a:xfrm>
              <a:off x="3312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8" name="Номер слайда 1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4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Неизбыточное задание автомата теста</a:t>
            </a:r>
          </a:p>
        </p:txBody>
      </p:sp>
      <p:sp>
        <p:nvSpPr>
          <p:cNvPr id="82960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2819400" y="1736725"/>
            <a:ext cx="6135688" cy="1100138"/>
          </a:xfrm>
        </p:spPr>
        <p:txBody>
          <a:bodyPr/>
          <a:lstStyle/>
          <a:p>
            <a:r>
              <a:rPr lang="ru-RU" sz="2800"/>
              <a:t>Неизбыточное задание автомата теста есть пятёрка </a:t>
            </a:r>
            <a:r>
              <a:rPr lang="ru-RU" sz="2800">
                <a:sym typeface="Symbol" pitchFamily="18" charset="2"/>
              </a:rPr>
              <a:t></a:t>
            </a:r>
            <a:r>
              <a:rPr lang="en-US" sz="2800"/>
              <a:t>E,s</a:t>
            </a:r>
            <a:r>
              <a:rPr lang="en-US" sz="2800" baseline="-25000"/>
              <a:t>0m</a:t>
            </a:r>
            <a:r>
              <a:rPr lang="en-US" sz="2800"/>
              <a:t>, I, i,A</a:t>
            </a:r>
            <a:r>
              <a:rPr lang="ru-RU" sz="2800">
                <a:sym typeface="Symbol" pitchFamily="18" charset="2"/>
              </a:rPr>
              <a:t></a:t>
            </a: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1476375" y="4652963"/>
            <a:ext cx="719138" cy="684212"/>
            <a:chOff x="930" y="2954"/>
            <a:chExt cx="453" cy="431"/>
          </a:xfrm>
        </p:grpSpPr>
        <p:sp>
          <p:nvSpPr>
            <p:cNvPr id="83008" name="Rectangle 64"/>
            <p:cNvSpPr>
              <a:spLocks noChangeArrowheads="1"/>
            </p:cNvSpPr>
            <p:nvPr/>
          </p:nvSpPr>
          <p:spPr bwMode="auto">
            <a:xfrm>
              <a:off x="930" y="2954"/>
              <a:ext cx="453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948" name="Oval 4"/>
            <p:cNvSpPr>
              <a:spLocks noChangeArrowheads="1"/>
            </p:cNvSpPr>
            <p:nvPr/>
          </p:nvSpPr>
          <p:spPr bwMode="auto">
            <a:xfrm>
              <a:off x="1008" y="3081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cxnSp>
          <p:nvCxnSpPr>
            <p:cNvPr id="82949" name="AutoShape 5"/>
            <p:cNvCxnSpPr>
              <a:cxnSpLocks noChangeShapeType="1"/>
              <a:stCxn id="82948" idx="6"/>
            </p:cNvCxnSpPr>
            <p:nvPr/>
          </p:nvCxnSpPr>
          <p:spPr bwMode="auto">
            <a:xfrm>
              <a:off x="1200" y="3177"/>
              <a:ext cx="14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2950" name="AutoShape 6"/>
            <p:cNvCxnSpPr>
              <a:cxnSpLocks noChangeShapeType="1"/>
              <a:stCxn id="82948" idx="7"/>
            </p:cNvCxnSpPr>
            <p:nvPr/>
          </p:nvCxnSpPr>
          <p:spPr bwMode="auto">
            <a:xfrm flipV="1">
              <a:off x="1172" y="2976"/>
              <a:ext cx="124" cy="1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2951" name="AutoShape 7"/>
            <p:cNvCxnSpPr>
              <a:cxnSpLocks noChangeShapeType="1"/>
              <a:stCxn id="82948" idx="5"/>
            </p:cNvCxnSpPr>
            <p:nvPr/>
          </p:nvCxnSpPr>
          <p:spPr bwMode="auto">
            <a:xfrm>
              <a:off x="1172" y="3245"/>
              <a:ext cx="124" cy="1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54013" y="2636838"/>
            <a:ext cx="2057400" cy="990600"/>
            <a:chOff x="2688" y="2352"/>
            <a:chExt cx="1296" cy="624"/>
          </a:xfrm>
        </p:grpSpPr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688" y="2352"/>
              <a:ext cx="1248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3168" y="2352"/>
              <a:ext cx="816" cy="528"/>
              <a:chOff x="2976" y="2256"/>
              <a:chExt cx="816" cy="528"/>
            </a:xfrm>
          </p:grpSpPr>
          <p:sp>
            <p:nvSpPr>
              <p:cNvPr id="82955" name="AutoShape 11"/>
              <p:cNvSpPr>
                <a:spLocks noChangeArrowheads="1"/>
              </p:cNvSpPr>
              <p:nvPr/>
            </p:nvSpPr>
            <p:spPr bwMode="auto">
              <a:xfrm>
                <a:off x="3168" y="2448"/>
                <a:ext cx="240" cy="240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/>
                  <a:t>S</a:t>
                </a:r>
                <a:endParaRPr lang="ru-RU" sz="1800"/>
              </a:p>
            </p:txBody>
          </p:sp>
          <p:sp>
            <p:nvSpPr>
              <p:cNvPr id="82956" name="Text Box 12"/>
              <p:cNvSpPr txBox="1">
                <a:spLocks noChangeArrowheads="1"/>
              </p:cNvSpPr>
              <p:nvPr/>
            </p:nvSpPr>
            <p:spPr bwMode="auto">
              <a:xfrm>
                <a:off x="2976" y="2265"/>
                <a:ext cx="263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4800"/>
                  <a:t>[</a:t>
                </a:r>
                <a:endParaRPr lang="ru-RU" sz="4800"/>
              </a:p>
            </p:txBody>
          </p:sp>
          <p:sp>
            <p:nvSpPr>
              <p:cNvPr id="82957" name="Text Box 13"/>
              <p:cNvSpPr txBox="1">
                <a:spLocks noChangeArrowheads="1"/>
              </p:cNvSpPr>
              <p:nvPr/>
            </p:nvSpPr>
            <p:spPr bwMode="auto">
              <a:xfrm>
                <a:off x="3312" y="2256"/>
                <a:ext cx="480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4800"/>
                  <a:t>]</a:t>
                </a:r>
                <a:r>
                  <a:rPr lang="en-US" sz="4800" baseline="-25000"/>
                  <a:t>E</a:t>
                </a:r>
                <a:endParaRPr lang="ru-RU" sz="4800"/>
              </a:p>
            </p:txBody>
          </p:sp>
        </p:grpSp>
        <p:sp>
          <p:nvSpPr>
            <p:cNvPr id="82958" name="Oval 14"/>
            <p:cNvSpPr>
              <a:spLocks noChangeArrowheads="1"/>
            </p:cNvSpPr>
            <p:nvPr/>
          </p:nvSpPr>
          <p:spPr bwMode="auto">
            <a:xfrm>
              <a:off x="2736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2959" name="Text Box 15"/>
            <p:cNvSpPr txBox="1">
              <a:spLocks noChangeArrowheads="1"/>
            </p:cNvSpPr>
            <p:nvPr/>
          </p:nvSpPr>
          <p:spPr bwMode="auto">
            <a:xfrm>
              <a:off x="2880" y="2352"/>
              <a:ext cx="395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4800"/>
                <a:t>=</a:t>
              </a:r>
              <a:endParaRPr lang="ru-RU" sz="4800"/>
            </a:p>
          </p:txBody>
        </p:sp>
      </p:grpSp>
      <p:sp>
        <p:nvSpPr>
          <p:cNvPr id="82984" name="Text Box 40"/>
          <p:cNvSpPr txBox="1">
            <a:spLocks noChangeArrowheads="1"/>
          </p:cNvSpPr>
          <p:nvPr/>
        </p:nvSpPr>
        <p:spPr bwMode="auto">
          <a:xfrm>
            <a:off x="3276600" y="2692400"/>
            <a:ext cx="525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9388" lvl="1" algn="l"/>
            <a:r>
              <a:rPr lang="en-US" sz="2000"/>
              <a:t>E</a:t>
            </a:r>
            <a:r>
              <a:rPr lang="en-US" sz="2000">
                <a:sym typeface="Symbol" pitchFamily="18" charset="2"/>
              </a:rPr>
              <a:t>S×S </a:t>
            </a:r>
            <a:r>
              <a:rPr lang="ru-RU" sz="2000">
                <a:sym typeface="Symbol" pitchFamily="18" charset="2"/>
              </a:rPr>
              <a:t> - о</a:t>
            </a:r>
            <a:r>
              <a:rPr lang="ru-RU" sz="2000"/>
              <a:t>тношение эквивалентности модельного состояния.</a:t>
            </a:r>
          </a:p>
        </p:txBody>
      </p:sp>
      <p:sp>
        <p:nvSpPr>
          <p:cNvPr id="82985" name="Text Box 41"/>
          <p:cNvSpPr txBox="1">
            <a:spLocks noChangeArrowheads="1"/>
          </p:cNvSpPr>
          <p:nvPr/>
        </p:nvSpPr>
        <p:spPr bwMode="auto">
          <a:xfrm>
            <a:off x="3348038" y="3411538"/>
            <a:ext cx="5184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9388" lvl="1" algn="l"/>
            <a:r>
              <a:rPr lang="en-US" sz="2000"/>
              <a:t>S</a:t>
            </a:r>
            <a:r>
              <a:rPr lang="en-US" sz="2000" baseline="-25000"/>
              <a:t>0m</a:t>
            </a:r>
            <a:r>
              <a:rPr lang="en-US" sz="2000"/>
              <a:t>-</a:t>
            </a:r>
            <a:r>
              <a:rPr lang="ru-RU" sz="2000"/>
              <a:t> начальное модельное состояние</a:t>
            </a:r>
          </a:p>
        </p:txBody>
      </p:sp>
      <p:sp>
        <p:nvSpPr>
          <p:cNvPr id="82986" name="Text Box 42"/>
          <p:cNvSpPr txBox="1">
            <a:spLocks noChangeArrowheads="1"/>
          </p:cNvSpPr>
          <p:nvPr/>
        </p:nvSpPr>
        <p:spPr bwMode="auto">
          <a:xfrm>
            <a:off x="3154363" y="5356225"/>
            <a:ext cx="548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l"/>
            <a:r>
              <a:rPr lang="ru-RU" sz="2000">
                <a:sym typeface="Symbol" pitchFamily="18" charset="2"/>
              </a:rPr>
              <a:t>А – конструктор конкретных тестовых воздействий</a:t>
            </a:r>
            <a:endParaRPr lang="ru-RU" sz="2800"/>
          </a:p>
        </p:txBody>
      </p:sp>
      <p:sp>
        <p:nvSpPr>
          <p:cNvPr id="82987" name="Text Box 43"/>
          <p:cNvSpPr txBox="1">
            <a:spLocks noChangeArrowheads="1"/>
          </p:cNvSpPr>
          <p:nvPr/>
        </p:nvSpPr>
        <p:spPr bwMode="auto">
          <a:xfrm>
            <a:off x="3276600" y="3879850"/>
            <a:ext cx="5472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9388" lvl="1" algn="l"/>
            <a:r>
              <a:rPr lang="en-US" sz="2000"/>
              <a:t>I - </a:t>
            </a:r>
            <a:r>
              <a:rPr lang="ru-RU" sz="2000"/>
              <a:t>алфавит обобщённых тестовых воздействий</a:t>
            </a:r>
          </a:p>
        </p:txBody>
      </p:sp>
      <p:sp>
        <p:nvSpPr>
          <p:cNvPr id="82989" name="Rectangle 45"/>
          <p:cNvSpPr>
            <a:spLocks noChangeArrowheads="1"/>
          </p:cNvSpPr>
          <p:nvPr/>
        </p:nvSpPr>
        <p:spPr bwMode="auto">
          <a:xfrm>
            <a:off x="3200400" y="4797425"/>
            <a:ext cx="519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 algn="l"/>
            <a:r>
              <a:rPr lang="en-US" sz="2000">
                <a:sym typeface="Symbol" pitchFamily="18" charset="2"/>
              </a:rPr>
              <a:t>i – </a:t>
            </a:r>
            <a:r>
              <a:rPr lang="ru-RU" sz="2000">
                <a:sym typeface="Symbol" pitchFamily="18" charset="2"/>
              </a:rPr>
              <a:t>итератор обобщ. тестовых воздействий</a:t>
            </a:r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685800" y="3878263"/>
            <a:ext cx="762000" cy="685800"/>
            <a:chOff x="1584" y="2400"/>
            <a:chExt cx="624" cy="576"/>
          </a:xfrm>
        </p:grpSpPr>
        <p:sp>
          <p:nvSpPr>
            <p:cNvPr id="82991" name="Rectangle 47"/>
            <p:cNvSpPr>
              <a:spLocks noChangeArrowheads="1"/>
            </p:cNvSpPr>
            <p:nvPr/>
          </p:nvSpPr>
          <p:spPr bwMode="auto">
            <a:xfrm>
              <a:off x="1584" y="2400"/>
              <a:ext cx="624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992" name="Line 48"/>
            <p:cNvSpPr>
              <a:spLocks noChangeShapeType="1"/>
            </p:cNvSpPr>
            <p:nvPr/>
          </p:nvSpPr>
          <p:spPr bwMode="auto">
            <a:xfrm flipV="1">
              <a:off x="1776" y="2496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993" name="Line 49"/>
            <p:cNvSpPr>
              <a:spLocks noChangeShapeType="1"/>
            </p:cNvSpPr>
            <p:nvPr/>
          </p:nvSpPr>
          <p:spPr bwMode="auto">
            <a:xfrm>
              <a:off x="1776" y="268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994" name="Line 50"/>
            <p:cNvSpPr>
              <a:spLocks noChangeShapeType="1"/>
            </p:cNvSpPr>
            <p:nvPr/>
          </p:nvSpPr>
          <p:spPr bwMode="auto">
            <a:xfrm>
              <a:off x="1776" y="2784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83004" name="AutoShape 60"/>
          <p:cNvCxnSpPr>
            <a:cxnSpLocks noChangeShapeType="1"/>
            <a:stCxn id="82991" idx="3"/>
            <a:endCxn id="82987" idx="1"/>
          </p:cNvCxnSpPr>
          <p:nvPr/>
        </p:nvCxnSpPr>
        <p:spPr bwMode="auto">
          <a:xfrm>
            <a:off x="1447800" y="4221163"/>
            <a:ext cx="1828800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</p:cxnSp>
      <p:cxnSp>
        <p:nvCxnSpPr>
          <p:cNvPr id="83005" name="AutoShape 61"/>
          <p:cNvCxnSpPr>
            <a:cxnSpLocks noChangeShapeType="1"/>
            <a:stCxn id="83008" idx="3"/>
            <a:endCxn id="82989" idx="1"/>
          </p:cNvCxnSpPr>
          <p:nvPr/>
        </p:nvCxnSpPr>
        <p:spPr bwMode="auto">
          <a:xfrm>
            <a:off x="2195513" y="4995863"/>
            <a:ext cx="10048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</p:cxnSp>
      <p:cxnSp>
        <p:nvCxnSpPr>
          <p:cNvPr id="83010" name="AutoShape 66"/>
          <p:cNvCxnSpPr>
            <a:cxnSpLocks noChangeShapeType="1"/>
            <a:stCxn id="83011" idx="3"/>
            <a:endCxn id="82986" idx="1"/>
          </p:cNvCxnSpPr>
          <p:nvPr/>
        </p:nvCxnSpPr>
        <p:spPr bwMode="auto">
          <a:xfrm>
            <a:off x="2555875" y="5697538"/>
            <a:ext cx="598488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</p:cxn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358775" y="5408613"/>
            <a:ext cx="2197100" cy="576262"/>
            <a:chOff x="226" y="3407"/>
            <a:chExt cx="1384" cy="363"/>
          </a:xfrm>
        </p:grpSpPr>
        <p:grpSp>
          <p:nvGrpSpPr>
            <p:cNvPr id="7" name="Group 63"/>
            <p:cNvGrpSpPr>
              <a:grpSpLocks/>
            </p:cNvGrpSpPr>
            <p:nvPr/>
          </p:nvGrpSpPr>
          <p:grpSpPr bwMode="auto">
            <a:xfrm>
              <a:off x="336" y="3456"/>
              <a:ext cx="1206" cy="240"/>
              <a:chOff x="336" y="3456"/>
              <a:chExt cx="1206" cy="240"/>
            </a:xfrm>
          </p:grpSpPr>
          <p:sp>
            <p:nvSpPr>
              <p:cNvPr id="82995" name="AutoShape 51"/>
              <p:cNvSpPr>
                <a:spLocks noChangeArrowheads="1"/>
              </p:cNvSpPr>
              <p:nvPr/>
            </p:nvSpPr>
            <p:spPr bwMode="auto">
              <a:xfrm>
                <a:off x="336" y="3456"/>
                <a:ext cx="240" cy="240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/>
                  <a:t>S</a:t>
                </a:r>
                <a:endParaRPr lang="ru-RU" sz="1800"/>
              </a:p>
            </p:txBody>
          </p:sp>
          <p:cxnSp>
            <p:nvCxnSpPr>
              <p:cNvPr id="82996" name="AutoShape 52"/>
              <p:cNvCxnSpPr>
                <a:cxnSpLocks noChangeShapeType="1"/>
                <a:stCxn id="82995" idx="3"/>
              </p:cNvCxnSpPr>
              <p:nvPr/>
            </p:nvCxnSpPr>
            <p:spPr bwMode="auto">
              <a:xfrm flipV="1">
                <a:off x="576" y="3475"/>
                <a:ext cx="149" cy="101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82997" name="AutoShape 53"/>
              <p:cNvSpPr>
                <a:spLocks noChangeArrowheads="1"/>
              </p:cNvSpPr>
              <p:nvPr/>
            </p:nvSpPr>
            <p:spPr bwMode="auto">
              <a:xfrm>
                <a:off x="725" y="3543"/>
                <a:ext cx="250" cy="114"/>
              </a:xfrm>
              <a:prstGeom prst="notchedRightArrow">
                <a:avLst>
                  <a:gd name="adj1" fmla="val 50000"/>
                  <a:gd name="adj2" fmla="val 54825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8" name="Group 59"/>
              <p:cNvGrpSpPr>
                <a:grpSpLocks/>
              </p:cNvGrpSpPr>
              <p:nvPr/>
            </p:nvGrpSpPr>
            <p:grpSpPr bwMode="auto">
              <a:xfrm>
                <a:off x="1006" y="3498"/>
                <a:ext cx="536" cy="174"/>
                <a:chOff x="1006" y="3498"/>
                <a:chExt cx="536" cy="174"/>
              </a:xfrm>
            </p:grpSpPr>
            <p:sp>
              <p:nvSpPr>
                <p:cNvPr id="8299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006" y="3499"/>
                  <a:ext cx="47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/>
                  <a:r>
                    <a:rPr lang="ru-RU" sz="1800">
                      <a:sym typeface="Symbol" pitchFamily="18" charset="2"/>
                    </a:rPr>
                    <a:t></a:t>
                  </a:r>
                </a:p>
              </p:txBody>
            </p:sp>
            <p:sp>
              <p:nvSpPr>
                <p:cNvPr id="82999" name="Oval 55"/>
                <p:cNvSpPr>
                  <a:spLocks noChangeArrowheads="1"/>
                </p:cNvSpPr>
                <p:nvPr/>
              </p:nvSpPr>
              <p:spPr bwMode="auto">
                <a:xfrm>
                  <a:off x="1083" y="3561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3000" name="Oval 56"/>
                <p:cNvSpPr>
                  <a:spLocks noChangeArrowheads="1"/>
                </p:cNvSpPr>
                <p:nvPr/>
              </p:nvSpPr>
              <p:spPr bwMode="auto">
                <a:xfrm>
                  <a:off x="1360" y="3561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3001" name="Oval 57"/>
                <p:cNvSpPr>
                  <a:spLocks noChangeArrowheads="1"/>
                </p:cNvSpPr>
                <p:nvPr/>
              </p:nvSpPr>
              <p:spPr bwMode="auto">
                <a:xfrm>
                  <a:off x="1224" y="3561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3002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1495" y="3498"/>
                  <a:ext cx="47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/>
                  <a:r>
                    <a:rPr lang="ru-RU" sz="1800">
                      <a:sym typeface="Symbol" pitchFamily="18" charset="2"/>
                    </a:rPr>
                    <a:t></a:t>
                  </a:r>
                </a:p>
              </p:txBody>
            </p:sp>
          </p:grpSp>
        </p:grpSp>
        <p:sp>
          <p:nvSpPr>
            <p:cNvPr id="83011" name="Rectangle 67"/>
            <p:cNvSpPr>
              <a:spLocks noChangeArrowheads="1"/>
            </p:cNvSpPr>
            <p:nvPr/>
          </p:nvSpPr>
          <p:spPr bwMode="auto">
            <a:xfrm>
              <a:off x="226" y="3407"/>
              <a:ext cx="1384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83013" name="AutoShape 69"/>
          <p:cNvCxnSpPr>
            <a:cxnSpLocks noChangeShapeType="1"/>
            <a:stCxn id="82957" idx="3"/>
            <a:endCxn id="82984" idx="1"/>
          </p:cNvCxnSpPr>
          <p:nvPr/>
        </p:nvCxnSpPr>
        <p:spPr bwMode="auto">
          <a:xfrm flipV="1">
            <a:off x="2411413" y="3043238"/>
            <a:ext cx="865187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</p:cxn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Тестирование соответствия </a:t>
            </a:r>
            <a:r>
              <a:rPr lang="ru-RU" sz="4000" dirty="0" smtClean="0"/>
              <a:t>модели</a:t>
            </a:r>
            <a:endParaRPr lang="ru-RU" sz="4000" dirty="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5745758" y="2306638"/>
            <a:ext cx="1296987" cy="3952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1800">
                <a:latin typeface="Arial" charset="0"/>
                <a:cs typeface="Arial" charset="0"/>
              </a:rPr>
              <a:t>Обходчик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083520" y="5368925"/>
            <a:ext cx="1549400" cy="650875"/>
          </a:xfrm>
          <a:prstGeom prst="rect">
            <a:avLst/>
          </a:prstGeom>
          <a:solidFill>
            <a:srgbClr val="E8E8F4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1800">
                <a:latin typeface="Arial" charset="0"/>
                <a:cs typeface="Arial" charset="0"/>
              </a:rPr>
              <a:t>Автомат теста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5798145" y="3694113"/>
            <a:ext cx="271463" cy="2714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5796558" y="4808538"/>
            <a:ext cx="271462" cy="27146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6950670" y="3694113"/>
            <a:ext cx="271463" cy="27146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6950670" y="4808538"/>
            <a:ext cx="271463" cy="27146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cxnSp>
        <p:nvCxnSpPr>
          <p:cNvPr id="31753" name="AutoShape 9"/>
          <p:cNvCxnSpPr>
            <a:cxnSpLocks noChangeShapeType="1"/>
            <a:stCxn id="31749" idx="4"/>
            <a:endCxn id="31750" idx="0"/>
          </p:cNvCxnSpPr>
          <p:nvPr/>
        </p:nvCxnSpPr>
        <p:spPr bwMode="auto">
          <a:xfrm rot="5400000">
            <a:off x="5512395" y="4386263"/>
            <a:ext cx="842963" cy="1587"/>
          </a:xfrm>
          <a:prstGeom prst="curvedConnector3">
            <a:avLst>
              <a:gd name="adj1" fmla="val 49907"/>
            </a:avLst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54" name="AutoShape 10"/>
          <p:cNvCxnSpPr>
            <a:cxnSpLocks noChangeShapeType="1"/>
            <a:stCxn id="31750" idx="4"/>
            <a:endCxn id="31750" idx="2"/>
          </p:cNvCxnSpPr>
          <p:nvPr/>
        </p:nvCxnSpPr>
        <p:spPr bwMode="auto">
          <a:xfrm rot="16200000" flipV="1">
            <a:off x="5797352" y="4944269"/>
            <a:ext cx="134937" cy="136525"/>
          </a:xfrm>
          <a:prstGeom prst="curvedConnector4">
            <a:avLst>
              <a:gd name="adj1" fmla="val -169412"/>
              <a:gd name="adj2" fmla="val 267440"/>
            </a:avLst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55" name="AutoShape 11"/>
          <p:cNvCxnSpPr>
            <a:cxnSpLocks noChangeShapeType="1"/>
            <a:stCxn id="31750" idx="6"/>
            <a:endCxn id="31752" idx="2"/>
          </p:cNvCxnSpPr>
          <p:nvPr/>
        </p:nvCxnSpPr>
        <p:spPr bwMode="auto">
          <a:xfrm>
            <a:off x="6068020" y="4945063"/>
            <a:ext cx="88265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56" name="AutoShape 12"/>
          <p:cNvCxnSpPr>
            <a:cxnSpLocks noChangeShapeType="1"/>
            <a:stCxn id="31752" idx="0"/>
            <a:endCxn id="31751" idx="4"/>
          </p:cNvCxnSpPr>
          <p:nvPr/>
        </p:nvCxnSpPr>
        <p:spPr bwMode="auto">
          <a:xfrm rot="16200000">
            <a:off x="6665713" y="4387057"/>
            <a:ext cx="842963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57" name="AutoShape 13"/>
          <p:cNvCxnSpPr>
            <a:cxnSpLocks noChangeShapeType="1"/>
            <a:stCxn id="31752" idx="1"/>
            <a:endCxn id="31750" idx="7"/>
          </p:cNvCxnSpPr>
          <p:nvPr/>
        </p:nvCxnSpPr>
        <p:spPr bwMode="auto">
          <a:xfrm rot="16200000" flipH="1" flipV="1">
            <a:off x="6508552" y="4368006"/>
            <a:ext cx="1588" cy="962025"/>
          </a:xfrm>
          <a:prstGeom prst="curvedConnector3">
            <a:avLst>
              <a:gd name="adj1" fmla="val -16900000"/>
            </a:avLst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58" name="AutoShape 14"/>
          <p:cNvCxnSpPr>
            <a:cxnSpLocks noChangeShapeType="1"/>
            <a:stCxn id="31752" idx="6"/>
            <a:endCxn id="31751" idx="6"/>
          </p:cNvCxnSpPr>
          <p:nvPr/>
        </p:nvCxnSpPr>
        <p:spPr bwMode="auto">
          <a:xfrm flipV="1">
            <a:off x="7222133" y="3830638"/>
            <a:ext cx="1587" cy="1114425"/>
          </a:xfrm>
          <a:prstGeom prst="curvedConnector3">
            <a:avLst>
              <a:gd name="adj1" fmla="val 14400000"/>
            </a:avLst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59" name="AutoShape 15"/>
          <p:cNvCxnSpPr>
            <a:cxnSpLocks noChangeShapeType="1"/>
            <a:stCxn id="31749" idx="0"/>
            <a:endCxn id="31749" idx="2"/>
          </p:cNvCxnSpPr>
          <p:nvPr/>
        </p:nvCxnSpPr>
        <p:spPr bwMode="auto">
          <a:xfrm rot="16200000" flipH="1" flipV="1">
            <a:off x="5798145" y="3694113"/>
            <a:ext cx="136525" cy="136525"/>
          </a:xfrm>
          <a:prstGeom prst="curvedConnector4">
            <a:avLst>
              <a:gd name="adj1" fmla="val -167440"/>
              <a:gd name="adj2" fmla="val 267440"/>
            </a:avLst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0" name="AutoShape 16"/>
          <p:cNvCxnSpPr>
            <a:cxnSpLocks noChangeShapeType="1"/>
            <a:stCxn id="31751" idx="2"/>
            <a:endCxn id="31749" idx="6"/>
          </p:cNvCxnSpPr>
          <p:nvPr/>
        </p:nvCxnSpPr>
        <p:spPr bwMode="auto">
          <a:xfrm flipH="1">
            <a:off x="6069608" y="3830638"/>
            <a:ext cx="881062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31761" name="AutoShape 17"/>
          <p:cNvSpPr>
            <a:spLocks noChangeArrowheads="1"/>
          </p:cNvSpPr>
          <p:nvPr/>
        </p:nvSpPr>
        <p:spPr bwMode="auto">
          <a:xfrm>
            <a:off x="4661495" y="4073525"/>
            <a:ext cx="581025" cy="485775"/>
          </a:xfrm>
          <a:prstGeom prst="notchedRightArrow">
            <a:avLst>
              <a:gd name="adj1" fmla="val 58176"/>
              <a:gd name="adj2" fmla="val 36929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1762" name="AutoShape 18"/>
          <p:cNvSpPr>
            <a:spLocks noChangeArrowheads="1"/>
          </p:cNvSpPr>
          <p:nvPr/>
        </p:nvSpPr>
        <p:spPr bwMode="auto">
          <a:xfrm>
            <a:off x="6156920" y="2898775"/>
            <a:ext cx="485775" cy="412750"/>
          </a:xfrm>
          <a:prstGeom prst="downArrow">
            <a:avLst>
              <a:gd name="adj1" fmla="val 49676"/>
              <a:gd name="adj2" fmla="val 43079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cxnSp>
        <p:nvCxnSpPr>
          <p:cNvPr id="31763" name="AutoShape 19"/>
          <p:cNvCxnSpPr>
            <a:cxnSpLocks noChangeShapeType="1"/>
            <a:stCxn id="31749" idx="0"/>
          </p:cNvCxnSpPr>
          <p:nvPr/>
        </p:nvCxnSpPr>
        <p:spPr bwMode="auto">
          <a:xfrm flipV="1">
            <a:off x="5934670" y="3476625"/>
            <a:ext cx="0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4" name="AutoShape 20"/>
          <p:cNvCxnSpPr>
            <a:cxnSpLocks noChangeShapeType="1"/>
            <a:stCxn id="31751" idx="2"/>
          </p:cNvCxnSpPr>
          <p:nvPr/>
        </p:nvCxnSpPr>
        <p:spPr bwMode="auto">
          <a:xfrm flipH="1">
            <a:off x="6715720" y="3830638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5" name="AutoShape 21"/>
          <p:cNvCxnSpPr>
            <a:cxnSpLocks noChangeShapeType="1"/>
            <a:stCxn id="31749" idx="4"/>
          </p:cNvCxnSpPr>
          <p:nvPr/>
        </p:nvCxnSpPr>
        <p:spPr bwMode="auto">
          <a:xfrm flipH="1">
            <a:off x="5933083" y="3965575"/>
            <a:ext cx="1587" cy="214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6" name="AutoShape 22"/>
          <p:cNvCxnSpPr>
            <a:cxnSpLocks noChangeShapeType="1"/>
            <a:stCxn id="31750" idx="4"/>
          </p:cNvCxnSpPr>
          <p:nvPr/>
        </p:nvCxnSpPr>
        <p:spPr bwMode="auto">
          <a:xfrm>
            <a:off x="5933083" y="5080000"/>
            <a:ext cx="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7" name="AutoShape 23"/>
          <p:cNvCxnSpPr>
            <a:cxnSpLocks noChangeShapeType="1"/>
            <a:stCxn id="31750" idx="6"/>
          </p:cNvCxnSpPr>
          <p:nvPr/>
        </p:nvCxnSpPr>
        <p:spPr bwMode="auto">
          <a:xfrm>
            <a:off x="6068020" y="4945063"/>
            <a:ext cx="161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8" name="AutoShape 24"/>
          <p:cNvCxnSpPr>
            <a:cxnSpLocks noChangeShapeType="1"/>
            <a:stCxn id="31752" idx="1"/>
          </p:cNvCxnSpPr>
          <p:nvPr/>
        </p:nvCxnSpPr>
        <p:spPr bwMode="auto">
          <a:xfrm flipV="1">
            <a:off x="6990358" y="4648200"/>
            <a:ext cx="0" cy="200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69" name="AutoShape 25"/>
          <p:cNvCxnSpPr>
            <a:cxnSpLocks noChangeShapeType="1"/>
            <a:stCxn id="31752" idx="0"/>
          </p:cNvCxnSpPr>
          <p:nvPr/>
        </p:nvCxnSpPr>
        <p:spPr bwMode="auto">
          <a:xfrm flipV="1">
            <a:off x="7087195" y="4648200"/>
            <a:ext cx="0" cy="160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70" name="AutoShape 26"/>
          <p:cNvCxnSpPr>
            <a:cxnSpLocks noChangeShapeType="1"/>
            <a:stCxn id="31752" idx="6"/>
          </p:cNvCxnSpPr>
          <p:nvPr/>
        </p:nvCxnSpPr>
        <p:spPr bwMode="auto">
          <a:xfrm>
            <a:off x="7222133" y="4945063"/>
            <a:ext cx="2301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3870920" y="4073525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cxnSp>
        <p:nvCxnSpPr>
          <p:cNvPr id="31772" name="AutoShape 28"/>
          <p:cNvCxnSpPr>
            <a:cxnSpLocks noChangeShapeType="1"/>
            <a:stCxn id="31771" idx="6"/>
          </p:cNvCxnSpPr>
          <p:nvPr/>
        </p:nvCxnSpPr>
        <p:spPr bwMode="auto">
          <a:xfrm>
            <a:off x="4175720" y="4225925"/>
            <a:ext cx="228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73" name="AutoShape 29"/>
          <p:cNvCxnSpPr>
            <a:cxnSpLocks noChangeShapeType="1"/>
            <a:stCxn id="31771" idx="0"/>
          </p:cNvCxnSpPr>
          <p:nvPr/>
        </p:nvCxnSpPr>
        <p:spPr bwMode="auto">
          <a:xfrm flipV="1">
            <a:off x="4023320" y="3856038"/>
            <a:ext cx="0" cy="217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1774" name="AutoShape 30"/>
          <p:cNvCxnSpPr>
            <a:cxnSpLocks noChangeShapeType="1"/>
            <a:stCxn id="31771" idx="4"/>
          </p:cNvCxnSpPr>
          <p:nvPr/>
        </p:nvCxnSpPr>
        <p:spPr bwMode="auto">
          <a:xfrm flipH="1">
            <a:off x="4021733" y="4378325"/>
            <a:ext cx="1587" cy="214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1889720" y="2590800"/>
            <a:ext cx="1524000" cy="815975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72000" tIns="36000" rIns="72000" bIns="36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cs typeface="Arial" charset="0"/>
              </a:rPr>
              <a:t>Определение текущего состояния</a:t>
            </a:r>
          </a:p>
        </p:txBody>
      </p:sp>
      <p:cxnSp>
        <p:nvCxnSpPr>
          <p:cNvPr id="31776" name="AutoShape 32"/>
          <p:cNvCxnSpPr>
            <a:cxnSpLocks noChangeShapeType="1"/>
            <a:stCxn id="31775" idx="2"/>
            <a:endCxn id="31771" idx="1"/>
          </p:cNvCxnSpPr>
          <p:nvPr/>
        </p:nvCxnSpPr>
        <p:spPr bwMode="auto">
          <a:xfrm>
            <a:off x="2651720" y="3406775"/>
            <a:ext cx="1263650" cy="711200"/>
          </a:xfrm>
          <a:prstGeom prst="straightConnector1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ffectLst/>
        </p:spPr>
      </p:cxnSp>
      <p:sp>
        <p:nvSpPr>
          <p:cNvPr id="31777" name="Text Box 33"/>
          <p:cNvSpPr txBox="1">
            <a:spLocks noChangeArrowheads="1"/>
          </p:cNvSpPr>
          <p:nvPr/>
        </p:nvSpPr>
        <p:spPr bwMode="auto">
          <a:xfrm>
            <a:off x="1813520" y="3921125"/>
            <a:ext cx="1371600" cy="1060450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72000" tIns="36000" rIns="72000" bIns="36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cs typeface="Arial" charset="0"/>
              </a:rPr>
              <a:t>Итератор обобщённых тестовых воздействий</a:t>
            </a:r>
          </a:p>
        </p:txBody>
      </p:sp>
      <p:cxnSp>
        <p:nvCxnSpPr>
          <p:cNvPr id="31778" name="AutoShape 34"/>
          <p:cNvCxnSpPr>
            <a:cxnSpLocks noChangeShapeType="1"/>
            <a:stCxn id="31777" idx="3"/>
            <a:endCxn id="31771" idx="4"/>
          </p:cNvCxnSpPr>
          <p:nvPr/>
        </p:nvCxnSpPr>
        <p:spPr bwMode="auto">
          <a:xfrm flipV="1">
            <a:off x="3185120" y="4378325"/>
            <a:ext cx="838200" cy="73025"/>
          </a:xfrm>
          <a:prstGeom prst="straightConnector1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31779" name="AutoShape 35"/>
          <p:cNvCxnSpPr>
            <a:cxnSpLocks noChangeShapeType="1"/>
            <a:stCxn id="31777" idx="3"/>
            <a:endCxn id="31771" idx="0"/>
          </p:cNvCxnSpPr>
          <p:nvPr/>
        </p:nvCxnSpPr>
        <p:spPr bwMode="auto">
          <a:xfrm flipV="1">
            <a:off x="3185120" y="4073525"/>
            <a:ext cx="838200" cy="377825"/>
          </a:xfrm>
          <a:prstGeom prst="straightConnector1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31780" name="AutoShape 36"/>
          <p:cNvCxnSpPr>
            <a:cxnSpLocks noChangeShapeType="1"/>
            <a:stCxn id="31777" idx="3"/>
            <a:endCxn id="31771" idx="6"/>
          </p:cNvCxnSpPr>
          <p:nvPr/>
        </p:nvCxnSpPr>
        <p:spPr bwMode="auto">
          <a:xfrm flipV="1">
            <a:off x="3185120" y="4225925"/>
            <a:ext cx="990600" cy="225425"/>
          </a:xfrm>
          <a:prstGeom prst="straightConnector1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ffectLst/>
        </p:spPr>
      </p:cxnSp>
      <p:sp>
        <p:nvSpPr>
          <p:cNvPr id="31781" name="Text Box 37"/>
          <p:cNvSpPr txBox="1">
            <a:spLocks noChangeArrowheads="1"/>
          </p:cNvSpPr>
          <p:nvPr/>
        </p:nvSpPr>
        <p:spPr bwMode="auto">
          <a:xfrm>
            <a:off x="4099520" y="2438400"/>
            <a:ext cx="1371600" cy="1060450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72000" tIns="36000" rIns="72000" bIns="36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cs typeface="Arial" charset="0"/>
              </a:rPr>
              <a:t>Конструктор конкретных тестовых воздействий</a:t>
            </a:r>
          </a:p>
        </p:txBody>
      </p:sp>
      <p:cxnSp>
        <p:nvCxnSpPr>
          <p:cNvPr id="31782" name="AutoShape 38"/>
          <p:cNvCxnSpPr>
            <a:cxnSpLocks noChangeShapeType="1"/>
            <a:stCxn id="31781" idx="2"/>
            <a:endCxn id="31761" idx="1"/>
          </p:cNvCxnSpPr>
          <p:nvPr/>
        </p:nvCxnSpPr>
        <p:spPr bwMode="auto">
          <a:xfrm flipH="1">
            <a:off x="4766270" y="3498850"/>
            <a:ext cx="19050" cy="817563"/>
          </a:xfrm>
          <a:prstGeom prst="straightConnector1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ffectLst/>
        </p:spPr>
      </p:cxnSp>
      <p:sp>
        <p:nvSpPr>
          <p:cNvPr id="39" name="Дата 3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40" name="Нижний колонтитул 3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500"/>
                            </p:stCondLst>
                            <p:childTnLst>
                              <p:par>
                                <p:cTn id="15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000"/>
                            </p:stCondLst>
                            <p:childTnLst>
                              <p:par>
                                <p:cTn id="1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000"/>
                            </p:stCondLst>
                            <p:childTnLst>
                              <p:par>
                                <p:cTn id="1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500"/>
                            </p:stCondLst>
                            <p:childTnLst>
                              <p:par>
                                <p:cTn id="181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0"/>
                            </p:stCondLst>
                            <p:childTnLst>
                              <p:par>
                                <p:cTn id="185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500"/>
                            </p:stCondLst>
                            <p:childTnLst>
                              <p:par>
                                <p:cTn id="1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6000"/>
                            </p:stCondLst>
                            <p:childTnLst>
                              <p:par>
                                <p:cTn id="1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7000"/>
                            </p:stCondLst>
                            <p:childTnLst>
                              <p:par>
                                <p:cTn id="2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7500"/>
                            </p:stCondLst>
                            <p:childTnLst>
                              <p:par>
                                <p:cTn id="2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2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9000"/>
                            </p:stCondLst>
                            <p:childTnLst>
                              <p:par>
                                <p:cTn id="2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4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9500"/>
                            </p:stCondLst>
                            <p:childTnLst>
                              <p:par>
                                <p:cTn id="23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0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5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5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7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60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62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0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4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7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4500"/>
                            </p:stCondLst>
                            <p:childTnLst>
                              <p:par>
                                <p:cTn id="28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3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5500"/>
                            </p:stCondLst>
                            <p:childTnLst>
                              <p:par>
                                <p:cTn id="2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7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6500"/>
                            </p:stCondLst>
                            <p:childTnLst>
                              <p:par>
                                <p:cTn id="3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4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75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7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  <p:bldP spid="31749" grpId="0" animBg="1"/>
      <p:bldP spid="31750" grpId="0" animBg="1"/>
      <p:bldP spid="31751" grpId="0" animBg="1"/>
      <p:bldP spid="31752" grpId="0" animBg="1"/>
      <p:bldP spid="31761" grpId="0" animBg="1"/>
      <p:bldP spid="31762" grpId="0" animBg="1"/>
      <p:bldP spid="31775" grpId="0" animBg="1"/>
      <p:bldP spid="31777" grpId="0" animBg="1"/>
      <p:bldP spid="317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14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Разработка тестов</a:t>
            </a:r>
            <a:endParaRPr lang="ru-RU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39975" y="3464397"/>
            <a:ext cx="601663" cy="812800"/>
            <a:chOff x="7101" y="2934"/>
            <a:chExt cx="720" cy="900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auto">
            <a:xfrm>
              <a:off x="7101" y="2934"/>
              <a:ext cx="720" cy="90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5" name="Line 5"/>
            <p:cNvSpPr>
              <a:spLocks noChangeShapeType="1"/>
            </p:cNvSpPr>
            <p:nvPr/>
          </p:nvSpPr>
          <p:spPr bwMode="auto">
            <a:xfrm>
              <a:off x="7237" y="3114"/>
              <a:ext cx="4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6" name="Line 6"/>
            <p:cNvSpPr>
              <a:spLocks noChangeShapeType="1"/>
            </p:cNvSpPr>
            <p:nvPr/>
          </p:nvSpPr>
          <p:spPr bwMode="auto">
            <a:xfrm>
              <a:off x="7237" y="3294"/>
              <a:ext cx="4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7" name="Line 7"/>
            <p:cNvSpPr>
              <a:spLocks noChangeShapeType="1"/>
            </p:cNvSpPr>
            <p:nvPr/>
          </p:nvSpPr>
          <p:spPr bwMode="auto">
            <a:xfrm>
              <a:off x="7233" y="3474"/>
              <a:ext cx="4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8" name="Line 8"/>
            <p:cNvSpPr>
              <a:spLocks noChangeShapeType="1"/>
            </p:cNvSpPr>
            <p:nvPr/>
          </p:nvSpPr>
          <p:spPr bwMode="auto">
            <a:xfrm>
              <a:off x="7237" y="3654"/>
              <a:ext cx="4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9" name="Line 9"/>
            <p:cNvSpPr>
              <a:spLocks noChangeShapeType="1"/>
            </p:cNvSpPr>
            <p:nvPr/>
          </p:nvSpPr>
          <p:spPr bwMode="auto">
            <a:xfrm>
              <a:off x="7350" y="3204"/>
              <a:ext cx="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0" name="Line 10"/>
            <p:cNvSpPr>
              <a:spLocks noChangeShapeType="1"/>
            </p:cNvSpPr>
            <p:nvPr/>
          </p:nvSpPr>
          <p:spPr bwMode="auto">
            <a:xfrm>
              <a:off x="7350" y="3384"/>
              <a:ext cx="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1" name="Line 11"/>
            <p:cNvSpPr>
              <a:spLocks noChangeShapeType="1"/>
            </p:cNvSpPr>
            <p:nvPr/>
          </p:nvSpPr>
          <p:spPr bwMode="auto">
            <a:xfrm>
              <a:off x="7350" y="3564"/>
              <a:ext cx="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72" name="Text Box 12"/>
            <p:cNvSpPr txBox="1">
              <a:spLocks noChangeArrowheads="1"/>
            </p:cNvSpPr>
            <p:nvPr/>
          </p:nvSpPr>
          <p:spPr bwMode="auto">
            <a:xfrm>
              <a:off x="7158" y="2934"/>
              <a:ext cx="18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/>
              <a:r>
                <a:rPr lang="ru-RU" sz="1200">
                  <a:cs typeface="Arial" charset="0"/>
                  <a:sym typeface="Symbol" pitchFamily="18" charset="2"/>
                </a:rPr>
                <a:t></a:t>
              </a:r>
              <a:endParaRPr lang="ru-RU" sz="1800">
                <a:cs typeface="Arial" charset="0"/>
              </a:endParaRPr>
            </a:p>
          </p:txBody>
        </p:sp>
        <p:sp>
          <p:nvSpPr>
            <p:cNvPr id="40973" name="Text Box 13"/>
            <p:cNvSpPr txBox="1">
              <a:spLocks noChangeArrowheads="1"/>
            </p:cNvSpPr>
            <p:nvPr/>
          </p:nvSpPr>
          <p:spPr bwMode="auto">
            <a:xfrm>
              <a:off x="7158" y="3114"/>
              <a:ext cx="18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/>
              <a:r>
                <a:rPr lang="ru-RU" sz="1200">
                  <a:cs typeface="Arial" charset="0"/>
                  <a:sym typeface="Symbol" pitchFamily="18" charset="2"/>
                </a:rPr>
                <a:t></a:t>
              </a:r>
              <a:endParaRPr lang="ru-RU" sz="1800">
                <a:cs typeface="Arial" charset="0"/>
              </a:endParaRPr>
            </a:p>
          </p:txBody>
        </p:sp>
        <p:sp>
          <p:nvSpPr>
            <p:cNvPr id="40974" name="Text Box 14"/>
            <p:cNvSpPr txBox="1">
              <a:spLocks noChangeArrowheads="1"/>
            </p:cNvSpPr>
            <p:nvPr/>
          </p:nvSpPr>
          <p:spPr bwMode="auto">
            <a:xfrm>
              <a:off x="7158" y="3294"/>
              <a:ext cx="18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/>
              <a:r>
                <a:rPr lang="ru-RU" sz="1200">
                  <a:cs typeface="Arial" charset="0"/>
                  <a:sym typeface="Symbol" pitchFamily="18" charset="2"/>
                </a:rPr>
                <a:t></a:t>
              </a:r>
              <a:endParaRPr lang="ru-RU" sz="1800">
                <a:cs typeface="Arial" charset="0"/>
              </a:endParaRPr>
            </a:p>
          </p:txBody>
        </p:sp>
        <p:sp>
          <p:nvSpPr>
            <p:cNvPr id="40975" name="Text Box 15"/>
            <p:cNvSpPr txBox="1">
              <a:spLocks noChangeArrowheads="1"/>
            </p:cNvSpPr>
            <p:nvPr/>
          </p:nvSpPr>
          <p:spPr bwMode="auto">
            <a:xfrm>
              <a:off x="7158" y="3474"/>
              <a:ext cx="18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/>
              <a:r>
                <a:rPr lang="ru-RU" sz="1200">
                  <a:cs typeface="Arial" charset="0"/>
                  <a:sym typeface="Symbol" pitchFamily="18" charset="2"/>
                </a:rPr>
                <a:t></a:t>
              </a:r>
              <a:endParaRPr lang="ru-RU" sz="1800">
                <a:cs typeface="Arial" charset="0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15900" y="3213572"/>
            <a:ext cx="396875" cy="512762"/>
            <a:chOff x="3861" y="5094"/>
            <a:chExt cx="820" cy="1008"/>
          </a:xfrm>
        </p:grpSpPr>
        <p:sp>
          <p:nvSpPr>
            <p:cNvPr id="40980" name="Rectangle 20"/>
            <p:cNvSpPr>
              <a:spLocks noChangeArrowheads="1"/>
            </p:cNvSpPr>
            <p:nvPr/>
          </p:nvSpPr>
          <p:spPr bwMode="auto">
            <a:xfrm>
              <a:off x="3978" y="5095"/>
              <a:ext cx="703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1" name="Rectangle 21"/>
            <p:cNvSpPr>
              <a:spLocks noChangeArrowheads="1"/>
            </p:cNvSpPr>
            <p:nvPr/>
          </p:nvSpPr>
          <p:spPr bwMode="auto">
            <a:xfrm>
              <a:off x="3942" y="5112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2" name="Rectangle 22"/>
            <p:cNvSpPr>
              <a:spLocks noChangeArrowheads="1"/>
            </p:cNvSpPr>
            <p:nvPr/>
          </p:nvSpPr>
          <p:spPr bwMode="auto">
            <a:xfrm>
              <a:off x="3924" y="5130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3" name="Arc 23"/>
            <p:cNvSpPr>
              <a:spLocks/>
            </p:cNvSpPr>
            <p:nvPr/>
          </p:nvSpPr>
          <p:spPr bwMode="auto">
            <a:xfrm flipH="1">
              <a:off x="3861" y="5094"/>
              <a:ext cx="187" cy="119"/>
            </a:xfrm>
            <a:custGeom>
              <a:avLst/>
              <a:gdLst>
                <a:gd name="G0" fmla="+- 0 0 0"/>
                <a:gd name="G1" fmla="+- 20278 0 0"/>
                <a:gd name="G2" fmla="+- 21600 0 0"/>
                <a:gd name="T0" fmla="*/ 7440 w 21600"/>
                <a:gd name="T1" fmla="*/ 0 h 20278"/>
                <a:gd name="T2" fmla="*/ 21600 w 21600"/>
                <a:gd name="T3" fmla="*/ 20278 h 20278"/>
                <a:gd name="T4" fmla="*/ 0 w 21600"/>
                <a:gd name="T5" fmla="*/ 20278 h 20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278" fill="none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</a:path>
                <a:path w="21600" h="20278" stroke="0" extrusionOk="0">
                  <a:moveTo>
                    <a:pt x="7440" y="-1"/>
                  </a:moveTo>
                  <a:cubicBezTo>
                    <a:pt x="15945" y="3120"/>
                    <a:pt x="21600" y="11217"/>
                    <a:pt x="21600" y="20278"/>
                  </a:cubicBezTo>
                  <a:lnTo>
                    <a:pt x="0" y="2027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4" name="Rectangle 24"/>
            <p:cNvSpPr>
              <a:spLocks noChangeArrowheads="1"/>
            </p:cNvSpPr>
            <p:nvPr/>
          </p:nvSpPr>
          <p:spPr bwMode="auto">
            <a:xfrm>
              <a:off x="3906" y="5148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5" name="Rectangle 25"/>
            <p:cNvSpPr>
              <a:spLocks noChangeArrowheads="1"/>
            </p:cNvSpPr>
            <p:nvPr/>
          </p:nvSpPr>
          <p:spPr bwMode="auto">
            <a:xfrm>
              <a:off x="3888" y="5166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6" name="Rectangle 26"/>
            <p:cNvSpPr>
              <a:spLocks noChangeArrowheads="1"/>
            </p:cNvSpPr>
            <p:nvPr/>
          </p:nvSpPr>
          <p:spPr bwMode="auto">
            <a:xfrm>
              <a:off x="3870" y="5185"/>
              <a:ext cx="721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7" name="Rectangle 27"/>
            <p:cNvSpPr>
              <a:spLocks noChangeArrowheads="1"/>
            </p:cNvSpPr>
            <p:nvPr/>
          </p:nvSpPr>
          <p:spPr bwMode="auto">
            <a:xfrm>
              <a:off x="3861" y="5203"/>
              <a:ext cx="722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4041" y="5478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9" name="Line 29"/>
            <p:cNvSpPr>
              <a:spLocks noChangeShapeType="1"/>
            </p:cNvSpPr>
            <p:nvPr/>
          </p:nvSpPr>
          <p:spPr bwMode="auto">
            <a:xfrm>
              <a:off x="4065" y="5574"/>
              <a:ext cx="30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009" name="Text Box 49"/>
          <p:cNvSpPr txBox="1">
            <a:spLocks noChangeArrowheads="1"/>
          </p:cNvSpPr>
          <p:nvPr/>
        </p:nvSpPr>
        <p:spPr bwMode="auto">
          <a:xfrm>
            <a:off x="928688" y="2349972"/>
            <a:ext cx="187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>
                <a:cs typeface="Arial" charset="0"/>
              </a:rPr>
              <a:t>Определение целей тестирования</a:t>
            </a:r>
          </a:p>
        </p:txBody>
      </p:sp>
      <p:sp>
        <p:nvSpPr>
          <p:cNvPr id="41010" name="Line 50"/>
          <p:cNvSpPr>
            <a:spLocks noChangeShapeType="1"/>
          </p:cNvSpPr>
          <p:nvPr/>
        </p:nvSpPr>
        <p:spPr bwMode="auto">
          <a:xfrm>
            <a:off x="1547813" y="3861272"/>
            <a:ext cx="684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12" name="Text Box 52"/>
          <p:cNvSpPr txBox="1">
            <a:spLocks noChangeArrowheads="1"/>
          </p:cNvSpPr>
          <p:nvPr/>
        </p:nvSpPr>
        <p:spPr bwMode="auto">
          <a:xfrm>
            <a:off x="3384550" y="2475384"/>
            <a:ext cx="33480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>
                <a:cs typeface="Arial" charset="0"/>
              </a:rPr>
              <a:t>Разработка неизбыточных заданий автоматов тестов</a:t>
            </a:r>
          </a:p>
        </p:txBody>
      </p:sp>
      <p:sp>
        <p:nvSpPr>
          <p:cNvPr id="41013" name="Line 53"/>
          <p:cNvSpPr>
            <a:spLocks noChangeShapeType="1"/>
          </p:cNvSpPr>
          <p:nvPr/>
        </p:nvSpPr>
        <p:spPr bwMode="auto">
          <a:xfrm>
            <a:off x="7019925" y="3824759"/>
            <a:ext cx="612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14" name="Text Box 54"/>
          <p:cNvSpPr txBox="1">
            <a:spLocks noChangeArrowheads="1"/>
          </p:cNvSpPr>
          <p:nvPr/>
        </p:nvSpPr>
        <p:spPr bwMode="auto">
          <a:xfrm>
            <a:off x="6948488" y="2438872"/>
            <a:ext cx="20526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>
                <a:cs typeface="Arial" charset="0"/>
              </a:rPr>
              <a:t>Реализация и отладка тестов </a:t>
            </a:r>
          </a:p>
        </p:txBody>
      </p:sp>
      <p:sp>
        <p:nvSpPr>
          <p:cNvPr id="41114" name="AutoShape 154"/>
          <p:cNvSpPr>
            <a:spLocks noChangeArrowheads="1"/>
          </p:cNvSpPr>
          <p:nvPr/>
        </p:nvSpPr>
        <p:spPr bwMode="auto">
          <a:xfrm>
            <a:off x="1042988" y="1484784"/>
            <a:ext cx="1223962" cy="649288"/>
          </a:xfrm>
          <a:prstGeom prst="roundRect">
            <a:avLst>
              <a:gd name="adj" fmla="val 16667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66"/>
          <p:cNvGrpSpPr>
            <a:grpSpLocks/>
          </p:cNvGrpSpPr>
          <p:nvPr/>
        </p:nvGrpSpPr>
        <p:grpSpPr bwMode="auto">
          <a:xfrm>
            <a:off x="684213" y="3537422"/>
            <a:ext cx="755650" cy="649287"/>
            <a:chOff x="2688" y="2208"/>
            <a:chExt cx="1392" cy="864"/>
          </a:xfrm>
        </p:grpSpPr>
        <p:sp>
          <p:nvSpPr>
            <p:cNvPr id="41127" name="AutoShape 167"/>
            <p:cNvSpPr>
              <a:spLocks noChangeArrowheads="1"/>
            </p:cNvSpPr>
            <p:nvPr/>
          </p:nvSpPr>
          <p:spPr bwMode="auto">
            <a:xfrm>
              <a:off x="2688" y="2352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</a:t>
              </a:r>
              <a:endParaRPr lang="ru-RU" sz="1800"/>
            </a:p>
          </p:txBody>
        </p:sp>
        <p:sp>
          <p:nvSpPr>
            <p:cNvPr id="41128" name="Line 168"/>
            <p:cNvSpPr>
              <a:spLocks noChangeShapeType="1"/>
            </p:cNvSpPr>
            <p:nvPr/>
          </p:nvSpPr>
          <p:spPr bwMode="auto">
            <a:xfrm>
              <a:off x="2688" y="225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29" name="Oval 169"/>
            <p:cNvSpPr>
              <a:spLocks noChangeArrowheads="1"/>
            </p:cNvSpPr>
            <p:nvPr/>
          </p:nvSpPr>
          <p:spPr bwMode="auto">
            <a:xfrm>
              <a:off x="2880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0" name="Oval 170"/>
            <p:cNvSpPr>
              <a:spLocks noChangeArrowheads="1"/>
            </p:cNvSpPr>
            <p:nvPr/>
          </p:nvSpPr>
          <p:spPr bwMode="auto">
            <a:xfrm>
              <a:off x="316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1" name="Oval 171"/>
            <p:cNvSpPr>
              <a:spLocks noChangeArrowheads="1"/>
            </p:cNvSpPr>
            <p:nvPr/>
          </p:nvSpPr>
          <p:spPr bwMode="auto">
            <a:xfrm>
              <a:off x="3696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2" name="Oval 172"/>
            <p:cNvSpPr>
              <a:spLocks noChangeArrowheads="1"/>
            </p:cNvSpPr>
            <p:nvPr/>
          </p:nvSpPr>
          <p:spPr bwMode="auto">
            <a:xfrm>
              <a:off x="3408" y="220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3" name="Line 173"/>
            <p:cNvSpPr>
              <a:spLocks noChangeShapeType="1"/>
            </p:cNvSpPr>
            <p:nvPr/>
          </p:nvSpPr>
          <p:spPr bwMode="auto">
            <a:xfrm>
              <a:off x="2688" y="302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34" name="Oval 174"/>
            <p:cNvSpPr>
              <a:spLocks noChangeArrowheads="1"/>
            </p:cNvSpPr>
            <p:nvPr/>
          </p:nvSpPr>
          <p:spPr bwMode="auto">
            <a:xfrm>
              <a:off x="2976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5" name="Oval 175"/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6" name="Oval 176"/>
            <p:cNvSpPr>
              <a:spLocks noChangeArrowheads="1"/>
            </p:cNvSpPr>
            <p:nvPr/>
          </p:nvSpPr>
          <p:spPr bwMode="auto">
            <a:xfrm>
              <a:off x="3312" y="297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88"/>
          <p:cNvGrpSpPr>
            <a:grpSpLocks/>
          </p:cNvGrpSpPr>
          <p:nvPr/>
        </p:nvGrpSpPr>
        <p:grpSpPr bwMode="auto">
          <a:xfrm>
            <a:off x="466725" y="1557809"/>
            <a:ext cx="1728788" cy="503238"/>
            <a:chOff x="294" y="1208"/>
            <a:chExt cx="1089" cy="353"/>
          </a:xfrm>
        </p:grpSpPr>
        <p:grpSp>
          <p:nvGrpSpPr>
            <p:cNvPr id="6" name="Group 100"/>
            <p:cNvGrpSpPr>
              <a:grpSpLocks/>
            </p:cNvGrpSpPr>
            <p:nvPr/>
          </p:nvGrpSpPr>
          <p:grpSpPr bwMode="auto">
            <a:xfrm>
              <a:off x="1150" y="1208"/>
              <a:ext cx="233" cy="353"/>
              <a:chOff x="1872" y="2976"/>
              <a:chExt cx="475" cy="608"/>
            </a:xfrm>
          </p:grpSpPr>
          <p:grpSp>
            <p:nvGrpSpPr>
              <p:cNvPr id="7" name="Group 101"/>
              <p:cNvGrpSpPr>
                <a:grpSpLocks/>
              </p:cNvGrpSpPr>
              <p:nvPr/>
            </p:nvGrpSpPr>
            <p:grpSpPr bwMode="auto">
              <a:xfrm>
                <a:off x="1968" y="2976"/>
                <a:ext cx="379" cy="512"/>
                <a:chOff x="1968" y="2976"/>
                <a:chExt cx="379" cy="512"/>
              </a:xfrm>
            </p:grpSpPr>
            <p:sp>
              <p:nvSpPr>
                <p:cNvPr id="41062" name="AutoShape 102"/>
                <p:cNvSpPr>
                  <a:spLocks noChangeArrowheads="1"/>
                </p:cNvSpPr>
                <p:nvPr/>
              </p:nvSpPr>
              <p:spPr bwMode="auto">
                <a:xfrm>
                  <a:off x="1968" y="2976"/>
                  <a:ext cx="379" cy="512"/>
                </a:xfrm>
                <a:prstGeom prst="foldedCorner">
                  <a:avLst>
                    <a:gd name="adj" fmla="val 12500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" name="Group 103"/>
                <p:cNvGrpSpPr>
                  <a:grpSpLocks/>
                </p:cNvGrpSpPr>
                <p:nvPr/>
              </p:nvGrpSpPr>
              <p:grpSpPr bwMode="auto">
                <a:xfrm>
                  <a:off x="2045" y="3120"/>
                  <a:ext cx="211" cy="192"/>
                  <a:chOff x="3149" y="1632"/>
                  <a:chExt cx="883" cy="912"/>
                </a:xfrm>
              </p:grpSpPr>
              <p:sp>
                <p:nvSpPr>
                  <p:cNvPr id="41064" name="Oval 1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49" y="1824"/>
                    <a:ext cx="487" cy="48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cxnSp>
                <p:nvCxnSpPr>
                  <p:cNvPr id="41065" name="AutoShape 105"/>
                  <p:cNvCxnSpPr>
                    <a:cxnSpLocks noChangeShapeType="1"/>
                    <a:stCxn id="41064" idx="7"/>
                  </p:cNvCxnSpPr>
                  <p:nvPr/>
                </p:nvCxnSpPr>
                <p:spPr bwMode="auto">
                  <a:xfrm flipV="1">
                    <a:off x="3565" y="1632"/>
                    <a:ext cx="323" cy="262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  <p:cxnSp>
                <p:nvCxnSpPr>
                  <p:cNvPr id="41066" name="AutoShape 106"/>
                  <p:cNvCxnSpPr>
                    <a:cxnSpLocks noChangeShapeType="1"/>
                    <a:stCxn id="41064" idx="6"/>
                  </p:cNvCxnSpPr>
                  <p:nvPr/>
                </p:nvCxnSpPr>
                <p:spPr bwMode="auto">
                  <a:xfrm>
                    <a:off x="3636" y="2064"/>
                    <a:ext cx="396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  <p:cxnSp>
                <p:nvCxnSpPr>
                  <p:cNvPr id="41067" name="AutoShape 107"/>
                  <p:cNvCxnSpPr>
                    <a:cxnSpLocks noChangeShapeType="1"/>
                    <a:stCxn id="41064" idx="5"/>
                  </p:cNvCxnSpPr>
                  <p:nvPr/>
                </p:nvCxnSpPr>
                <p:spPr bwMode="auto">
                  <a:xfrm>
                    <a:off x="3565" y="2234"/>
                    <a:ext cx="275" cy="31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</p:grpSp>
          </p:grpSp>
          <p:grpSp>
            <p:nvGrpSpPr>
              <p:cNvPr id="9" name="Group 108"/>
              <p:cNvGrpSpPr>
                <a:grpSpLocks/>
              </p:cNvGrpSpPr>
              <p:nvPr/>
            </p:nvGrpSpPr>
            <p:grpSpPr bwMode="auto">
              <a:xfrm>
                <a:off x="1925" y="3024"/>
                <a:ext cx="379" cy="512"/>
                <a:chOff x="1968" y="2976"/>
                <a:chExt cx="379" cy="512"/>
              </a:xfrm>
            </p:grpSpPr>
            <p:sp>
              <p:nvSpPr>
                <p:cNvPr id="41069" name="AutoShape 109"/>
                <p:cNvSpPr>
                  <a:spLocks noChangeArrowheads="1"/>
                </p:cNvSpPr>
                <p:nvPr/>
              </p:nvSpPr>
              <p:spPr bwMode="auto">
                <a:xfrm>
                  <a:off x="1968" y="2976"/>
                  <a:ext cx="379" cy="512"/>
                </a:xfrm>
                <a:prstGeom prst="foldedCorner">
                  <a:avLst>
                    <a:gd name="adj" fmla="val 12500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0" name="Group 110"/>
                <p:cNvGrpSpPr>
                  <a:grpSpLocks/>
                </p:cNvGrpSpPr>
                <p:nvPr/>
              </p:nvGrpSpPr>
              <p:grpSpPr bwMode="auto">
                <a:xfrm>
                  <a:off x="2045" y="3120"/>
                  <a:ext cx="211" cy="192"/>
                  <a:chOff x="3149" y="1632"/>
                  <a:chExt cx="883" cy="912"/>
                </a:xfrm>
              </p:grpSpPr>
              <p:sp>
                <p:nvSpPr>
                  <p:cNvPr id="41071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49" y="1824"/>
                    <a:ext cx="487" cy="48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cxnSp>
                <p:nvCxnSpPr>
                  <p:cNvPr id="41072" name="AutoShape 112"/>
                  <p:cNvCxnSpPr>
                    <a:cxnSpLocks noChangeShapeType="1"/>
                    <a:stCxn id="41071" idx="7"/>
                  </p:cNvCxnSpPr>
                  <p:nvPr/>
                </p:nvCxnSpPr>
                <p:spPr bwMode="auto">
                  <a:xfrm flipV="1">
                    <a:off x="3565" y="1632"/>
                    <a:ext cx="323" cy="262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  <p:cxnSp>
                <p:nvCxnSpPr>
                  <p:cNvPr id="41073" name="AutoShape 113"/>
                  <p:cNvCxnSpPr>
                    <a:cxnSpLocks noChangeShapeType="1"/>
                    <a:stCxn id="41071" idx="6"/>
                  </p:cNvCxnSpPr>
                  <p:nvPr/>
                </p:nvCxnSpPr>
                <p:spPr bwMode="auto">
                  <a:xfrm>
                    <a:off x="3636" y="2064"/>
                    <a:ext cx="396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  <p:cxnSp>
                <p:nvCxnSpPr>
                  <p:cNvPr id="41074" name="AutoShape 114"/>
                  <p:cNvCxnSpPr>
                    <a:cxnSpLocks noChangeShapeType="1"/>
                    <a:stCxn id="41071" idx="5"/>
                  </p:cNvCxnSpPr>
                  <p:nvPr/>
                </p:nvCxnSpPr>
                <p:spPr bwMode="auto">
                  <a:xfrm>
                    <a:off x="3565" y="2234"/>
                    <a:ext cx="275" cy="31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</p:grpSp>
          </p:grpSp>
          <p:grpSp>
            <p:nvGrpSpPr>
              <p:cNvPr id="11" name="Group 115"/>
              <p:cNvGrpSpPr>
                <a:grpSpLocks/>
              </p:cNvGrpSpPr>
              <p:nvPr/>
            </p:nvGrpSpPr>
            <p:grpSpPr bwMode="auto">
              <a:xfrm>
                <a:off x="1872" y="3072"/>
                <a:ext cx="379" cy="512"/>
                <a:chOff x="1968" y="2976"/>
                <a:chExt cx="379" cy="512"/>
              </a:xfrm>
            </p:grpSpPr>
            <p:sp>
              <p:nvSpPr>
                <p:cNvPr id="41076" name="AutoShape 116"/>
                <p:cNvSpPr>
                  <a:spLocks noChangeArrowheads="1"/>
                </p:cNvSpPr>
                <p:nvPr/>
              </p:nvSpPr>
              <p:spPr bwMode="auto">
                <a:xfrm>
                  <a:off x="1968" y="2976"/>
                  <a:ext cx="379" cy="512"/>
                </a:xfrm>
                <a:prstGeom prst="foldedCorner">
                  <a:avLst>
                    <a:gd name="adj" fmla="val 12500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2" name="Group 117"/>
                <p:cNvGrpSpPr>
                  <a:grpSpLocks/>
                </p:cNvGrpSpPr>
                <p:nvPr/>
              </p:nvGrpSpPr>
              <p:grpSpPr bwMode="auto">
                <a:xfrm>
                  <a:off x="2045" y="3120"/>
                  <a:ext cx="211" cy="192"/>
                  <a:chOff x="3149" y="1632"/>
                  <a:chExt cx="883" cy="912"/>
                </a:xfrm>
              </p:grpSpPr>
              <p:sp>
                <p:nvSpPr>
                  <p:cNvPr id="41078" name="Oval 1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49" y="1824"/>
                    <a:ext cx="487" cy="480"/>
                  </a:xfrm>
                  <a:prstGeom prst="ellipse">
                    <a:avLst/>
                  </a:prstGeom>
                  <a:solidFill>
                    <a:srgbClr val="FFCC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cxnSp>
                <p:nvCxnSpPr>
                  <p:cNvPr id="41079" name="AutoShape 119"/>
                  <p:cNvCxnSpPr>
                    <a:cxnSpLocks noChangeShapeType="1"/>
                    <a:stCxn id="41078" idx="7"/>
                  </p:cNvCxnSpPr>
                  <p:nvPr/>
                </p:nvCxnSpPr>
                <p:spPr bwMode="auto">
                  <a:xfrm flipV="1">
                    <a:off x="3565" y="1632"/>
                    <a:ext cx="323" cy="262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  <p:cxnSp>
                <p:nvCxnSpPr>
                  <p:cNvPr id="41080" name="AutoShape 120"/>
                  <p:cNvCxnSpPr>
                    <a:cxnSpLocks noChangeShapeType="1"/>
                    <a:stCxn id="41078" idx="6"/>
                  </p:cNvCxnSpPr>
                  <p:nvPr/>
                </p:nvCxnSpPr>
                <p:spPr bwMode="auto">
                  <a:xfrm>
                    <a:off x="3636" y="2064"/>
                    <a:ext cx="396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  <p:cxnSp>
                <p:nvCxnSpPr>
                  <p:cNvPr id="41081" name="AutoShape 121"/>
                  <p:cNvCxnSpPr>
                    <a:cxnSpLocks noChangeShapeType="1"/>
                    <a:stCxn id="41078" idx="5"/>
                  </p:cNvCxnSpPr>
                  <p:nvPr/>
                </p:nvCxnSpPr>
                <p:spPr bwMode="auto">
                  <a:xfrm>
                    <a:off x="3565" y="2234"/>
                    <a:ext cx="275" cy="31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</p:cxnSp>
            </p:grpSp>
          </p:grpSp>
        </p:grpSp>
        <p:grpSp>
          <p:nvGrpSpPr>
            <p:cNvPr id="13" name="Group 122"/>
            <p:cNvGrpSpPr>
              <a:grpSpLocks/>
            </p:cNvGrpSpPr>
            <p:nvPr/>
          </p:nvGrpSpPr>
          <p:grpSpPr bwMode="auto">
            <a:xfrm>
              <a:off x="294" y="1260"/>
              <a:ext cx="195" cy="291"/>
              <a:chOff x="3861" y="5094"/>
              <a:chExt cx="820" cy="1008"/>
            </a:xfrm>
          </p:grpSpPr>
          <p:sp>
            <p:nvSpPr>
              <p:cNvPr id="41083" name="Rectangle 123"/>
              <p:cNvSpPr>
                <a:spLocks noChangeArrowheads="1"/>
              </p:cNvSpPr>
              <p:nvPr/>
            </p:nvSpPr>
            <p:spPr bwMode="auto">
              <a:xfrm>
                <a:off x="3978" y="5095"/>
                <a:ext cx="703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4" name="Rectangle 124"/>
              <p:cNvSpPr>
                <a:spLocks noChangeArrowheads="1"/>
              </p:cNvSpPr>
              <p:nvPr/>
            </p:nvSpPr>
            <p:spPr bwMode="auto">
              <a:xfrm>
                <a:off x="3942" y="5112"/>
                <a:ext cx="721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5" name="Rectangle 125"/>
              <p:cNvSpPr>
                <a:spLocks noChangeArrowheads="1"/>
              </p:cNvSpPr>
              <p:nvPr/>
            </p:nvSpPr>
            <p:spPr bwMode="auto">
              <a:xfrm>
                <a:off x="3924" y="5130"/>
                <a:ext cx="721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6" name="Arc 126"/>
              <p:cNvSpPr>
                <a:spLocks/>
              </p:cNvSpPr>
              <p:nvPr/>
            </p:nvSpPr>
            <p:spPr bwMode="auto">
              <a:xfrm flipH="1">
                <a:off x="3861" y="5094"/>
                <a:ext cx="187" cy="119"/>
              </a:xfrm>
              <a:custGeom>
                <a:avLst/>
                <a:gdLst>
                  <a:gd name="G0" fmla="+- 0 0 0"/>
                  <a:gd name="G1" fmla="+- 20278 0 0"/>
                  <a:gd name="G2" fmla="+- 21600 0 0"/>
                  <a:gd name="T0" fmla="*/ 7440 w 21600"/>
                  <a:gd name="T1" fmla="*/ 0 h 20278"/>
                  <a:gd name="T2" fmla="*/ 21600 w 21600"/>
                  <a:gd name="T3" fmla="*/ 20278 h 20278"/>
                  <a:gd name="T4" fmla="*/ 0 w 21600"/>
                  <a:gd name="T5" fmla="*/ 20278 h 20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0278" fill="none" extrusionOk="0">
                    <a:moveTo>
                      <a:pt x="7440" y="-1"/>
                    </a:moveTo>
                    <a:cubicBezTo>
                      <a:pt x="15945" y="3120"/>
                      <a:pt x="21600" y="11217"/>
                      <a:pt x="21600" y="20278"/>
                    </a:cubicBezTo>
                  </a:path>
                  <a:path w="21600" h="20278" stroke="0" extrusionOk="0">
                    <a:moveTo>
                      <a:pt x="7440" y="-1"/>
                    </a:moveTo>
                    <a:cubicBezTo>
                      <a:pt x="15945" y="3120"/>
                      <a:pt x="21600" y="11217"/>
                      <a:pt x="21600" y="20278"/>
                    </a:cubicBezTo>
                    <a:lnTo>
                      <a:pt x="0" y="2027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7" name="Rectangle 127"/>
              <p:cNvSpPr>
                <a:spLocks noChangeArrowheads="1"/>
              </p:cNvSpPr>
              <p:nvPr/>
            </p:nvSpPr>
            <p:spPr bwMode="auto">
              <a:xfrm>
                <a:off x="3906" y="5148"/>
                <a:ext cx="721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8" name="Rectangle 128"/>
              <p:cNvSpPr>
                <a:spLocks noChangeArrowheads="1"/>
              </p:cNvSpPr>
              <p:nvPr/>
            </p:nvSpPr>
            <p:spPr bwMode="auto">
              <a:xfrm>
                <a:off x="3888" y="5166"/>
                <a:ext cx="721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89" name="Rectangle 129"/>
              <p:cNvSpPr>
                <a:spLocks noChangeArrowheads="1"/>
              </p:cNvSpPr>
              <p:nvPr/>
            </p:nvSpPr>
            <p:spPr bwMode="auto">
              <a:xfrm>
                <a:off x="3870" y="5185"/>
                <a:ext cx="721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90" name="Rectangle 130"/>
              <p:cNvSpPr>
                <a:spLocks noChangeArrowheads="1"/>
              </p:cNvSpPr>
              <p:nvPr/>
            </p:nvSpPr>
            <p:spPr bwMode="auto">
              <a:xfrm>
                <a:off x="3861" y="5203"/>
                <a:ext cx="722" cy="8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91" name="Line 131"/>
              <p:cNvSpPr>
                <a:spLocks noChangeShapeType="1"/>
              </p:cNvSpPr>
              <p:nvPr/>
            </p:nvSpPr>
            <p:spPr bwMode="auto">
              <a:xfrm>
                <a:off x="4041" y="547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92" name="Line 132"/>
              <p:cNvSpPr>
                <a:spLocks noChangeShapeType="1"/>
              </p:cNvSpPr>
              <p:nvPr/>
            </p:nvSpPr>
            <p:spPr bwMode="auto">
              <a:xfrm>
                <a:off x="4065" y="5574"/>
                <a:ext cx="306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112" name="AutoShape 152"/>
            <p:cNvSpPr>
              <a:spLocks noChangeArrowheads="1"/>
            </p:cNvSpPr>
            <p:nvPr/>
          </p:nvSpPr>
          <p:spPr bwMode="auto">
            <a:xfrm>
              <a:off x="511" y="1375"/>
              <a:ext cx="136" cy="83"/>
            </a:xfrm>
            <a:prstGeom prst="rightArrow">
              <a:avLst>
                <a:gd name="adj1" fmla="val 50000"/>
                <a:gd name="adj2" fmla="val 40964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13" name="AutoShape 153"/>
            <p:cNvSpPr>
              <a:spLocks noChangeArrowheads="1"/>
            </p:cNvSpPr>
            <p:nvPr/>
          </p:nvSpPr>
          <p:spPr bwMode="auto">
            <a:xfrm>
              <a:off x="963" y="1365"/>
              <a:ext cx="136" cy="83"/>
            </a:xfrm>
            <a:prstGeom prst="rightArrow">
              <a:avLst>
                <a:gd name="adj1" fmla="val 50000"/>
                <a:gd name="adj2" fmla="val 40964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" name="Group 177"/>
            <p:cNvGrpSpPr>
              <a:grpSpLocks/>
            </p:cNvGrpSpPr>
            <p:nvPr/>
          </p:nvGrpSpPr>
          <p:grpSpPr bwMode="auto">
            <a:xfrm>
              <a:off x="680" y="1298"/>
              <a:ext cx="249" cy="227"/>
              <a:chOff x="2688" y="2208"/>
              <a:chExt cx="1392" cy="864"/>
            </a:xfrm>
          </p:grpSpPr>
          <p:sp>
            <p:nvSpPr>
              <p:cNvPr id="41138" name="AutoShape 178"/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1392" cy="528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200"/>
                  <a:t>S</a:t>
                </a:r>
                <a:endParaRPr lang="ru-RU" sz="1200"/>
              </a:p>
            </p:txBody>
          </p:sp>
          <p:sp>
            <p:nvSpPr>
              <p:cNvPr id="41139" name="Line 179"/>
              <p:cNvSpPr>
                <a:spLocks noChangeShapeType="1"/>
              </p:cNvSpPr>
              <p:nvPr/>
            </p:nvSpPr>
            <p:spPr bwMode="auto">
              <a:xfrm>
                <a:off x="2688" y="2256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40" name="Oval 180"/>
              <p:cNvSpPr>
                <a:spLocks noChangeArrowheads="1"/>
              </p:cNvSpPr>
              <p:nvPr/>
            </p:nvSpPr>
            <p:spPr bwMode="auto">
              <a:xfrm>
                <a:off x="2880" y="220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1" name="Oval 181"/>
              <p:cNvSpPr>
                <a:spLocks noChangeArrowheads="1"/>
              </p:cNvSpPr>
              <p:nvPr/>
            </p:nvSpPr>
            <p:spPr bwMode="auto">
              <a:xfrm>
                <a:off x="3168" y="220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2" name="Oval 182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3" name="Oval 183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4" name="Line 184"/>
              <p:cNvSpPr>
                <a:spLocks noChangeShapeType="1"/>
              </p:cNvSpPr>
              <p:nvPr/>
            </p:nvSpPr>
            <p:spPr bwMode="auto">
              <a:xfrm>
                <a:off x="2688" y="302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45" name="Oval 185"/>
              <p:cNvSpPr>
                <a:spLocks noChangeArrowheads="1"/>
              </p:cNvSpPr>
              <p:nvPr/>
            </p:nvSpPr>
            <p:spPr bwMode="auto">
              <a:xfrm>
                <a:off x="2976" y="297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6" name="Oval 186"/>
              <p:cNvSpPr>
                <a:spLocks noChangeArrowheads="1"/>
              </p:cNvSpPr>
              <p:nvPr/>
            </p:nvSpPr>
            <p:spPr bwMode="auto">
              <a:xfrm>
                <a:off x="3648" y="297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47" name="Oval 187"/>
              <p:cNvSpPr>
                <a:spLocks noChangeArrowheads="1"/>
              </p:cNvSpPr>
              <p:nvPr/>
            </p:nvSpPr>
            <p:spPr bwMode="auto">
              <a:xfrm>
                <a:off x="3312" y="297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5" name="Group 189"/>
          <p:cNvGrpSpPr>
            <a:grpSpLocks/>
          </p:cNvGrpSpPr>
          <p:nvPr/>
        </p:nvGrpSpPr>
        <p:grpSpPr bwMode="auto">
          <a:xfrm>
            <a:off x="3671888" y="3608859"/>
            <a:ext cx="576262" cy="539750"/>
            <a:chOff x="1584" y="2400"/>
            <a:chExt cx="624" cy="576"/>
          </a:xfrm>
        </p:grpSpPr>
        <p:sp>
          <p:nvSpPr>
            <p:cNvPr id="41150" name="Rectangle 190"/>
            <p:cNvSpPr>
              <a:spLocks noChangeArrowheads="1"/>
            </p:cNvSpPr>
            <p:nvPr/>
          </p:nvSpPr>
          <p:spPr bwMode="auto">
            <a:xfrm>
              <a:off x="1584" y="2400"/>
              <a:ext cx="624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51" name="Line 191"/>
            <p:cNvSpPr>
              <a:spLocks noChangeShapeType="1"/>
            </p:cNvSpPr>
            <p:nvPr/>
          </p:nvSpPr>
          <p:spPr bwMode="auto">
            <a:xfrm flipV="1">
              <a:off x="1776" y="2496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52" name="Line 192"/>
            <p:cNvSpPr>
              <a:spLocks noChangeShapeType="1"/>
            </p:cNvSpPr>
            <p:nvPr/>
          </p:nvSpPr>
          <p:spPr bwMode="auto">
            <a:xfrm>
              <a:off x="1776" y="268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153" name="Line 193"/>
            <p:cNvSpPr>
              <a:spLocks noChangeShapeType="1"/>
            </p:cNvSpPr>
            <p:nvPr/>
          </p:nvSpPr>
          <p:spPr bwMode="auto">
            <a:xfrm>
              <a:off x="1776" y="2784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214"/>
          <p:cNvGrpSpPr>
            <a:grpSpLocks/>
          </p:cNvGrpSpPr>
          <p:nvPr/>
        </p:nvGrpSpPr>
        <p:grpSpPr bwMode="auto">
          <a:xfrm>
            <a:off x="4681538" y="3681884"/>
            <a:ext cx="1042987" cy="395288"/>
            <a:chOff x="2064" y="3226"/>
            <a:chExt cx="657" cy="249"/>
          </a:xfrm>
        </p:grpSpPr>
        <p:sp>
          <p:nvSpPr>
            <p:cNvPr id="41155" name="Rectangle 195"/>
            <p:cNvSpPr>
              <a:spLocks noChangeArrowheads="1"/>
            </p:cNvSpPr>
            <p:nvPr/>
          </p:nvSpPr>
          <p:spPr bwMode="auto">
            <a:xfrm>
              <a:off x="2064" y="3226"/>
              <a:ext cx="612" cy="2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56" name="AutoShape 196"/>
            <p:cNvSpPr>
              <a:spLocks noChangeArrowheads="1"/>
            </p:cNvSpPr>
            <p:nvPr/>
          </p:nvSpPr>
          <p:spPr bwMode="auto">
            <a:xfrm>
              <a:off x="2385" y="3303"/>
              <a:ext cx="147" cy="9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500"/>
                <a:t>S</a:t>
              </a:r>
              <a:endParaRPr lang="ru-RU" sz="500"/>
            </a:p>
          </p:txBody>
        </p:sp>
        <p:sp>
          <p:nvSpPr>
            <p:cNvPr id="41157" name="Text Box 197"/>
            <p:cNvSpPr txBox="1">
              <a:spLocks noChangeArrowheads="1"/>
            </p:cNvSpPr>
            <p:nvPr/>
          </p:nvSpPr>
          <p:spPr bwMode="auto">
            <a:xfrm>
              <a:off x="2268" y="3226"/>
              <a:ext cx="16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1600"/>
                <a:t>[</a:t>
              </a:r>
              <a:endParaRPr lang="ru-RU" sz="1600"/>
            </a:p>
          </p:txBody>
        </p:sp>
        <p:sp>
          <p:nvSpPr>
            <p:cNvPr id="41158" name="Text Box 198"/>
            <p:cNvSpPr txBox="1">
              <a:spLocks noChangeArrowheads="1"/>
            </p:cNvSpPr>
            <p:nvPr/>
          </p:nvSpPr>
          <p:spPr bwMode="auto">
            <a:xfrm>
              <a:off x="2539" y="3253"/>
              <a:ext cx="18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sz="1600"/>
                <a:t>]</a:t>
              </a:r>
              <a:r>
                <a:rPr lang="en-US" sz="1600" baseline="-25000"/>
                <a:t>E</a:t>
              </a:r>
              <a:endParaRPr lang="ru-RU" sz="1600"/>
            </a:p>
          </p:txBody>
        </p:sp>
        <p:sp>
          <p:nvSpPr>
            <p:cNvPr id="41159" name="Oval 199"/>
            <p:cNvSpPr>
              <a:spLocks noChangeArrowheads="1"/>
            </p:cNvSpPr>
            <p:nvPr/>
          </p:nvSpPr>
          <p:spPr bwMode="auto">
            <a:xfrm>
              <a:off x="2093" y="3271"/>
              <a:ext cx="129" cy="136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1160" name="Text Box 200"/>
            <p:cNvSpPr txBox="1">
              <a:spLocks noChangeArrowheads="1"/>
            </p:cNvSpPr>
            <p:nvPr/>
          </p:nvSpPr>
          <p:spPr bwMode="auto">
            <a:xfrm>
              <a:off x="2172" y="3226"/>
              <a:ext cx="20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1600"/>
                <a:t>=</a:t>
              </a:r>
              <a:endParaRPr lang="ru-RU" sz="1600"/>
            </a:p>
          </p:txBody>
        </p:sp>
      </p:grpSp>
      <p:grpSp>
        <p:nvGrpSpPr>
          <p:cNvPr id="17" name="Group 215"/>
          <p:cNvGrpSpPr>
            <a:grpSpLocks/>
          </p:cNvGrpSpPr>
          <p:nvPr/>
        </p:nvGrpSpPr>
        <p:grpSpPr bwMode="auto">
          <a:xfrm>
            <a:off x="6156325" y="3680297"/>
            <a:ext cx="757238" cy="396875"/>
            <a:chOff x="4490" y="3067"/>
            <a:chExt cx="477" cy="250"/>
          </a:xfrm>
        </p:grpSpPr>
        <p:sp>
          <p:nvSpPr>
            <p:cNvPr id="41163" name="Rectangle 203"/>
            <p:cNvSpPr>
              <a:spLocks noChangeArrowheads="1"/>
            </p:cNvSpPr>
            <p:nvPr/>
          </p:nvSpPr>
          <p:spPr bwMode="auto">
            <a:xfrm>
              <a:off x="4490" y="3067"/>
              <a:ext cx="477" cy="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41164" name="AutoShape 204"/>
            <p:cNvSpPr>
              <a:spLocks noChangeArrowheads="1"/>
            </p:cNvSpPr>
            <p:nvPr/>
          </p:nvSpPr>
          <p:spPr bwMode="auto">
            <a:xfrm>
              <a:off x="4674" y="3159"/>
              <a:ext cx="123" cy="61"/>
            </a:xfrm>
            <a:prstGeom prst="notchedRightArrow">
              <a:avLst>
                <a:gd name="adj1" fmla="val 58176"/>
                <a:gd name="adj2" fmla="val 62256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ru-RU"/>
            </a:p>
          </p:txBody>
        </p:sp>
        <p:sp>
          <p:nvSpPr>
            <p:cNvPr id="41165" name="Oval 205"/>
            <p:cNvSpPr>
              <a:spLocks noChangeArrowheads="1"/>
            </p:cNvSpPr>
            <p:nvPr/>
          </p:nvSpPr>
          <p:spPr bwMode="auto">
            <a:xfrm>
              <a:off x="4512" y="3149"/>
              <a:ext cx="86" cy="94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endParaRPr lang="ru-RU"/>
            </a:p>
          </p:txBody>
        </p:sp>
        <p:cxnSp>
          <p:nvCxnSpPr>
            <p:cNvPr id="41166" name="AutoShape 206"/>
            <p:cNvCxnSpPr>
              <a:cxnSpLocks noChangeShapeType="1"/>
              <a:stCxn id="41165" idx="6"/>
            </p:cNvCxnSpPr>
            <p:nvPr/>
          </p:nvCxnSpPr>
          <p:spPr bwMode="auto">
            <a:xfrm>
              <a:off x="4598" y="3196"/>
              <a:ext cx="65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41167" name="AutoShape 207"/>
            <p:cNvCxnSpPr>
              <a:cxnSpLocks noChangeShapeType="1"/>
              <a:stCxn id="41165" idx="7"/>
            </p:cNvCxnSpPr>
            <p:nvPr/>
          </p:nvCxnSpPr>
          <p:spPr bwMode="auto">
            <a:xfrm flipV="1">
              <a:off x="4585" y="3102"/>
              <a:ext cx="56" cy="6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41168" name="AutoShape 208"/>
            <p:cNvCxnSpPr>
              <a:cxnSpLocks noChangeShapeType="1"/>
              <a:stCxn id="41165" idx="5"/>
            </p:cNvCxnSpPr>
            <p:nvPr/>
          </p:nvCxnSpPr>
          <p:spPr bwMode="auto">
            <a:xfrm>
              <a:off x="4585" y="3229"/>
              <a:ext cx="56" cy="6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41169" name="Text Box 209"/>
            <p:cNvSpPr txBox="1">
              <a:spLocks noChangeArrowheads="1"/>
            </p:cNvSpPr>
            <p:nvPr/>
          </p:nvSpPr>
          <p:spPr bwMode="auto">
            <a:xfrm>
              <a:off x="4808" y="3158"/>
              <a:ext cx="1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ru-RU" sz="700">
                  <a:sym typeface="Symbol" pitchFamily="18" charset="2"/>
                </a:rPr>
                <a:t></a:t>
              </a:r>
            </a:p>
          </p:txBody>
        </p:sp>
        <p:sp>
          <p:nvSpPr>
            <p:cNvPr id="41170" name="Oval 210"/>
            <p:cNvSpPr>
              <a:spLocks noChangeArrowheads="1"/>
            </p:cNvSpPr>
            <p:nvPr/>
          </p:nvSpPr>
          <p:spPr bwMode="auto">
            <a:xfrm>
              <a:off x="4827" y="3172"/>
              <a:ext cx="23" cy="3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41171" name="Oval 211"/>
            <p:cNvSpPr>
              <a:spLocks noChangeArrowheads="1"/>
            </p:cNvSpPr>
            <p:nvPr/>
          </p:nvSpPr>
          <p:spPr bwMode="auto">
            <a:xfrm>
              <a:off x="4895" y="3173"/>
              <a:ext cx="24" cy="3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41172" name="Oval 212"/>
            <p:cNvSpPr>
              <a:spLocks noChangeArrowheads="1"/>
            </p:cNvSpPr>
            <p:nvPr/>
          </p:nvSpPr>
          <p:spPr bwMode="auto">
            <a:xfrm>
              <a:off x="4862" y="3173"/>
              <a:ext cx="23" cy="3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41173" name="Text Box 213"/>
            <p:cNvSpPr txBox="1">
              <a:spLocks noChangeArrowheads="1"/>
            </p:cNvSpPr>
            <p:nvPr/>
          </p:nvSpPr>
          <p:spPr bwMode="auto">
            <a:xfrm>
              <a:off x="4929" y="3158"/>
              <a:ext cx="1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ru-RU" sz="700">
                  <a:sym typeface="Symbol" pitchFamily="18" charset="2"/>
                </a:rPr>
                <a:t></a:t>
              </a:r>
            </a:p>
          </p:txBody>
        </p:sp>
      </p:grpSp>
      <p:sp>
        <p:nvSpPr>
          <p:cNvPr id="41178" name="Line 218"/>
          <p:cNvSpPr>
            <a:spLocks noChangeShapeType="1"/>
          </p:cNvSpPr>
          <p:nvPr/>
        </p:nvSpPr>
        <p:spPr bwMode="auto">
          <a:xfrm>
            <a:off x="3059113" y="3861272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79" name="Text Box 219"/>
          <p:cNvSpPr txBox="1">
            <a:spLocks noChangeArrowheads="1"/>
          </p:cNvSpPr>
          <p:nvPr/>
        </p:nvSpPr>
        <p:spPr bwMode="auto">
          <a:xfrm>
            <a:off x="215900" y="4401022"/>
            <a:ext cx="165603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1800" i="1" dirty="0" smtClean="0"/>
              <a:t>Формальная</a:t>
            </a: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/>
              <a:t>спецификация </a:t>
            </a:r>
            <a:br>
              <a:rPr lang="ru-RU" sz="1800" i="1" dirty="0"/>
            </a:br>
            <a:r>
              <a:rPr lang="ru-RU" sz="1800" i="1" dirty="0"/>
              <a:t>протокола</a:t>
            </a:r>
          </a:p>
        </p:txBody>
      </p:sp>
      <p:sp>
        <p:nvSpPr>
          <p:cNvPr id="41180" name="Text Box 220"/>
          <p:cNvSpPr txBox="1">
            <a:spLocks noChangeArrowheads="1"/>
          </p:cNvSpPr>
          <p:nvPr/>
        </p:nvSpPr>
        <p:spPr bwMode="auto">
          <a:xfrm>
            <a:off x="3311525" y="4616922"/>
            <a:ext cx="12192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i="1"/>
              <a:t>Алфавит </a:t>
            </a:r>
            <a:br>
              <a:rPr lang="ru-RU" i="1"/>
            </a:br>
            <a:r>
              <a:rPr lang="ru-RU" i="1"/>
              <a:t>обобщённых</a:t>
            </a:r>
            <a:br>
              <a:rPr lang="ru-RU" i="1"/>
            </a:br>
            <a:r>
              <a:rPr lang="ru-RU" i="1"/>
              <a:t>тестовых</a:t>
            </a:r>
            <a:br>
              <a:rPr lang="ru-RU" i="1"/>
            </a:br>
            <a:r>
              <a:rPr lang="ru-RU" i="1"/>
              <a:t>воздействий</a:t>
            </a:r>
          </a:p>
        </p:txBody>
      </p:sp>
      <p:sp>
        <p:nvSpPr>
          <p:cNvPr id="41181" name="Text Box 221"/>
          <p:cNvSpPr txBox="1">
            <a:spLocks noChangeArrowheads="1"/>
          </p:cNvSpPr>
          <p:nvPr/>
        </p:nvSpPr>
        <p:spPr bwMode="auto">
          <a:xfrm>
            <a:off x="4608513" y="4545484"/>
            <a:ext cx="10366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i="1"/>
              <a:t>Состояние</a:t>
            </a:r>
            <a:br>
              <a:rPr lang="ru-RU" i="1"/>
            </a:br>
            <a:r>
              <a:rPr lang="ru-RU" i="1"/>
              <a:t>автомата</a:t>
            </a:r>
            <a:br>
              <a:rPr lang="ru-RU" i="1"/>
            </a:br>
            <a:r>
              <a:rPr lang="ru-RU" i="1"/>
              <a:t>теста</a:t>
            </a:r>
          </a:p>
        </p:txBody>
      </p:sp>
      <p:sp>
        <p:nvSpPr>
          <p:cNvPr id="41182" name="Text Box 222"/>
          <p:cNvSpPr txBox="1">
            <a:spLocks noChangeArrowheads="1"/>
          </p:cNvSpPr>
          <p:nvPr/>
        </p:nvSpPr>
        <p:spPr bwMode="auto">
          <a:xfrm>
            <a:off x="5795963" y="4581997"/>
            <a:ext cx="14763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rIns="18000">
            <a:spAutoFit/>
          </a:bodyPr>
          <a:lstStyle/>
          <a:p>
            <a:pPr algn="l"/>
            <a:r>
              <a:rPr lang="ru-RU" i="1"/>
              <a:t>Итератор обобщ. и конструктор конкр. тестовых воздействий</a:t>
            </a:r>
          </a:p>
        </p:txBody>
      </p:sp>
      <p:sp>
        <p:nvSpPr>
          <p:cNvPr id="41183" name="Line 223"/>
          <p:cNvSpPr>
            <a:spLocks noChangeShapeType="1"/>
          </p:cNvSpPr>
          <p:nvPr/>
        </p:nvSpPr>
        <p:spPr bwMode="auto">
          <a:xfrm flipV="1">
            <a:off x="4319588" y="3897784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84" name="Line 224"/>
          <p:cNvSpPr>
            <a:spLocks noChangeShapeType="1"/>
          </p:cNvSpPr>
          <p:nvPr/>
        </p:nvSpPr>
        <p:spPr bwMode="auto">
          <a:xfrm flipV="1">
            <a:off x="5688013" y="3897784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8" name="Group 225"/>
          <p:cNvGrpSpPr>
            <a:grpSpLocks/>
          </p:cNvGrpSpPr>
          <p:nvPr/>
        </p:nvGrpSpPr>
        <p:grpSpPr bwMode="auto">
          <a:xfrm>
            <a:off x="7848600" y="3286597"/>
            <a:ext cx="792163" cy="1006475"/>
            <a:chOff x="1872" y="2976"/>
            <a:chExt cx="475" cy="608"/>
          </a:xfrm>
        </p:grpSpPr>
        <p:grpSp>
          <p:nvGrpSpPr>
            <p:cNvPr id="19" name="Group 226"/>
            <p:cNvGrpSpPr>
              <a:grpSpLocks/>
            </p:cNvGrpSpPr>
            <p:nvPr/>
          </p:nvGrpSpPr>
          <p:grpSpPr bwMode="auto">
            <a:xfrm>
              <a:off x="1968" y="2976"/>
              <a:ext cx="379" cy="512"/>
              <a:chOff x="1968" y="2976"/>
              <a:chExt cx="379" cy="512"/>
            </a:xfrm>
          </p:grpSpPr>
          <p:sp>
            <p:nvSpPr>
              <p:cNvPr id="41187" name="AutoShape 227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" name="Group 228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41189" name="Oval 229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41190" name="AutoShape 230"/>
                <p:cNvCxnSpPr>
                  <a:cxnSpLocks noChangeShapeType="1"/>
                  <a:stCxn id="41189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1191" name="AutoShape 231"/>
                <p:cNvCxnSpPr>
                  <a:cxnSpLocks noChangeShapeType="1"/>
                  <a:stCxn id="41189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1192" name="AutoShape 232"/>
                <p:cNvCxnSpPr>
                  <a:cxnSpLocks noChangeShapeType="1"/>
                  <a:stCxn id="41189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21" name="Group 233"/>
            <p:cNvGrpSpPr>
              <a:grpSpLocks/>
            </p:cNvGrpSpPr>
            <p:nvPr/>
          </p:nvGrpSpPr>
          <p:grpSpPr bwMode="auto">
            <a:xfrm>
              <a:off x="1925" y="3024"/>
              <a:ext cx="379" cy="512"/>
              <a:chOff x="1968" y="2976"/>
              <a:chExt cx="379" cy="512"/>
            </a:xfrm>
          </p:grpSpPr>
          <p:sp>
            <p:nvSpPr>
              <p:cNvPr id="41194" name="AutoShape 234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2" name="Group 235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41196" name="Oval 236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41197" name="AutoShape 237"/>
                <p:cNvCxnSpPr>
                  <a:cxnSpLocks noChangeShapeType="1"/>
                  <a:stCxn id="41196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1198" name="AutoShape 238"/>
                <p:cNvCxnSpPr>
                  <a:cxnSpLocks noChangeShapeType="1"/>
                  <a:stCxn id="41196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1199" name="AutoShape 239"/>
                <p:cNvCxnSpPr>
                  <a:cxnSpLocks noChangeShapeType="1"/>
                  <a:stCxn id="41196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23" name="Group 240"/>
            <p:cNvGrpSpPr>
              <a:grpSpLocks/>
            </p:cNvGrpSpPr>
            <p:nvPr/>
          </p:nvGrpSpPr>
          <p:grpSpPr bwMode="auto">
            <a:xfrm>
              <a:off x="1872" y="3072"/>
              <a:ext cx="379" cy="512"/>
              <a:chOff x="1968" y="2976"/>
              <a:chExt cx="379" cy="512"/>
            </a:xfrm>
          </p:grpSpPr>
          <p:sp>
            <p:nvSpPr>
              <p:cNvPr id="41201" name="AutoShape 241"/>
              <p:cNvSpPr>
                <a:spLocks noChangeArrowheads="1"/>
              </p:cNvSpPr>
              <p:nvPr/>
            </p:nvSpPr>
            <p:spPr bwMode="auto">
              <a:xfrm>
                <a:off x="1968" y="2976"/>
                <a:ext cx="379" cy="512"/>
              </a:xfrm>
              <a:prstGeom prst="foldedCorner">
                <a:avLst>
                  <a:gd name="adj" fmla="val 125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4" name="Group 242"/>
              <p:cNvGrpSpPr>
                <a:grpSpLocks/>
              </p:cNvGrpSpPr>
              <p:nvPr/>
            </p:nvGrpSpPr>
            <p:grpSpPr bwMode="auto">
              <a:xfrm>
                <a:off x="2045" y="3120"/>
                <a:ext cx="211" cy="192"/>
                <a:chOff x="3149" y="1632"/>
                <a:chExt cx="883" cy="912"/>
              </a:xfrm>
            </p:grpSpPr>
            <p:sp>
              <p:nvSpPr>
                <p:cNvPr id="41203" name="Oval 243"/>
                <p:cNvSpPr>
                  <a:spLocks noChangeAspect="1" noChangeArrowheads="1"/>
                </p:cNvSpPr>
                <p:nvPr/>
              </p:nvSpPr>
              <p:spPr bwMode="auto">
                <a:xfrm>
                  <a:off x="3149" y="1824"/>
                  <a:ext cx="487" cy="48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41204" name="AutoShape 244"/>
                <p:cNvCxnSpPr>
                  <a:cxnSpLocks noChangeShapeType="1"/>
                  <a:stCxn id="41203" idx="7"/>
                </p:cNvCxnSpPr>
                <p:nvPr/>
              </p:nvCxnSpPr>
              <p:spPr bwMode="auto">
                <a:xfrm flipV="1">
                  <a:off x="3565" y="1632"/>
                  <a:ext cx="323" cy="26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1205" name="AutoShape 245"/>
                <p:cNvCxnSpPr>
                  <a:cxnSpLocks noChangeShapeType="1"/>
                  <a:stCxn id="41203" idx="6"/>
                </p:cNvCxnSpPr>
                <p:nvPr/>
              </p:nvCxnSpPr>
              <p:spPr bwMode="auto">
                <a:xfrm>
                  <a:off x="3636" y="206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  <p:cxnSp>
              <p:nvCxnSpPr>
                <p:cNvPr id="41206" name="AutoShape 246"/>
                <p:cNvCxnSpPr>
                  <a:cxnSpLocks noChangeShapeType="1"/>
                  <a:stCxn id="41203" idx="5"/>
                </p:cNvCxnSpPr>
                <p:nvPr/>
              </p:nvCxnSpPr>
              <p:spPr bwMode="auto">
                <a:xfrm>
                  <a:off x="3565" y="2234"/>
                  <a:ext cx="275" cy="31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</p:grpSp>
      <p:sp>
        <p:nvSpPr>
          <p:cNvPr id="147" name="Номер слайда 1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Тестирование </a:t>
            </a:r>
            <a:r>
              <a:rPr lang="en-US" dirty="0" smtClean="0"/>
              <a:t>TLS </a:t>
            </a:r>
            <a:r>
              <a:rPr lang="ru-RU" dirty="0" smtClean="0"/>
              <a:t>с использование моделей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Тестирование соответствия </a:t>
            </a:r>
            <a:r>
              <a:rPr lang="en-US" dirty="0" smtClean="0"/>
              <a:t>TLS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Существуют коммерческие тестовые наборы</a:t>
            </a:r>
          </a:p>
          <a:p>
            <a:pPr lvl="1"/>
            <a:r>
              <a:rPr lang="ru-RU" dirty="0" smtClean="0"/>
              <a:t>Полнота неизвестна</a:t>
            </a:r>
          </a:p>
          <a:p>
            <a:pPr lvl="1"/>
            <a:r>
              <a:rPr lang="ru-RU" dirty="0" smtClean="0"/>
              <a:t>Разработаны вручную, </a:t>
            </a:r>
            <a:r>
              <a:rPr lang="en-US" dirty="0" smtClean="0"/>
              <a:t>test cases</a:t>
            </a:r>
          </a:p>
          <a:p>
            <a:r>
              <a:rPr lang="ru-RU" dirty="0" smtClean="0"/>
              <a:t>Тесты </a:t>
            </a:r>
            <a:r>
              <a:rPr lang="en-US" dirty="0" err="1" smtClean="0"/>
              <a:t>OpenSSL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dirty="0" err="1" smtClean="0"/>
              <a:t>GnuTLS</a:t>
            </a:r>
            <a:r>
              <a:rPr lang="en-US" dirty="0" smtClean="0"/>
              <a:t> </a:t>
            </a:r>
            <a:r>
              <a:rPr lang="ru-RU" dirty="0" smtClean="0"/>
              <a:t>не проверяют соответствие</a:t>
            </a:r>
          </a:p>
          <a:p>
            <a:pPr lvl="1"/>
            <a:r>
              <a:rPr lang="ru-RU" dirty="0" smtClean="0"/>
              <a:t>В основном тестируют внутреннее устройство</a:t>
            </a:r>
            <a:endParaRPr lang="en-US" dirty="0" smtClean="0"/>
          </a:p>
          <a:p>
            <a:pPr lvl="1"/>
            <a:r>
              <a:rPr lang="ru-RU" dirty="0" smtClean="0"/>
              <a:t>Есть несколько сценариев для</a:t>
            </a:r>
            <a:r>
              <a:rPr lang="en-US" dirty="0" smtClean="0"/>
              <a:t> TLS</a:t>
            </a:r>
            <a:endParaRPr lang="ru-RU" dirty="0" smtClean="0"/>
          </a:p>
          <a:p>
            <a:r>
              <a:rPr lang="en-US" dirty="0" smtClean="0"/>
              <a:t>1 research </a:t>
            </a:r>
            <a:r>
              <a:rPr lang="ru-RU" dirty="0" smtClean="0"/>
              <a:t>проект по тестированию </a:t>
            </a:r>
            <a:r>
              <a:rPr lang="en-US" dirty="0" smtClean="0"/>
              <a:t>TLS</a:t>
            </a:r>
          </a:p>
          <a:p>
            <a:pPr lvl="1"/>
            <a:r>
              <a:rPr lang="en-US" dirty="0" smtClean="0"/>
              <a:t>On the Adequacy of </a:t>
            </a:r>
            <a:r>
              <a:rPr lang="en-US" dirty="0" err="1" smtClean="0"/>
              <a:t>Statecharts</a:t>
            </a:r>
            <a:r>
              <a:rPr lang="en-US" dirty="0" smtClean="0"/>
              <a:t> as a Source of Tests for Cryptographic </a:t>
            </a:r>
            <a:r>
              <a:rPr lang="en-US" dirty="0" err="1" smtClean="0"/>
              <a:t>ProtocolsK</a:t>
            </a:r>
            <a:r>
              <a:rPr lang="en-US" dirty="0" smtClean="0"/>
              <a:t>. R. </a:t>
            </a:r>
            <a:r>
              <a:rPr lang="en-US" dirty="0" err="1" smtClean="0"/>
              <a:t>Jayaram</a:t>
            </a:r>
            <a:r>
              <a:rPr lang="en-US" dirty="0" smtClean="0"/>
              <a:t>, </a:t>
            </a:r>
            <a:r>
              <a:rPr lang="en-US" dirty="0" err="1" smtClean="0"/>
              <a:t>Aditya</a:t>
            </a:r>
            <a:r>
              <a:rPr lang="en-US" dirty="0" smtClean="0"/>
              <a:t> P. </a:t>
            </a:r>
            <a:r>
              <a:rPr lang="en-US" dirty="0" err="1" smtClean="0"/>
              <a:t>Mathur</a:t>
            </a:r>
            <a:r>
              <a:rPr lang="en-US" dirty="0" smtClean="0"/>
              <a:t>, 2008</a:t>
            </a:r>
          </a:p>
          <a:p>
            <a:pPr lvl="2"/>
            <a:r>
              <a:rPr lang="ru-RU" dirty="0" smtClean="0"/>
              <a:t>Небольшое покрытие спецификации</a:t>
            </a:r>
            <a:endParaRPr lang="en-US" dirty="0" smtClean="0"/>
          </a:p>
          <a:p>
            <a:pPr lvl="1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Проведен анализ стандарта </a:t>
            </a:r>
            <a:r>
              <a:rPr lang="en-US" dirty="0" smtClean="0"/>
              <a:t>TLS</a:t>
            </a:r>
          </a:p>
          <a:p>
            <a:pPr lvl="1"/>
            <a:r>
              <a:rPr lang="ru-RU" dirty="0" smtClean="0"/>
              <a:t>Извлечены 300 требований</a:t>
            </a:r>
          </a:p>
          <a:p>
            <a:r>
              <a:rPr lang="ru-RU" dirty="0" smtClean="0"/>
              <a:t>Разработана модель </a:t>
            </a:r>
            <a:r>
              <a:rPr lang="en-US" dirty="0" smtClean="0"/>
              <a:t>TLS</a:t>
            </a:r>
          </a:p>
          <a:p>
            <a:pPr lvl="1"/>
            <a:r>
              <a:rPr lang="en-US" dirty="0" smtClean="0"/>
              <a:t>5 </a:t>
            </a:r>
            <a:r>
              <a:rPr lang="ru-RU" dirty="0" smtClean="0"/>
              <a:t>тыс. строк, </a:t>
            </a:r>
            <a:r>
              <a:rPr lang="en-US" dirty="0" smtClean="0"/>
              <a:t>Java</a:t>
            </a:r>
          </a:p>
          <a:p>
            <a:r>
              <a:rPr lang="ru-RU" dirty="0" smtClean="0"/>
              <a:t>Разработан тестовый набор для тестирования соответствия </a:t>
            </a:r>
            <a:r>
              <a:rPr lang="en-US" dirty="0" smtClean="0"/>
              <a:t>TLS</a:t>
            </a:r>
          </a:p>
          <a:p>
            <a:pPr lvl="1"/>
            <a:r>
              <a:rPr lang="ru-RU" dirty="0" smtClean="0"/>
              <a:t>Тестовые сценарии, </a:t>
            </a:r>
            <a:r>
              <a:rPr lang="en-US" dirty="0" smtClean="0"/>
              <a:t>1 </a:t>
            </a:r>
            <a:r>
              <a:rPr lang="ru-RU" dirty="0" smtClean="0"/>
              <a:t>тыс. строк, </a:t>
            </a:r>
            <a:r>
              <a:rPr lang="en-US" dirty="0" smtClean="0"/>
              <a:t>Java</a:t>
            </a:r>
            <a:endParaRPr lang="ru-RU" dirty="0" smtClean="0"/>
          </a:p>
          <a:p>
            <a:pPr lvl="1"/>
            <a:r>
              <a:rPr lang="ru-RU" dirty="0" smtClean="0"/>
              <a:t>Адаптер, 1 тыс. строк, </a:t>
            </a:r>
            <a:r>
              <a:rPr lang="en-US" dirty="0" smtClean="0"/>
              <a:t>Java</a:t>
            </a:r>
          </a:p>
          <a:p>
            <a:r>
              <a:rPr lang="ru-RU" dirty="0" smtClean="0"/>
              <a:t>Проведено тестирование ряда реализаций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Почтовый сервер </a:t>
            </a:r>
            <a:r>
              <a:rPr lang="en-US" dirty="0" smtClean="0"/>
              <a:t>Postfix.2.9.3</a:t>
            </a:r>
            <a:r>
              <a:rPr lang="ru-RU" dirty="0" smtClean="0"/>
              <a:t>: </a:t>
            </a:r>
            <a:r>
              <a:rPr lang="en-US" dirty="0" err="1" smtClean="0"/>
              <a:t>OpenSSL</a:t>
            </a:r>
            <a:r>
              <a:rPr lang="en-US" dirty="0" smtClean="0"/>
              <a:t> 1.0.1c</a:t>
            </a:r>
          </a:p>
          <a:p>
            <a:pPr lvl="1"/>
            <a:r>
              <a:rPr lang="ru-RU" dirty="0" smtClean="0"/>
              <a:t>Не всегда отправляет уведомление о разрыве соединения</a:t>
            </a:r>
          </a:p>
          <a:p>
            <a:pPr lvl="1"/>
            <a:r>
              <a:rPr lang="ru-RU" dirty="0" smtClean="0"/>
              <a:t>Не всегда принимает уведомления</a:t>
            </a:r>
          </a:p>
          <a:p>
            <a:pPr lvl="1"/>
            <a:r>
              <a:rPr lang="ru-RU" dirty="0" smtClean="0"/>
              <a:t>Некорректно обрабатывает ошибки в </a:t>
            </a:r>
            <a:r>
              <a:rPr lang="en-US" dirty="0" err="1" smtClean="0"/>
              <a:t>ClientHello</a:t>
            </a:r>
            <a:endParaRPr lang="en-US" dirty="0" smtClean="0"/>
          </a:p>
          <a:p>
            <a:pPr lvl="1"/>
            <a:r>
              <a:rPr lang="ru-RU" dirty="0" smtClean="0"/>
              <a:t>В отдельных ситуациях некорректно обрабатывает длины элементов сообщения</a:t>
            </a:r>
          </a:p>
          <a:p>
            <a:pPr lvl="1"/>
            <a:r>
              <a:rPr lang="ru-RU" dirty="0" smtClean="0"/>
              <a:t>Принимает сообщения </a:t>
            </a:r>
            <a:r>
              <a:rPr lang="ru-RU" dirty="0" err="1" smtClean="0"/>
              <a:t>черезмерной</a:t>
            </a:r>
            <a:r>
              <a:rPr lang="ru-RU" dirty="0" smtClean="0"/>
              <a:t> длины</a:t>
            </a:r>
          </a:p>
          <a:p>
            <a:pPr lvl="1"/>
            <a:r>
              <a:rPr lang="ru-RU" dirty="0" smtClean="0"/>
              <a:t>Некорректно обрабатывает</a:t>
            </a:r>
            <a:r>
              <a:rPr lang="en-US" dirty="0" smtClean="0"/>
              <a:t> </a:t>
            </a:r>
            <a:r>
              <a:rPr lang="ru-RU" dirty="0" smtClean="0"/>
              <a:t>дубликат </a:t>
            </a:r>
            <a:r>
              <a:rPr lang="en-US" dirty="0" err="1" smtClean="0"/>
              <a:t>ClientHello</a:t>
            </a:r>
            <a:endParaRPr lang="ru-RU" dirty="0" smtClean="0"/>
          </a:p>
          <a:p>
            <a:pPr lvl="1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(</a:t>
            </a:r>
            <a:r>
              <a:rPr lang="en-US" dirty="0" smtClean="0"/>
              <a:t>3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Java Runtime Environment 1.7.0_5</a:t>
            </a:r>
          </a:p>
          <a:p>
            <a:pPr lvl="1"/>
            <a:r>
              <a:rPr lang="ru-RU" dirty="0" smtClean="0"/>
              <a:t>Игнорирует поле длины в сообщениях </a:t>
            </a:r>
            <a:r>
              <a:rPr lang="en-US" dirty="0" smtClean="0"/>
              <a:t>Handshake</a:t>
            </a:r>
          </a:p>
          <a:p>
            <a:pPr lvl="1"/>
            <a:r>
              <a:rPr lang="ru-RU" dirty="0" smtClean="0"/>
              <a:t>Не проверяет поля длин элементов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www.mikestoolbox.com</a:t>
            </a:r>
            <a:endParaRPr lang="en-US" dirty="0" smtClean="0"/>
          </a:p>
          <a:p>
            <a:pPr lvl="1"/>
            <a:r>
              <a:rPr lang="ru-RU" dirty="0" smtClean="0"/>
              <a:t>Не осуществляет в ряде случаев проверку номера версии – нарушение критического требования</a:t>
            </a:r>
          </a:p>
          <a:p>
            <a:pPr lvl="1"/>
            <a:r>
              <a:rPr lang="ru-RU" dirty="0" smtClean="0"/>
              <a:t>Некорректные сообщения об ошибках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Обсуждение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Получен новый результат:</a:t>
            </a:r>
          </a:p>
          <a:p>
            <a:pPr lvl="1"/>
            <a:r>
              <a:rPr lang="ru-RU" dirty="0" smtClean="0"/>
              <a:t>Разработана модель протокола </a:t>
            </a:r>
            <a:r>
              <a:rPr lang="en-US" dirty="0" smtClean="0"/>
              <a:t>TLS</a:t>
            </a:r>
            <a:endParaRPr lang="ru-RU" dirty="0" smtClean="0"/>
          </a:p>
          <a:p>
            <a:pPr lvl="1"/>
            <a:r>
              <a:rPr lang="ru-RU" dirty="0" smtClean="0"/>
              <a:t>Разработан тестовый набор для проверки соответствия спецификации</a:t>
            </a:r>
            <a:r>
              <a:rPr lang="en-US" dirty="0" smtClean="0"/>
              <a:t> TLS</a:t>
            </a:r>
          </a:p>
          <a:p>
            <a:r>
              <a:rPr lang="ru-RU" dirty="0" smtClean="0"/>
              <a:t>Обнаружены отклонения от стандарта в распространенных реализациях</a:t>
            </a:r>
          </a:p>
          <a:p>
            <a:pPr lvl="1"/>
            <a:r>
              <a:rPr lang="ru-RU" dirty="0" smtClean="0"/>
              <a:t>В том числе нарушения критических требований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Планы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Дальнейшее развитие тестового набора:</a:t>
            </a:r>
          </a:p>
          <a:p>
            <a:pPr lvl="1"/>
            <a:r>
              <a:rPr lang="ru-RU" dirty="0" smtClean="0"/>
              <a:t>Увеличение покрытия требований – рассмотрение большего количества аномальных ситуаций</a:t>
            </a:r>
          </a:p>
          <a:p>
            <a:pPr lvl="1"/>
            <a:r>
              <a:rPr lang="ru-RU" dirty="0" smtClean="0"/>
              <a:t>Добавление расширений </a:t>
            </a:r>
            <a:r>
              <a:rPr lang="en-US" dirty="0" smtClean="0"/>
              <a:t>TLS</a:t>
            </a:r>
            <a:endParaRPr lang="ru-RU" dirty="0" smtClean="0"/>
          </a:p>
          <a:p>
            <a:r>
              <a:rPr lang="ru-RU" dirty="0" smtClean="0"/>
              <a:t>Упрощение генерации и анализа логов теста </a:t>
            </a:r>
          </a:p>
          <a:p>
            <a:pPr lvl="1"/>
            <a:r>
              <a:rPr lang="ru-RU" dirty="0" smtClean="0"/>
              <a:t>Бывает, генерируется до 2Гб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Практика </a:t>
            </a:r>
            <a:r>
              <a:rPr lang="ru-RU" dirty="0" smtClean="0"/>
              <a:t>использования</a:t>
            </a:r>
            <a:r>
              <a:rPr lang="en-US" dirty="0" smtClean="0"/>
              <a:t>TLS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Реализация </a:t>
            </a:r>
            <a:r>
              <a:rPr lang="en-US" dirty="0" err="1" smtClean="0"/>
              <a:t>openssl</a:t>
            </a:r>
            <a:r>
              <a:rPr lang="en-US" dirty="0" smtClean="0"/>
              <a:t> – </a:t>
            </a:r>
            <a:r>
              <a:rPr lang="ru-RU" dirty="0" smtClean="0"/>
              <a:t>стандарт де-факто </a:t>
            </a:r>
          </a:p>
          <a:p>
            <a:pPr lvl="1"/>
            <a:r>
              <a:rPr lang="ru-RU" dirty="0" smtClean="0"/>
              <a:t>Тщательная </a:t>
            </a:r>
            <a:r>
              <a:rPr lang="ru-RU" dirty="0" err="1" smtClean="0"/>
              <a:t>валидация</a:t>
            </a:r>
            <a:r>
              <a:rPr lang="ru-RU" dirty="0" smtClean="0"/>
              <a:t> в </a:t>
            </a:r>
            <a:r>
              <a:rPr lang="en-US" dirty="0" smtClean="0"/>
              <a:t>community</a:t>
            </a:r>
          </a:p>
          <a:p>
            <a:pPr lvl="1"/>
            <a:r>
              <a:rPr lang="ru-RU" dirty="0" smtClean="0"/>
              <a:t>Регулярное выявление уязвимостей</a:t>
            </a:r>
          </a:p>
          <a:p>
            <a:pPr lvl="2"/>
            <a:r>
              <a:rPr lang="ru-RU" dirty="0" smtClean="0"/>
              <a:t>2009 год – нарушение целостности, переход </a:t>
            </a:r>
            <a:r>
              <a:rPr lang="en-US" dirty="0" smtClean="0"/>
              <a:t>TLS 1.1</a:t>
            </a:r>
          </a:p>
          <a:p>
            <a:pPr lvl="2"/>
            <a:r>
              <a:rPr lang="en-US" dirty="0" smtClean="0"/>
              <a:t>2012 </a:t>
            </a:r>
            <a:r>
              <a:rPr lang="ru-RU" dirty="0" smtClean="0"/>
              <a:t>год – атака на алгоритм цифровой подписи ЭК, релиз 1.0.1</a:t>
            </a:r>
            <a:r>
              <a:rPr lang="en-US" dirty="0" smtClean="0"/>
              <a:t>c</a:t>
            </a:r>
          </a:p>
          <a:p>
            <a:pPr lvl="1"/>
            <a:r>
              <a:rPr lang="en-US" dirty="0" smtClean="0"/>
              <a:t>Apache, Mozilla, Google, email </a:t>
            </a:r>
            <a:r>
              <a:rPr lang="ru-RU" dirty="0" smtClean="0"/>
              <a:t>сервера</a:t>
            </a:r>
            <a:r>
              <a:rPr lang="en-US" dirty="0" smtClean="0"/>
              <a:t> </a:t>
            </a:r>
            <a:r>
              <a:rPr lang="ru-RU" dirty="0" smtClean="0"/>
              <a:t>и клиенты, …</a:t>
            </a:r>
          </a:p>
          <a:p>
            <a:r>
              <a:rPr lang="ru-RU" dirty="0" smtClean="0"/>
              <a:t>Но…</a:t>
            </a:r>
            <a:r>
              <a:rPr lang="en-US" dirty="0" smtClean="0"/>
              <a:t> </a:t>
            </a:r>
            <a:r>
              <a:rPr lang="ru-RU" dirty="0" smtClean="0"/>
              <a:t>неадекватные сценарии использования</a:t>
            </a:r>
          </a:p>
          <a:p>
            <a:pPr lvl="1"/>
            <a:r>
              <a:rPr lang="ru-RU" dirty="0" smtClean="0"/>
              <a:t>Неадекватные настройки: </a:t>
            </a:r>
            <a:endParaRPr lang="en-US" dirty="0" smtClean="0"/>
          </a:p>
          <a:p>
            <a:pPr lvl="2"/>
            <a:r>
              <a:rPr lang="ru-RU" dirty="0" smtClean="0"/>
              <a:t>Старые версии (</a:t>
            </a:r>
            <a:r>
              <a:rPr lang="en-US" dirty="0" smtClean="0"/>
              <a:t>SSL 3.0</a:t>
            </a:r>
            <a:r>
              <a:rPr lang="ru-RU" dirty="0" smtClean="0"/>
              <a:t>, </a:t>
            </a:r>
            <a:r>
              <a:rPr lang="en-US" dirty="0" smtClean="0"/>
              <a:t>TLS 1.0</a:t>
            </a:r>
            <a:r>
              <a:rPr lang="ru-RU" dirty="0" smtClean="0"/>
              <a:t>)</a:t>
            </a:r>
          </a:p>
          <a:p>
            <a:pPr lvl="2"/>
            <a:r>
              <a:rPr lang="ru-RU" dirty="0" smtClean="0"/>
              <a:t>Слабые алгоритмы (</a:t>
            </a:r>
            <a:r>
              <a:rPr lang="en-US" dirty="0" smtClean="0"/>
              <a:t>MD5, DES)</a:t>
            </a:r>
            <a:endParaRPr lang="ru-RU" dirty="0" smtClean="0"/>
          </a:p>
          <a:p>
            <a:pPr lvl="1"/>
            <a:r>
              <a:rPr lang="ru-RU" dirty="0" smtClean="0"/>
              <a:t>Неадекватные сертификаты – просрочены, неверные имена, неверные права,</a:t>
            </a:r>
            <a:r>
              <a:rPr lang="en-US" dirty="0" smtClean="0"/>
              <a:t> </a:t>
            </a:r>
            <a:r>
              <a:rPr lang="ru-RU" dirty="0" err="1" smtClean="0"/>
              <a:t>самоподписные</a:t>
            </a:r>
            <a:r>
              <a:rPr lang="ru-RU" dirty="0" smtClean="0"/>
              <a:t>, </a:t>
            </a:r>
            <a:r>
              <a:rPr lang="en-US" dirty="0" smtClean="0"/>
              <a:t>…</a:t>
            </a:r>
          </a:p>
          <a:p>
            <a:pPr lvl="1"/>
            <a:r>
              <a:rPr lang="ru-RU" dirty="0" smtClean="0"/>
              <a:t>Отсутствие проверок аутентичности</a:t>
            </a:r>
          </a:p>
          <a:p>
            <a:pPr lvl="2"/>
            <a:r>
              <a:rPr lang="ru-RU" dirty="0" smtClean="0"/>
              <a:t>40 из 100 популярных приложений </a:t>
            </a:r>
            <a:r>
              <a:rPr lang="en-US" dirty="0" smtClean="0"/>
              <a:t>Android </a:t>
            </a:r>
            <a:r>
              <a:rPr lang="ru-RU" dirty="0" smtClean="0"/>
              <a:t>не проверяют сертификат сервера</a:t>
            </a:r>
          </a:p>
          <a:p>
            <a:pPr lvl="3"/>
            <a:r>
              <a:rPr lang="ru-RU" dirty="0" smtClean="0"/>
              <a:t>Реализованы атаки </a:t>
            </a:r>
            <a:r>
              <a:rPr lang="en-US" dirty="0" smtClean="0"/>
              <a:t>man-in-the-middle </a:t>
            </a:r>
            <a:r>
              <a:rPr lang="ru-RU" dirty="0" smtClean="0"/>
              <a:t>для извлечения паролей, данных банковских карт и т.п.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 ноября 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C626-DA2E-43AB-8048-7324B788A338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227</TotalTime>
  <Words>1513</Words>
  <Application>Microsoft Office PowerPoint</Application>
  <PresentationFormat>Экран (4:3)</PresentationFormat>
  <Paragraphs>369</Paragraphs>
  <Slides>29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Солнцестояние</vt:lpstr>
      <vt:lpstr>Применение моделей для тестирования протоколов безопасности</vt:lpstr>
      <vt:lpstr>План презентации</vt:lpstr>
      <vt:lpstr>Протоколы безопасности</vt:lpstr>
      <vt:lpstr>Несколько слов о безопасности</vt:lpstr>
      <vt:lpstr>Несколько слов о TLS</vt:lpstr>
      <vt:lpstr>Протокол TLS/SSL</vt:lpstr>
      <vt:lpstr>Защита данных</vt:lpstr>
      <vt:lpstr>Установление соединения TLS</vt:lpstr>
      <vt:lpstr>Тестирование соответствия</vt:lpstr>
      <vt:lpstr>Задачи тестирования соответствия</vt:lpstr>
      <vt:lpstr>Общепринятая методология тестирования соответствия</vt:lpstr>
      <vt:lpstr>Понятие Test Case</vt:lpstr>
      <vt:lpstr>Применение моделей для тестирования</vt:lpstr>
      <vt:lpstr>Используемый подход к тестированию соответствия (1)</vt:lpstr>
      <vt:lpstr>Предлагаемый подход к тестированию соответствия (2)</vt:lpstr>
      <vt:lpstr>Формальные спецификации</vt:lpstr>
      <vt:lpstr>Формализация стандартов</vt:lpstr>
      <vt:lpstr>Неизбыточное задание автомата теста</vt:lpstr>
      <vt:lpstr>Тестирование соответствия модели</vt:lpstr>
      <vt:lpstr>Разработка тестов</vt:lpstr>
      <vt:lpstr>Тестирование TLS с использование моделей</vt:lpstr>
      <vt:lpstr>Тестирование соответствия TLS</vt:lpstr>
      <vt:lpstr>Результаты</vt:lpstr>
      <vt:lpstr>Результаты (2)</vt:lpstr>
      <vt:lpstr>Результаты (3)</vt:lpstr>
      <vt:lpstr>Обсуждение</vt:lpstr>
      <vt:lpstr>Результаты</vt:lpstr>
      <vt:lpstr>Планы развития</vt:lpstr>
      <vt:lpstr>Практика использованияTLS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моделей для тестирования протоколов безопасности</dc:title>
  <dc:creator>pakula</dc:creator>
  <cp:lastModifiedBy>pakula</cp:lastModifiedBy>
  <cp:revision>70</cp:revision>
  <dcterms:created xsi:type="dcterms:W3CDTF">2012-11-15T04:49:31Z</dcterms:created>
  <dcterms:modified xsi:type="dcterms:W3CDTF">2012-11-15T08:37:55Z</dcterms:modified>
</cp:coreProperties>
</file>