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3"/>
  </p:notesMasterIdLst>
  <p:sldIdLst>
    <p:sldId id="256" r:id="rId3"/>
    <p:sldId id="257" r:id="rId4"/>
    <p:sldId id="269" r:id="rId5"/>
    <p:sldId id="270" r:id="rId6"/>
    <p:sldId id="271" r:id="rId7"/>
    <p:sldId id="258" r:id="rId8"/>
    <p:sldId id="259" r:id="rId9"/>
    <p:sldId id="263" r:id="rId10"/>
    <p:sldId id="262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A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39" autoAdjust="0"/>
  </p:normalViewPr>
  <p:slideViewPr>
    <p:cSldViewPr>
      <p:cViewPr varScale="1">
        <p:scale>
          <a:sx n="71" d="100"/>
          <a:sy n="71" d="100"/>
        </p:scale>
        <p:origin x="-133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9DA6A-891D-4E64-815E-6EBDFE765F19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C8659-E7DA-45A2-B3CE-57BC3E7145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178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C8659-E7DA-45A2-B3CE-57BC3E71453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64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C8659-E7DA-45A2-B3CE-57BC3E71453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5" descr="7-00029_BAK_v03TOP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gi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303" y="1484784"/>
            <a:ext cx="8064896" cy="18002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effectLst/>
              </a:rPr>
              <a:t>Адаптация платформы </a:t>
            </a:r>
            <a:r>
              <a:rPr lang="ru-RU" sz="3600" b="1" dirty="0" err="1">
                <a:effectLst/>
              </a:rPr>
              <a:t>Galaxy</a:t>
            </a:r>
            <a:r>
              <a:rPr lang="ru-RU" sz="3600" b="1" dirty="0">
                <a:effectLst/>
              </a:rPr>
              <a:t>  для анализа данных </a:t>
            </a:r>
            <a:r>
              <a:rPr lang="ru-RU" sz="3600" b="1" dirty="0" err="1">
                <a:effectLst/>
              </a:rPr>
              <a:t>микроРНК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350100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Ф.С. Шарко</a:t>
            </a:r>
            <a:r>
              <a:rPr lang="ru-RU" baseline="30000" dirty="0"/>
              <a:t>1</a:t>
            </a:r>
            <a:r>
              <a:rPr lang="ru-RU" dirty="0"/>
              <a:t>, А.В</a:t>
            </a:r>
            <a:r>
              <a:rPr lang="ru-RU" dirty="0" smtClean="0"/>
              <a:t>. </a:t>
            </a:r>
            <a:r>
              <a:rPr lang="ru-RU" dirty="0" smtClean="0"/>
              <a:t>Кураченко</a:t>
            </a:r>
            <a:r>
              <a:rPr lang="ru-RU" baseline="30000" dirty="0" smtClean="0"/>
              <a:t>1</a:t>
            </a:r>
            <a:r>
              <a:rPr lang="ru-RU" dirty="0"/>
              <a:t>, И.В. Заигрин</a:t>
            </a:r>
            <a:r>
              <a:rPr lang="ru-RU" baseline="30000" dirty="0"/>
              <a:t>1</a:t>
            </a:r>
            <a:r>
              <a:rPr lang="ru-RU" dirty="0"/>
              <a:t>,</a:t>
            </a:r>
            <a:r>
              <a:rPr lang="ru-RU" baseline="30000" dirty="0"/>
              <a:t> </a:t>
            </a:r>
            <a:r>
              <a:rPr lang="ru-RU" dirty="0" smtClean="0"/>
              <a:t>А.Б</a:t>
            </a:r>
            <a:r>
              <a:rPr lang="ru-RU" dirty="0"/>
              <a:t>. Теслюк</a:t>
            </a:r>
            <a:r>
              <a:rPr lang="ru-RU" baseline="30000" dirty="0"/>
              <a:t>1</a:t>
            </a:r>
            <a:r>
              <a:rPr lang="ru-RU" dirty="0" smtClean="0"/>
              <a:t>,  А.В. Недолужко</a:t>
            </a:r>
            <a:r>
              <a:rPr lang="ru-RU" baseline="30000" dirty="0" smtClean="0"/>
              <a:t>1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4077072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ctr"/>
            <a:r>
              <a:rPr lang="ru-RU" baseline="30000" dirty="0" smtClean="0"/>
              <a:t>1</a:t>
            </a:r>
            <a:r>
              <a:rPr lang="ru-RU" dirty="0" smtClean="0"/>
              <a:t>НИЦ "Курчатовский институт"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6056" y="603963"/>
            <a:ext cx="6690320" cy="664797"/>
          </a:xfrm>
        </p:spPr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pic>
        <p:nvPicPr>
          <p:cNvPr id="1026" name="Picture 2" descr="D:\аспирантура\Курчатовская школа\DN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3" y="1412776"/>
            <a:ext cx="3921975" cy="452646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2410" y="2044791"/>
            <a:ext cx="4481676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МикроРНК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класс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некодирующих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РНК, длина 21-25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нуклеотидов, 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подавление трансляции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информационной РНК, регулятор</a:t>
            </a:r>
          </a:p>
          <a:p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экспресии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генов.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D:\аспирантура\Курчатовская школа\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0049" y="1916832"/>
            <a:ext cx="4266447" cy="24584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8382000" cy="664797"/>
          </a:xfrm>
        </p:spPr>
        <p:txBody>
          <a:bodyPr/>
          <a:lstStyle/>
          <a:p>
            <a:r>
              <a:rPr lang="ru-RU" dirty="0" smtClean="0"/>
              <a:t>Разработка платформы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32" name="Picture 8" descr="C:\Users\Федор\Desktop\14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95" y="2299162"/>
            <a:ext cx="1092704" cy="180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Федор\Desktop\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212" y="2318885"/>
            <a:ext cx="1615536" cy="180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люс 12"/>
          <p:cNvSpPr/>
          <p:nvPr/>
        </p:nvSpPr>
        <p:spPr bwMode="auto">
          <a:xfrm>
            <a:off x="1342699" y="3013496"/>
            <a:ext cx="845513" cy="707044"/>
          </a:xfrm>
          <a:prstGeom prst="mathPl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300" dirty="0" smtClean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14" name="Равно 13"/>
          <p:cNvSpPr/>
          <p:nvPr/>
        </p:nvSpPr>
        <p:spPr bwMode="auto">
          <a:xfrm>
            <a:off x="3803748" y="2903246"/>
            <a:ext cx="966301" cy="514214"/>
          </a:xfrm>
          <a:prstGeom prst="mathEqual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300" dirty="0" smtClean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11" name="Облако 10"/>
          <p:cNvSpPr/>
          <p:nvPr/>
        </p:nvSpPr>
        <p:spPr bwMode="auto">
          <a:xfrm>
            <a:off x="1191714" y="2158983"/>
            <a:ext cx="1147482" cy="77132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300" dirty="0" smtClean="0">
              <a:solidFill>
                <a:schemeClr val="tx1"/>
              </a:solidFill>
              <a:latin typeface="Sego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3624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99592" y="332656"/>
            <a:ext cx="669032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50" noProof="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Galaxy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5800" y="1195717"/>
            <a:ext cx="6030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Открытая </a:t>
            </a:r>
            <a:r>
              <a:rPr lang="ru-RU" dirty="0" err="1" smtClean="0"/>
              <a:t>веб-платформа</a:t>
            </a:r>
            <a:r>
              <a:rPr lang="ru-RU" dirty="0" smtClean="0"/>
              <a:t> для обработкой данных геномных исследований.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1888827"/>
            <a:ext cx="14606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Объекты:</a:t>
            </a:r>
            <a:endParaRPr lang="ru-RU" sz="2400" dirty="0"/>
          </a:p>
        </p:txBody>
      </p:sp>
      <p:sp>
        <p:nvSpPr>
          <p:cNvPr id="14" name="Содержимое 2"/>
          <p:cNvSpPr>
            <a:spLocks noGrp="1"/>
          </p:cNvSpPr>
          <p:nvPr>
            <p:ph idx="1"/>
          </p:nvPr>
        </p:nvSpPr>
        <p:spPr>
          <a:xfrm>
            <a:off x="755576" y="2370291"/>
            <a:ext cx="5832648" cy="954107"/>
          </a:xfrm>
        </p:spPr>
        <p:txBody>
          <a:bodyPr/>
          <a:lstStyle/>
          <a:p>
            <a:r>
              <a:rPr lang="ru-RU" sz="2000" dirty="0" smtClean="0"/>
              <a:t>История</a:t>
            </a:r>
          </a:p>
          <a:p>
            <a:r>
              <a:rPr lang="ru-RU" sz="2000" dirty="0" smtClean="0"/>
              <a:t>Утилиты</a:t>
            </a:r>
            <a:endParaRPr lang="en-US" sz="2000" dirty="0" smtClean="0"/>
          </a:p>
          <a:p>
            <a:r>
              <a:rPr lang="en-US" sz="2000" dirty="0" smtClean="0"/>
              <a:t>Workflow</a:t>
            </a:r>
            <a:endParaRPr lang="ru-RU" sz="2000" dirty="0" smtClean="0"/>
          </a:p>
        </p:txBody>
      </p:sp>
      <p:pic>
        <p:nvPicPr>
          <p:cNvPr id="4099" name="Picture 3" descr="D:\аспирантура\Курчатовская школа\Logo_Galaxy_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64723" y="667982"/>
            <a:ext cx="1892300" cy="1701800"/>
          </a:xfrm>
          <a:prstGeom prst="rect">
            <a:avLst/>
          </a:prstGeom>
          <a:noFill/>
        </p:spPr>
      </p:pic>
      <p:pic>
        <p:nvPicPr>
          <p:cNvPr id="10" name="Picture 3" descr="D:\аспирантура\Курчатовская школа\we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741154"/>
            <a:ext cx="5367466" cy="30185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24644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66056" y="404664"/>
            <a:ext cx="6690320" cy="1329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Недостатки </a:t>
            </a:r>
            <a:r>
              <a:rPr lang="en-US" sz="48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Galaxy</a:t>
            </a:r>
          </a:p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827584" y="2276872"/>
            <a:ext cx="3960440" cy="1477328"/>
          </a:xfrm>
        </p:spPr>
        <p:txBody>
          <a:bodyPr/>
          <a:lstStyle/>
          <a:p>
            <a:r>
              <a:rPr lang="ru-RU" sz="2400" dirty="0" smtClean="0"/>
              <a:t>Запуск </a:t>
            </a:r>
            <a:r>
              <a:rPr lang="en-US" sz="2400" dirty="0" smtClean="0"/>
              <a:t>workflow</a:t>
            </a:r>
            <a:r>
              <a:rPr lang="ru-RU" sz="2400" dirty="0" smtClean="0"/>
              <a:t> с большим</a:t>
            </a:r>
            <a:r>
              <a:rPr lang="en-US" sz="2400" dirty="0" smtClean="0"/>
              <a:t> </a:t>
            </a:r>
            <a:r>
              <a:rPr lang="ru-RU" sz="2400" dirty="0" smtClean="0"/>
              <a:t>количеством данных</a:t>
            </a:r>
            <a:endParaRPr lang="en-US" sz="2400" dirty="0" smtClean="0"/>
          </a:p>
          <a:p>
            <a:r>
              <a:rPr lang="ru-RU" sz="2400" dirty="0" smtClean="0"/>
              <a:t>Документация</a:t>
            </a:r>
          </a:p>
          <a:p>
            <a:r>
              <a:rPr lang="ru-RU" sz="2400" dirty="0" smtClean="0"/>
              <a:t>Визуализация</a:t>
            </a:r>
            <a:endParaRPr lang="ru-RU" sz="2400" dirty="0"/>
          </a:p>
        </p:txBody>
      </p:sp>
      <p:pic>
        <p:nvPicPr>
          <p:cNvPr id="3075" name="Picture 3" descr="C:\Users\Федор\Desktop\13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643" y="1484784"/>
            <a:ext cx="214312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Федор\Desktop\150px-GalaxyProject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459" y="4005064"/>
            <a:ext cx="2554556" cy="9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4506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71" y="1196752"/>
            <a:ext cx="2670245" cy="2795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246695" y="271564"/>
            <a:ext cx="5349641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Утилиты для </a:t>
            </a:r>
            <a:r>
              <a:rPr lang="en-US" sz="48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Galaxy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pic>
        <p:nvPicPr>
          <p:cNvPr id="1028" name="Picture 4" descr="C:\Users\Федор\Desktop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616" y="1752674"/>
            <a:ext cx="3200400" cy="205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Штриховая стрелка вправо 1"/>
          <p:cNvSpPr/>
          <p:nvPr/>
        </p:nvSpPr>
        <p:spPr bwMode="auto">
          <a:xfrm>
            <a:off x="4716016" y="2492896"/>
            <a:ext cx="1440160" cy="576064"/>
          </a:xfrm>
          <a:prstGeom prst="striped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300" dirty="0" smtClean="0">
              <a:solidFill>
                <a:schemeClr val="tx1"/>
              </a:solidFill>
              <a:latin typeface="Segoe" pitchFamily="34" charset="0"/>
            </a:endParaRPr>
          </a:p>
        </p:txBody>
      </p:sp>
      <p:pic>
        <p:nvPicPr>
          <p:cNvPr id="1030" name="Picture 6" descr="C:\Users\Федор\Desktop\150px-GalaxyProject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304077"/>
            <a:ext cx="2554556" cy="9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Федор\Desktop\perl_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11" y="3087633"/>
            <a:ext cx="3600768" cy="237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187624" y="188640"/>
            <a:ext cx="669032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spc="-150" noProof="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Визуализация результатов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pic>
        <p:nvPicPr>
          <p:cNvPr id="2050" name="Picture 2" descr="1-5-9-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07840"/>
            <a:ext cx="3819525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1196751"/>
            <a:ext cx="4467187" cy="430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27584" y="476672"/>
            <a:ext cx="669032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			API</a:t>
            </a: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pic>
        <p:nvPicPr>
          <p:cNvPr id="4098" name="Picture 2" descr="C:\Users\Федор\Desktop\3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2376264" cy="162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право 1"/>
          <p:cNvSpPr/>
          <p:nvPr/>
        </p:nvSpPr>
        <p:spPr bwMode="auto">
          <a:xfrm>
            <a:off x="3131840" y="2060848"/>
            <a:ext cx="2016224" cy="504056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300" dirty="0" smtClean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10" name="Стрелка вправо 9"/>
          <p:cNvSpPr/>
          <p:nvPr/>
        </p:nvSpPr>
        <p:spPr bwMode="auto">
          <a:xfrm>
            <a:off x="3164632" y="3180572"/>
            <a:ext cx="2016224" cy="504056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300" dirty="0" smtClean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200" y="176528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Образец №1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203848" y="285293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Образец №2</a:t>
            </a:r>
            <a:endParaRPr lang="ru-RU" dirty="0"/>
          </a:p>
        </p:txBody>
      </p:sp>
      <p:pic>
        <p:nvPicPr>
          <p:cNvPr id="13" name="Picture 6" descr="C:\Users\Федор\Desktop\150px-GalaxyProject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459" y="2376085"/>
            <a:ext cx="2554556" cy="9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66056" y="404664"/>
            <a:ext cx="6690320" cy="1329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Планы на будущее</a:t>
            </a:r>
            <a:endParaRPr lang="en-US" sz="4800" spc="-150" dirty="0" smtClean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cs typeface="Arial" charset="0"/>
            </a:endParaRPr>
          </a:p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Arial" charset="0"/>
            </a:endParaRPr>
          </a:p>
        </p:txBody>
      </p:sp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395536" y="2204864"/>
            <a:ext cx="4752528" cy="1551194"/>
          </a:xfrm>
        </p:spPr>
        <p:txBody>
          <a:bodyPr/>
          <a:lstStyle/>
          <a:p>
            <a:r>
              <a:rPr lang="en-US" sz="2400" dirty="0" smtClean="0"/>
              <a:t>GPU </a:t>
            </a:r>
            <a:r>
              <a:rPr lang="ru-RU" sz="2400" dirty="0" smtClean="0"/>
              <a:t>кластер</a:t>
            </a:r>
          </a:p>
          <a:p>
            <a:r>
              <a:rPr lang="ru-RU" sz="2400" dirty="0" smtClean="0"/>
              <a:t>Исследования </a:t>
            </a:r>
            <a:r>
              <a:rPr lang="ru-RU" sz="2400" dirty="0"/>
              <a:t>раковых </a:t>
            </a:r>
            <a:r>
              <a:rPr lang="ru-RU" sz="2400" dirty="0" smtClean="0"/>
              <a:t>геномов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3076" name="Picture 4" descr="C:\Users\Федор\Desktop\3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088389"/>
            <a:ext cx="2810768" cy="253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Федор\Desktop\31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596401"/>
            <a:ext cx="2097088" cy="208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692962" y="6488668"/>
            <a:ext cx="146867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Москва 2012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2132856"/>
            <a:ext cx="6624736" cy="7478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spc="-15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Arial" charset="0"/>
              </a:rPr>
              <a:t>Спасибо за внимание</a:t>
            </a:r>
            <a:endParaRPr kumimoji="0" lang="ru-RU" sz="5400" b="0" i="0" u="none" strike="noStrike" kern="1200" cap="none" spc="-150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White with Blue Bar Segoe Template_TP10286789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TS010286789</Template>
  <TotalTime>1632</TotalTime>
  <Words>117</Words>
  <Application>Microsoft Office PowerPoint</Application>
  <PresentationFormat>Экран (4:3)</PresentationFormat>
  <Paragraphs>41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1_White with Blue Bar Segoe Template_TP10286789</vt:lpstr>
      <vt:lpstr>Белый текст и шрифт Courier для слайдов с кодом</vt:lpstr>
      <vt:lpstr>Адаптация платформы Galaxy  для анализа данных микроРНК  </vt:lpstr>
      <vt:lpstr>Введение</vt:lpstr>
      <vt:lpstr>Разработка платформы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DreamLair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Pandorin</dc:creator>
  <cp:lastModifiedBy>Игорь</cp:lastModifiedBy>
  <cp:revision>103</cp:revision>
  <dcterms:created xsi:type="dcterms:W3CDTF">2012-10-16T13:37:33Z</dcterms:created>
  <dcterms:modified xsi:type="dcterms:W3CDTF">2012-11-14T13:33:55Z</dcterms:modified>
</cp:coreProperties>
</file>