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7"/>
  </p:notesMasterIdLst>
  <p:sldIdLst>
    <p:sldId id="256" r:id="rId3"/>
    <p:sldId id="268" r:id="rId4"/>
    <p:sldId id="257" r:id="rId5"/>
    <p:sldId id="269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DA6A-891D-4E64-815E-6EBDFE765F19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C8659-E7DA-45A2-B3CE-57BC3E7145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17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C8659-E7DA-45A2-B3CE-57BC3E71453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C8659-E7DA-45A2-B3CE-57BC3E71453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5" descr="7-00029_BAK_v03TOP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9532" y="1340768"/>
            <a:ext cx="8064896" cy="18002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/>
              </a:rPr>
              <a:t>Создание </a:t>
            </a:r>
            <a:r>
              <a:rPr lang="ru-RU" sz="3200" b="1" dirty="0">
                <a:effectLst/>
              </a:rPr>
              <a:t>биоинформационной платформы для анализа геномных данных в облачной инфраструктуре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50100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И.В. Заигрин</a:t>
            </a:r>
            <a:r>
              <a:rPr lang="ru-RU" baseline="30000" dirty="0"/>
              <a:t>1</a:t>
            </a:r>
            <a:r>
              <a:rPr lang="ru-RU" dirty="0"/>
              <a:t>,</a:t>
            </a:r>
            <a:r>
              <a:rPr lang="ru-RU" baseline="30000" dirty="0"/>
              <a:t> </a:t>
            </a:r>
            <a:r>
              <a:rPr lang="ru-RU" dirty="0"/>
              <a:t>А.В. Кураченко</a:t>
            </a:r>
            <a:r>
              <a:rPr lang="ru-RU" baseline="30000" dirty="0"/>
              <a:t>1</a:t>
            </a:r>
            <a:r>
              <a:rPr lang="ru-RU" dirty="0"/>
              <a:t>, Ф.С. Шарко</a:t>
            </a:r>
            <a:r>
              <a:rPr lang="ru-RU" baseline="30000" dirty="0"/>
              <a:t>1</a:t>
            </a:r>
            <a:r>
              <a:rPr lang="ru-RU" dirty="0"/>
              <a:t>, А.Б. Теслюк</a:t>
            </a:r>
            <a:r>
              <a:rPr lang="ru-RU" baseline="30000" dirty="0"/>
              <a:t>1</a:t>
            </a:r>
            <a:r>
              <a:rPr lang="ru-RU" dirty="0"/>
              <a:t>,  А.В. Недолужко</a:t>
            </a:r>
            <a:r>
              <a:rPr lang="ru-RU" baseline="30000" dirty="0"/>
              <a:t>1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4077072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ctr"/>
            <a:r>
              <a:rPr lang="ru-RU" baseline="30000" dirty="0" smtClean="0"/>
              <a:t>1</a:t>
            </a:r>
            <a:r>
              <a:rPr lang="ru-RU" dirty="0" smtClean="0"/>
              <a:t>НИЦ "Курчатовский институт"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056" y="603963"/>
            <a:ext cx="6690320" cy="664797"/>
          </a:xfrm>
        </p:spPr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pic>
        <p:nvPicPr>
          <p:cNvPr id="1026" name="Picture 2" descr="D:\аспирантура\Курчатовская школа\DN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3" y="1412776"/>
            <a:ext cx="3921975" cy="452646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869791"/>
            <a:ext cx="4464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Создание </a:t>
            </a:r>
            <a:r>
              <a:rPr lang="ru-RU" sz="2000" dirty="0"/>
              <a:t>платформы, которая на основе существующих общедоступных и разработанных нами программ, позволит достаточно быстро и удобно обрабатывать данные геномного </a:t>
            </a:r>
            <a:r>
              <a:rPr lang="ru-RU" sz="2000" dirty="0" err="1"/>
              <a:t>секвенирования</a:t>
            </a:r>
            <a:r>
              <a:rPr lang="ru-RU" sz="2000" dirty="0"/>
              <a:t> различных организмов</a:t>
            </a:r>
            <a:br>
              <a:rPr lang="ru-RU" sz="2000" dirty="0"/>
            </a:b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6724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056" y="603963"/>
            <a:ext cx="6690320" cy="664797"/>
          </a:xfrm>
        </p:spPr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3617" y="2636912"/>
            <a:ext cx="4464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Секвенирование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000" dirty="0" smtClean="0"/>
              <a:t>определение </a:t>
            </a:r>
          </a:p>
          <a:p>
            <a:r>
              <a:rPr lang="ru-RU" sz="2000" dirty="0" smtClean="0"/>
              <a:t>первичной аминокислотной или нуклеотидной последовательности </a:t>
            </a:r>
          </a:p>
          <a:p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87" y="2276872"/>
            <a:ext cx="4326769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92888" cy="664797"/>
          </a:xfrm>
        </p:spPr>
        <p:txBody>
          <a:bodyPr/>
          <a:lstStyle/>
          <a:p>
            <a:r>
              <a:rPr lang="ru-RU" dirty="0" smtClean="0"/>
              <a:t>Стоимость </a:t>
            </a:r>
            <a:r>
              <a:rPr lang="ru-RU" dirty="0" err="1"/>
              <a:t>секвенирования</a:t>
            </a:r>
            <a:r>
              <a:rPr lang="ru-RU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7" name="Picture 10" descr="cover_na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2252663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612247"/>
              </p:ext>
            </p:extLst>
          </p:nvPr>
        </p:nvGraphicFramePr>
        <p:xfrm>
          <a:off x="6804248" y="1246348"/>
          <a:ext cx="2181225" cy="336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Image" r:id="rId4" imgW="2679365" imgH="4126984" progId="Photoshop.Image.10">
                  <p:embed/>
                </p:oleObj>
              </mc:Choice>
              <mc:Fallback>
                <p:oleObj name="Image" r:id="rId4" imgW="2679365" imgH="4126984" progId="Photoshop.Image.1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1246348"/>
                        <a:ext cx="2181225" cy="336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8" descr="sequenc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35" y="1852005"/>
            <a:ext cx="6105660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36241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46695" y="271564"/>
            <a:ext cx="2891273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50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charset="0"/>
              </a:rPr>
              <a:t>Аналоги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2052" name="Picture 4" descr="D:\аспирантура\Курчатовская школа\Station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2654300" cy="736600"/>
          </a:xfrm>
          <a:prstGeom prst="rect">
            <a:avLst/>
          </a:prstGeom>
          <a:noFill/>
        </p:spPr>
      </p:pic>
      <p:pic>
        <p:nvPicPr>
          <p:cNvPr id="2054" name="Picture 6" descr="D:\аспирантура\Курчатовская школа\tarclou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717032"/>
            <a:ext cx="2736304" cy="1351668"/>
          </a:xfrm>
          <a:prstGeom prst="rect">
            <a:avLst/>
          </a:prstGeom>
          <a:noFill/>
        </p:spPr>
      </p:pic>
      <p:pic>
        <p:nvPicPr>
          <p:cNvPr id="2056" name="Picture 8" descr="D:\аспирантура\Курчатовская школа\Blas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365104"/>
            <a:ext cx="674879" cy="821829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115616" y="4581128"/>
            <a:ext cx="2262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CloudBLAST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95936" y="2276872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Genotyping from short reads using cloud computing</a:t>
            </a:r>
            <a:endParaRPr lang="en-US" b="1" dirty="0"/>
          </a:p>
        </p:txBody>
      </p:sp>
      <p:pic>
        <p:nvPicPr>
          <p:cNvPr id="2057" name="Picture 9" descr="D:\аспирантура\Курчатовская школа\Crossbo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3" y="1988840"/>
            <a:ext cx="1894117" cy="28155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аспирантура\Курчатовская школа\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946302" cy="446876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87624" y="188640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50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charset="0"/>
              </a:rPr>
              <a:t>Архитектура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аспирантура\Курчатовская школа\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633" y="975548"/>
            <a:ext cx="7946302" cy="446876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87624" y="188640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50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charset="0"/>
              </a:rPr>
              <a:t>Архитектура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3074" name="Picture 2" descr="D:\аспирантура\Курчатовская школа\Scheme3_nor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484784"/>
            <a:ext cx="6940550" cy="424338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99592" y="332656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Galaxy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800" y="1195717"/>
            <a:ext cx="6030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Открытая </a:t>
            </a:r>
            <a:r>
              <a:rPr lang="ru-RU" dirty="0" err="1" smtClean="0"/>
              <a:t>веб-платформа</a:t>
            </a:r>
            <a:r>
              <a:rPr lang="ru-RU" dirty="0" smtClean="0"/>
              <a:t> для обработкой данных геномных исследований.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7200800" cy="352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D:\аспирантура\Курчатовская школа\Logo_Galaxy_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998" y="997453"/>
            <a:ext cx="1892300" cy="1701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66056" y="404664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TORQUE Maui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5123" name="Picture 3" descr="D:\аспирантура\Курчатовская школа\Adaptive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653136"/>
            <a:ext cx="4248472" cy="120112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69342" y="1469975"/>
            <a:ext cx="5226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TORQUE </a:t>
            </a:r>
            <a:r>
              <a:rPr lang="en-US" dirty="0" smtClean="0"/>
              <a:t>- </a:t>
            </a:r>
            <a:r>
              <a:rPr lang="ru-RU" dirty="0" smtClean="0"/>
              <a:t>менеджер распределенных ресурсов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9342" y="1830015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Распределение вычислительных задач среди доступных вычислительных ресурсов.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69343" y="2766119"/>
            <a:ext cx="532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Maui </a:t>
            </a:r>
            <a:r>
              <a:rPr lang="en-US" dirty="0" smtClean="0"/>
              <a:t>- </a:t>
            </a:r>
            <a:r>
              <a:rPr lang="ru-RU" dirty="0" smtClean="0"/>
              <a:t>планировщик заданий в параллельных и распределенных вычислительных системах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27584" y="476672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noProof="0" dirty="0" err="1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OpenStack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6150" name="Picture 6" descr="D:\аспирантура\Курчатовская школа\OpenStac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4365104"/>
            <a:ext cx="1435544" cy="140551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24744" y="1619508"/>
            <a:ext cx="488665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2400" b="1" dirty="0" smtClean="0"/>
              <a:t>Nova </a:t>
            </a:r>
            <a:r>
              <a:rPr lang="en-US" dirty="0" smtClean="0"/>
              <a:t>– </a:t>
            </a:r>
            <a:r>
              <a:rPr lang="ru-RU" dirty="0" smtClean="0"/>
              <a:t>Контроллер вычислительных ресурсов</a:t>
            </a:r>
            <a:endParaRPr lang="en-US" dirty="0" smtClean="0"/>
          </a:p>
          <a:p>
            <a:pPr fontAlgn="base"/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4744" y="2264509"/>
            <a:ext cx="320504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2400" b="1" dirty="0" smtClean="0"/>
              <a:t>Swift </a:t>
            </a:r>
            <a:r>
              <a:rPr lang="en-US" dirty="0" smtClean="0"/>
              <a:t>– </a:t>
            </a:r>
            <a:r>
              <a:rPr lang="ru-RU" dirty="0" smtClean="0"/>
              <a:t>Облачное хранилище</a:t>
            </a:r>
            <a:endParaRPr lang="en-US" dirty="0" smtClean="0"/>
          </a:p>
          <a:p>
            <a:pPr fontAlgn="base"/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43835" y="2808510"/>
            <a:ext cx="5883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2400" b="1" dirty="0" smtClean="0"/>
              <a:t>Glance </a:t>
            </a:r>
            <a:r>
              <a:rPr lang="en-US" dirty="0" smtClean="0"/>
              <a:t>– </a:t>
            </a:r>
            <a:r>
              <a:rPr lang="ru-RU" dirty="0" smtClean="0"/>
              <a:t>Сервис хранения образов виртуальных машин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02642" y="271564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balancer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24580" name="Picture 4" descr="D:\аспирантура\Курчатовская школа\Scheme4__1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568" y="1041241"/>
            <a:ext cx="6940550" cy="4635500"/>
          </a:xfrm>
          <a:prstGeom prst="rect">
            <a:avLst/>
          </a:prstGeom>
          <a:noFill/>
        </p:spPr>
      </p:pic>
      <p:pic>
        <p:nvPicPr>
          <p:cNvPr id="12" name="Picture 6" descr="D:\аспирантура\Курчатовская школа\OpenStac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1911" y="5001681"/>
            <a:ext cx="405891" cy="397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D:\аспирантура\Курчатовская школа\Scheme4__2__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95028"/>
            <a:ext cx="6940550" cy="46355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99592" y="283854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 </a:t>
            </a: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balancer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10" name="Picture 6" descr="D:\аспирантура\Курчатовская школа\OpenStac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055467"/>
            <a:ext cx="405891" cy="397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D:\аспирантура\Курчатовская школа\Scheme4__2__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870" y="1086064"/>
            <a:ext cx="6940550" cy="46355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02642" y="332656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balancer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11" name="Picture 6" descr="D:\аспирантура\Курчатовская школа\OpenStac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042556"/>
            <a:ext cx="405891" cy="397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47664" y="2132856"/>
            <a:ext cx="6624736" cy="7478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Спасибо за внимание</a:t>
            </a:r>
            <a:endParaRPr kumimoji="0" lang="ru-RU" sz="54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cs typeface="Arial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White with Blue Bar Segoe Template_TP10286789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TS010286789</Template>
  <TotalTime>1483</TotalTime>
  <Words>170</Words>
  <Application>Microsoft Office PowerPoint</Application>
  <PresentationFormat>Экран (4:3)</PresentationFormat>
  <Paragraphs>44</Paragraphs>
  <Slides>14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1_White with Blue Bar Segoe Template_TP10286789</vt:lpstr>
      <vt:lpstr>Белый текст и шрифт Courier для слайдов с кодом</vt:lpstr>
      <vt:lpstr>Image</vt:lpstr>
      <vt:lpstr>Создание биоинформационной платформы для анализа геномных данных в облачной инфраструктуре </vt:lpstr>
      <vt:lpstr>Цель проекта</vt:lpstr>
      <vt:lpstr>Введение</vt:lpstr>
      <vt:lpstr>Стоимость секвенирования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DreamLair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Pandorin</dc:creator>
  <cp:lastModifiedBy>Игорь</cp:lastModifiedBy>
  <cp:revision>91</cp:revision>
  <dcterms:created xsi:type="dcterms:W3CDTF">2012-10-16T13:37:33Z</dcterms:created>
  <dcterms:modified xsi:type="dcterms:W3CDTF">2012-11-14T13:33:31Z</dcterms:modified>
</cp:coreProperties>
</file>