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70" r:id="rId3"/>
    <p:sldId id="271" r:id="rId4"/>
    <p:sldId id="266" r:id="rId5"/>
    <p:sldId id="277" r:id="rId6"/>
    <p:sldId id="272" r:id="rId7"/>
    <p:sldId id="273" r:id="rId8"/>
    <p:sldId id="268" r:id="rId9"/>
    <p:sldId id="274" r:id="rId10"/>
    <p:sldId id="275" r:id="rId11"/>
    <p:sldId id="276" r:id="rId12"/>
    <p:sldId id="278" r:id="rId13"/>
    <p:sldId id="27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597" autoAdjust="0"/>
    <p:restoredTop sz="85333" autoAdjust="0"/>
  </p:normalViewPr>
  <p:slideViewPr>
    <p:cSldViewPr>
      <p:cViewPr varScale="1">
        <p:scale>
          <a:sx n="78" d="100"/>
          <a:sy n="78" d="100"/>
        </p:scale>
        <p:origin x="-6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7297AF-4C08-4A25-BC8F-FEAB1941DDE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C3B3EA5-DD73-4988-8D8B-33BEE1D445F2}">
      <dgm:prSet phldrT="[Текст]"/>
      <dgm:spPr/>
      <dgm:t>
        <a:bodyPr/>
        <a:lstStyle/>
        <a:p>
          <a:r>
            <a:rPr lang="en-US" dirty="0" smtClean="0"/>
            <a:t>Software As A Service</a:t>
          </a:r>
          <a:endParaRPr lang="ru-RU" dirty="0"/>
        </a:p>
      </dgm:t>
    </dgm:pt>
    <dgm:pt modelId="{6C0C2FBC-5BAB-4566-A56F-59E63E107410}" type="parTrans" cxnId="{1F7EBB2F-02C0-431A-B2E6-D285332108F6}">
      <dgm:prSet/>
      <dgm:spPr/>
      <dgm:t>
        <a:bodyPr/>
        <a:lstStyle/>
        <a:p>
          <a:endParaRPr lang="ru-RU"/>
        </a:p>
      </dgm:t>
    </dgm:pt>
    <dgm:pt modelId="{A0255884-26C3-45EF-B6E8-5F50AFF3CD05}" type="sibTrans" cxnId="{1F7EBB2F-02C0-431A-B2E6-D285332108F6}">
      <dgm:prSet/>
      <dgm:spPr/>
      <dgm:t>
        <a:bodyPr/>
        <a:lstStyle/>
        <a:p>
          <a:endParaRPr lang="ru-RU"/>
        </a:p>
      </dgm:t>
    </dgm:pt>
    <dgm:pt modelId="{F13D3B9A-F198-43FE-936D-84DB9A432E5D}">
      <dgm:prSet phldrT="[Текст]"/>
      <dgm:spPr/>
      <dgm:t>
        <a:bodyPr/>
        <a:lstStyle/>
        <a:p>
          <a:r>
            <a:rPr lang="en-US" dirty="0" smtClean="0"/>
            <a:t>Platform As A Service</a:t>
          </a:r>
          <a:endParaRPr lang="ru-RU" dirty="0"/>
        </a:p>
      </dgm:t>
    </dgm:pt>
    <dgm:pt modelId="{F33C93DB-BFFC-495C-B7A0-06EF902A41CB}" type="parTrans" cxnId="{7BB51DFD-AD19-4F51-8B33-37474D7BB136}">
      <dgm:prSet/>
      <dgm:spPr/>
      <dgm:t>
        <a:bodyPr/>
        <a:lstStyle/>
        <a:p>
          <a:endParaRPr lang="ru-RU"/>
        </a:p>
      </dgm:t>
    </dgm:pt>
    <dgm:pt modelId="{35E36D10-14F0-466D-B777-5080C982D4B6}" type="sibTrans" cxnId="{7BB51DFD-AD19-4F51-8B33-37474D7BB136}">
      <dgm:prSet/>
      <dgm:spPr/>
      <dgm:t>
        <a:bodyPr/>
        <a:lstStyle/>
        <a:p>
          <a:endParaRPr lang="ru-RU"/>
        </a:p>
      </dgm:t>
    </dgm:pt>
    <dgm:pt modelId="{5C179967-1DBA-40FF-8E61-3FBE0D82D0CE}">
      <dgm:prSet phldrT="[Текст]"/>
      <dgm:spPr/>
      <dgm:t>
        <a:bodyPr/>
        <a:lstStyle/>
        <a:p>
          <a:r>
            <a:rPr lang="en-US" dirty="0" smtClean="0"/>
            <a:t>Infrastructure </a:t>
          </a:r>
          <a:r>
            <a:rPr lang="ru-RU" dirty="0" smtClean="0"/>
            <a:t>А</a:t>
          </a:r>
          <a:r>
            <a:rPr lang="en-US" dirty="0" smtClean="0"/>
            <a:t>s </a:t>
          </a:r>
          <a:r>
            <a:rPr lang="ru-RU" dirty="0" smtClean="0"/>
            <a:t>А</a:t>
          </a:r>
          <a:r>
            <a:rPr lang="en-US" dirty="0" smtClean="0"/>
            <a:t> Service</a:t>
          </a:r>
          <a:endParaRPr lang="ru-RU" dirty="0"/>
        </a:p>
      </dgm:t>
    </dgm:pt>
    <dgm:pt modelId="{4A93594A-8410-47EA-818E-E994C654BE51}" type="parTrans" cxnId="{B0BE46D0-97EB-456B-A5B8-0D4B4AA51F06}">
      <dgm:prSet/>
      <dgm:spPr/>
      <dgm:t>
        <a:bodyPr/>
        <a:lstStyle/>
        <a:p>
          <a:endParaRPr lang="ru-RU"/>
        </a:p>
      </dgm:t>
    </dgm:pt>
    <dgm:pt modelId="{072D167E-1B8F-4DF5-9435-884E20A964E3}" type="sibTrans" cxnId="{B0BE46D0-97EB-456B-A5B8-0D4B4AA51F06}">
      <dgm:prSet/>
      <dgm:spPr/>
      <dgm:t>
        <a:bodyPr/>
        <a:lstStyle/>
        <a:p>
          <a:endParaRPr lang="ru-RU"/>
        </a:p>
      </dgm:t>
    </dgm:pt>
    <dgm:pt modelId="{D8455288-6BD0-489F-B5B2-60B61273B5FA}" type="pres">
      <dgm:prSet presAssocID="{1C7297AF-4C08-4A25-BC8F-FEAB1941DDE9}" presName="compositeShape" presStyleCnt="0">
        <dgm:presLayoutVars>
          <dgm:dir/>
          <dgm:resizeHandles/>
        </dgm:presLayoutVars>
      </dgm:prSet>
      <dgm:spPr/>
    </dgm:pt>
    <dgm:pt modelId="{9AC3254C-05F1-4B99-AC58-7C3D05220687}" type="pres">
      <dgm:prSet presAssocID="{1C7297AF-4C08-4A25-BC8F-FEAB1941DDE9}" presName="pyramid" presStyleLbl="node1" presStyleIdx="0" presStyleCnt="1" custLinFactNeighborY="-2132"/>
      <dgm:spPr/>
      <dgm:t>
        <a:bodyPr/>
        <a:lstStyle/>
        <a:p>
          <a:endParaRPr lang="ru-RU"/>
        </a:p>
      </dgm:t>
    </dgm:pt>
    <dgm:pt modelId="{1B6AEA86-A89B-4795-B303-DD276E1D3EC5}" type="pres">
      <dgm:prSet presAssocID="{1C7297AF-4C08-4A25-BC8F-FEAB1941DDE9}" presName="theList" presStyleCnt="0"/>
      <dgm:spPr/>
    </dgm:pt>
    <dgm:pt modelId="{13288209-301A-4E28-8375-830CF8FC9396}" type="pres">
      <dgm:prSet presAssocID="{AC3B3EA5-DD73-4988-8D8B-33BEE1D445F2}" presName="aNode" presStyleLbl="fgAcc1" presStyleIdx="0" presStyleCnt="3" custScaleX="1525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CDE629-5EF4-4D48-8AB5-DECDD9C5504E}" type="pres">
      <dgm:prSet presAssocID="{AC3B3EA5-DD73-4988-8D8B-33BEE1D445F2}" presName="aSpace" presStyleCnt="0"/>
      <dgm:spPr/>
    </dgm:pt>
    <dgm:pt modelId="{F40DAC0D-0B54-4923-8876-69B89C13196A}" type="pres">
      <dgm:prSet presAssocID="{F13D3B9A-F198-43FE-936D-84DB9A432E5D}" presName="aNode" presStyleLbl="fgAcc1" presStyleIdx="1" presStyleCnt="3" custScaleX="1525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D07D5B-771F-4A33-869E-6BEEB9C27FB2}" type="pres">
      <dgm:prSet presAssocID="{F13D3B9A-F198-43FE-936D-84DB9A432E5D}" presName="aSpace" presStyleCnt="0"/>
      <dgm:spPr/>
    </dgm:pt>
    <dgm:pt modelId="{D78590E5-D81C-440A-AF55-B44BE72578D1}" type="pres">
      <dgm:prSet presAssocID="{5C179967-1DBA-40FF-8E61-3FBE0D82D0CE}" presName="aNode" presStyleLbl="fgAcc1" presStyleIdx="2" presStyleCnt="3" custScaleX="1541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860317-1A45-4D1E-A700-B06270F92042}" type="pres">
      <dgm:prSet presAssocID="{5C179967-1DBA-40FF-8E61-3FBE0D82D0CE}" presName="aSpace" presStyleCnt="0"/>
      <dgm:spPr/>
    </dgm:pt>
  </dgm:ptLst>
  <dgm:cxnLst>
    <dgm:cxn modelId="{7BB51DFD-AD19-4F51-8B33-37474D7BB136}" srcId="{1C7297AF-4C08-4A25-BC8F-FEAB1941DDE9}" destId="{F13D3B9A-F198-43FE-936D-84DB9A432E5D}" srcOrd="1" destOrd="0" parTransId="{F33C93DB-BFFC-495C-B7A0-06EF902A41CB}" sibTransId="{35E36D10-14F0-466D-B777-5080C982D4B6}"/>
    <dgm:cxn modelId="{1F7EBB2F-02C0-431A-B2E6-D285332108F6}" srcId="{1C7297AF-4C08-4A25-BC8F-FEAB1941DDE9}" destId="{AC3B3EA5-DD73-4988-8D8B-33BEE1D445F2}" srcOrd="0" destOrd="0" parTransId="{6C0C2FBC-5BAB-4566-A56F-59E63E107410}" sibTransId="{A0255884-26C3-45EF-B6E8-5F50AFF3CD05}"/>
    <dgm:cxn modelId="{B0BE46D0-97EB-456B-A5B8-0D4B4AA51F06}" srcId="{1C7297AF-4C08-4A25-BC8F-FEAB1941DDE9}" destId="{5C179967-1DBA-40FF-8E61-3FBE0D82D0CE}" srcOrd="2" destOrd="0" parTransId="{4A93594A-8410-47EA-818E-E994C654BE51}" sibTransId="{072D167E-1B8F-4DF5-9435-884E20A964E3}"/>
    <dgm:cxn modelId="{A245DE5D-B303-451A-AF10-C5E211A7D088}" type="presOf" srcId="{5C179967-1DBA-40FF-8E61-3FBE0D82D0CE}" destId="{D78590E5-D81C-440A-AF55-B44BE72578D1}" srcOrd="0" destOrd="0" presId="urn:microsoft.com/office/officeart/2005/8/layout/pyramid2"/>
    <dgm:cxn modelId="{81F7534B-1DE1-4CC9-9837-0570CF3862A1}" type="presOf" srcId="{AC3B3EA5-DD73-4988-8D8B-33BEE1D445F2}" destId="{13288209-301A-4E28-8375-830CF8FC9396}" srcOrd="0" destOrd="0" presId="urn:microsoft.com/office/officeart/2005/8/layout/pyramid2"/>
    <dgm:cxn modelId="{A43FA5B6-E534-4AB1-AB12-27A6331BFD77}" type="presOf" srcId="{1C7297AF-4C08-4A25-BC8F-FEAB1941DDE9}" destId="{D8455288-6BD0-489F-B5B2-60B61273B5FA}" srcOrd="0" destOrd="0" presId="urn:microsoft.com/office/officeart/2005/8/layout/pyramid2"/>
    <dgm:cxn modelId="{4529CD15-1643-4971-A59E-DB95B439474D}" type="presOf" srcId="{F13D3B9A-F198-43FE-936D-84DB9A432E5D}" destId="{F40DAC0D-0B54-4923-8876-69B89C13196A}" srcOrd="0" destOrd="0" presId="urn:microsoft.com/office/officeart/2005/8/layout/pyramid2"/>
    <dgm:cxn modelId="{C305B38E-7CCE-4D04-B8DA-C57A4F72EBFA}" type="presParOf" srcId="{D8455288-6BD0-489F-B5B2-60B61273B5FA}" destId="{9AC3254C-05F1-4B99-AC58-7C3D05220687}" srcOrd="0" destOrd="0" presId="urn:microsoft.com/office/officeart/2005/8/layout/pyramid2"/>
    <dgm:cxn modelId="{19EA25F9-AE5E-429A-A96B-29B41FC036D3}" type="presParOf" srcId="{D8455288-6BD0-489F-B5B2-60B61273B5FA}" destId="{1B6AEA86-A89B-4795-B303-DD276E1D3EC5}" srcOrd="1" destOrd="0" presId="urn:microsoft.com/office/officeart/2005/8/layout/pyramid2"/>
    <dgm:cxn modelId="{D93788EF-38C4-4F69-85B9-20394DD41AC3}" type="presParOf" srcId="{1B6AEA86-A89B-4795-B303-DD276E1D3EC5}" destId="{13288209-301A-4E28-8375-830CF8FC9396}" srcOrd="0" destOrd="0" presId="urn:microsoft.com/office/officeart/2005/8/layout/pyramid2"/>
    <dgm:cxn modelId="{2771F5E6-9998-4431-9F77-9BA3655E2F90}" type="presParOf" srcId="{1B6AEA86-A89B-4795-B303-DD276E1D3EC5}" destId="{9CCDE629-5EF4-4D48-8AB5-DECDD9C5504E}" srcOrd="1" destOrd="0" presId="urn:microsoft.com/office/officeart/2005/8/layout/pyramid2"/>
    <dgm:cxn modelId="{7B690A65-4726-44D4-A134-E3B107F78B34}" type="presParOf" srcId="{1B6AEA86-A89B-4795-B303-DD276E1D3EC5}" destId="{F40DAC0D-0B54-4923-8876-69B89C13196A}" srcOrd="2" destOrd="0" presId="urn:microsoft.com/office/officeart/2005/8/layout/pyramid2"/>
    <dgm:cxn modelId="{B1BC4AE5-4F31-4300-9B33-1FB726868CCE}" type="presParOf" srcId="{1B6AEA86-A89B-4795-B303-DD276E1D3EC5}" destId="{EDD07D5B-771F-4A33-869E-6BEEB9C27FB2}" srcOrd="3" destOrd="0" presId="urn:microsoft.com/office/officeart/2005/8/layout/pyramid2"/>
    <dgm:cxn modelId="{E3C031C1-C6A9-4CC1-8C03-A85D3AC08693}" type="presParOf" srcId="{1B6AEA86-A89B-4795-B303-DD276E1D3EC5}" destId="{D78590E5-D81C-440A-AF55-B44BE72578D1}" srcOrd="4" destOrd="0" presId="urn:microsoft.com/office/officeart/2005/8/layout/pyramid2"/>
    <dgm:cxn modelId="{70185130-C0E0-4339-B8A5-088D6BD74EED}" type="presParOf" srcId="{1B6AEA86-A89B-4795-B303-DD276E1D3EC5}" destId="{40860317-1A45-4D1E-A700-B06270F9204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92BC39-50AA-4F92-B29C-A1EB911A86FD}" type="doc">
      <dgm:prSet loTypeId="urn:microsoft.com/office/officeart/2005/8/layout/gear1" loCatId="relationship" qsTypeId="urn:microsoft.com/office/officeart/2005/8/quickstyle/simple2" qsCatId="simple" csTypeId="urn:microsoft.com/office/officeart/2005/8/colors/accent1_2" csCatId="accent1" phldr="0"/>
      <dgm:spPr/>
    </dgm:pt>
    <dgm:pt modelId="{77864ED6-F3D7-4EB8-A876-E58C2157DFB8}">
      <dgm:prSet phldrT="[Текст]" phldr="1"/>
      <dgm:spPr/>
      <dgm:t>
        <a:bodyPr/>
        <a:lstStyle/>
        <a:p>
          <a:endParaRPr lang="ru-RU" dirty="0"/>
        </a:p>
      </dgm:t>
    </dgm:pt>
    <dgm:pt modelId="{63E13459-39C7-451A-9310-D7656D727901}" type="parTrans" cxnId="{70ECFABC-E80C-456E-8D06-3E7C32D54C35}">
      <dgm:prSet/>
      <dgm:spPr/>
      <dgm:t>
        <a:bodyPr/>
        <a:lstStyle/>
        <a:p>
          <a:endParaRPr lang="ru-RU"/>
        </a:p>
      </dgm:t>
    </dgm:pt>
    <dgm:pt modelId="{A5E71065-457E-4E02-952C-3DD545680A29}" type="sibTrans" cxnId="{70ECFABC-E80C-456E-8D06-3E7C32D54C35}">
      <dgm:prSet/>
      <dgm:spPr/>
      <dgm:t>
        <a:bodyPr/>
        <a:lstStyle/>
        <a:p>
          <a:endParaRPr lang="ru-RU"/>
        </a:p>
      </dgm:t>
    </dgm:pt>
    <dgm:pt modelId="{C90D7A7C-1BDC-44A3-98EF-304E797F2C9C}">
      <dgm:prSet phldrT="[Текст]" phldr="1"/>
      <dgm:spPr/>
      <dgm:t>
        <a:bodyPr/>
        <a:lstStyle/>
        <a:p>
          <a:endParaRPr lang="ru-RU" dirty="0"/>
        </a:p>
      </dgm:t>
    </dgm:pt>
    <dgm:pt modelId="{13265FEA-8D57-4C5B-A65A-20345F720A77}" type="parTrans" cxnId="{9B166AE6-3679-4561-ADA0-017047E627CE}">
      <dgm:prSet/>
      <dgm:spPr/>
      <dgm:t>
        <a:bodyPr/>
        <a:lstStyle/>
        <a:p>
          <a:endParaRPr lang="ru-RU"/>
        </a:p>
      </dgm:t>
    </dgm:pt>
    <dgm:pt modelId="{B5B76D75-4001-415C-B3CA-EC3900253652}" type="sibTrans" cxnId="{9B166AE6-3679-4561-ADA0-017047E627CE}">
      <dgm:prSet/>
      <dgm:spPr/>
      <dgm:t>
        <a:bodyPr/>
        <a:lstStyle/>
        <a:p>
          <a:endParaRPr lang="ru-RU"/>
        </a:p>
      </dgm:t>
    </dgm:pt>
    <dgm:pt modelId="{83FBE5D3-6D43-4B3E-887A-4C0B6B997D08}">
      <dgm:prSet phldrT="[Текст]" phldr="1"/>
      <dgm:spPr/>
      <dgm:t>
        <a:bodyPr/>
        <a:lstStyle/>
        <a:p>
          <a:endParaRPr lang="ru-RU" dirty="0"/>
        </a:p>
      </dgm:t>
    </dgm:pt>
    <dgm:pt modelId="{FDEB4C84-4B71-41A5-A3FE-C99617E76955}" type="parTrans" cxnId="{147D6436-11CC-4F33-98B2-E8C56BA7414F}">
      <dgm:prSet/>
      <dgm:spPr/>
      <dgm:t>
        <a:bodyPr/>
        <a:lstStyle/>
        <a:p>
          <a:endParaRPr lang="ru-RU"/>
        </a:p>
      </dgm:t>
    </dgm:pt>
    <dgm:pt modelId="{825B2649-CE57-4921-B234-5EB101A647A1}" type="sibTrans" cxnId="{147D6436-11CC-4F33-98B2-E8C56BA7414F}">
      <dgm:prSet/>
      <dgm:spPr/>
      <dgm:t>
        <a:bodyPr/>
        <a:lstStyle/>
        <a:p>
          <a:endParaRPr lang="ru-RU"/>
        </a:p>
      </dgm:t>
    </dgm:pt>
    <dgm:pt modelId="{6F43A377-7073-4934-B6F0-96633696F8D7}" type="pres">
      <dgm:prSet presAssocID="{2992BC39-50AA-4F92-B29C-A1EB911A86F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8A2CB8E-4325-48B3-8B93-C6E6B586C72E}" type="pres">
      <dgm:prSet presAssocID="{77864ED6-F3D7-4EB8-A876-E58C2157DFB8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48D1C9-0249-4A9B-8B23-EBDD7498F9D8}" type="pres">
      <dgm:prSet presAssocID="{77864ED6-F3D7-4EB8-A876-E58C2157DFB8}" presName="gear1srcNode" presStyleLbl="node1" presStyleIdx="0" presStyleCnt="3"/>
      <dgm:spPr/>
      <dgm:t>
        <a:bodyPr/>
        <a:lstStyle/>
        <a:p>
          <a:endParaRPr lang="ru-RU"/>
        </a:p>
      </dgm:t>
    </dgm:pt>
    <dgm:pt modelId="{CB8FB3AD-8CB9-4143-8220-EC63AC2806DA}" type="pres">
      <dgm:prSet presAssocID="{77864ED6-F3D7-4EB8-A876-E58C2157DFB8}" presName="gear1dstNode" presStyleLbl="node1" presStyleIdx="0" presStyleCnt="3"/>
      <dgm:spPr/>
      <dgm:t>
        <a:bodyPr/>
        <a:lstStyle/>
        <a:p>
          <a:endParaRPr lang="ru-RU"/>
        </a:p>
      </dgm:t>
    </dgm:pt>
    <dgm:pt modelId="{FEBEE223-A6AA-4A26-A564-BCF442FE6848}" type="pres">
      <dgm:prSet presAssocID="{C90D7A7C-1BDC-44A3-98EF-304E797F2C9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F9BE9-ADA6-483E-BA91-47B801D80F0B}" type="pres">
      <dgm:prSet presAssocID="{C90D7A7C-1BDC-44A3-98EF-304E797F2C9C}" presName="gear2srcNode" presStyleLbl="node1" presStyleIdx="1" presStyleCnt="3"/>
      <dgm:spPr/>
      <dgm:t>
        <a:bodyPr/>
        <a:lstStyle/>
        <a:p>
          <a:endParaRPr lang="ru-RU"/>
        </a:p>
      </dgm:t>
    </dgm:pt>
    <dgm:pt modelId="{5A51D5DA-FDD9-4E58-9484-0503939F97F8}" type="pres">
      <dgm:prSet presAssocID="{C90D7A7C-1BDC-44A3-98EF-304E797F2C9C}" presName="gear2dstNode" presStyleLbl="node1" presStyleIdx="1" presStyleCnt="3"/>
      <dgm:spPr/>
      <dgm:t>
        <a:bodyPr/>
        <a:lstStyle/>
        <a:p>
          <a:endParaRPr lang="ru-RU"/>
        </a:p>
      </dgm:t>
    </dgm:pt>
    <dgm:pt modelId="{04A0931A-CA6E-47A4-83C1-5A950BC0761F}" type="pres">
      <dgm:prSet presAssocID="{83FBE5D3-6D43-4B3E-887A-4C0B6B997D08}" presName="gear3" presStyleLbl="node1" presStyleIdx="2" presStyleCnt="3"/>
      <dgm:spPr/>
      <dgm:t>
        <a:bodyPr/>
        <a:lstStyle/>
        <a:p>
          <a:endParaRPr lang="ru-RU"/>
        </a:p>
      </dgm:t>
    </dgm:pt>
    <dgm:pt modelId="{9C7B18D3-5495-4498-857A-6A7634BE4BEF}" type="pres">
      <dgm:prSet presAssocID="{83FBE5D3-6D43-4B3E-887A-4C0B6B997D08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015AC-02FD-45FC-9FE9-33D76368D186}" type="pres">
      <dgm:prSet presAssocID="{83FBE5D3-6D43-4B3E-887A-4C0B6B997D08}" presName="gear3srcNode" presStyleLbl="node1" presStyleIdx="2" presStyleCnt="3"/>
      <dgm:spPr/>
      <dgm:t>
        <a:bodyPr/>
        <a:lstStyle/>
        <a:p>
          <a:endParaRPr lang="ru-RU"/>
        </a:p>
      </dgm:t>
    </dgm:pt>
    <dgm:pt modelId="{48F5579A-9131-4EAD-827E-4426CB6570B6}" type="pres">
      <dgm:prSet presAssocID="{83FBE5D3-6D43-4B3E-887A-4C0B6B997D08}" presName="gear3dstNode" presStyleLbl="node1" presStyleIdx="2" presStyleCnt="3"/>
      <dgm:spPr/>
      <dgm:t>
        <a:bodyPr/>
        <a:lstStyle/>
        <a:p>
          <a:endParaRPr lang="ru-RU"/>
        </a:p>
      </dgm:t>
    </dgm:pt>
    <dgm:pt modelId="{DACD7352-0CF2-4FCA-9D88-EDA27E71628A}" type="pres">
      <dgm:prSet presAssocID="{A5E71065-457E-4E02-952C-3DD545680A29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7CE3D865-931F-4CB3-BE0D-AC2A2CAD83B7}" type="pres">
      <dgm:prSet presAssocID="{B5B76D75-4001-415C-B3CA-EC3900253652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DBCEAF3C-3471-4F56-AE27-076488151F50}" type="pres">
      <dgm:prSet presAssocID="{825B2649-CE57-4921-B234-5EB101A647A1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FE96D48D-35E5-4C2D-A653-38EC486219B9}" type="presOf" srcId="{C90D7A7C-1BDC-44A3-98EF-304E797F2C9C}" destId="{FEBEE223-A6AA-4A26-A564-BCF442FE6848}" srcOrd="0" destOrd="0" presId="urn:microsoft.com/office/officeart/2005/8/layout/gear1"/>
    <dgm:cxn modelId="{61E041FD-F6F0-4E29-A606-CC19ABC72A9C}" type="presOf" srcId="{83FBE5D3-6D43-4B3E-887A-4C0B6B997D08}" destId="{04A0931A-CA6E-47A4-83C1-5A950BC0761F}" srcOrd="0" destOrd="0" presId="urn:microsoft.com/office/officeart/2005/8/layout/gear1"/>
    <dgm:cxn modelId="{C97BA7FC-3434-4F06-90F4-5FA5DAD98355}" type="presOf" srcId="{C90D7A7C-1BDC-44A3-98EF-304E797F2C9C}" destId="{5A51D5DA-FDD9-4E58-9484-0503939F97F8}" srcOrd="2" destOrd="0" presId="urn:microsoft.com/office/officeart/2005/8/layout/gear1"/>
    <dgm:cxn modelId="{1A582191-F911-4734-B264-9EDB5A862E6C}" type="presOf" srcId="{A5E71065-457E-4E02-952C-3DD545680A29}" destId="{DACD7352-0CF2-4FCA-9D88-EDA27E71628A}" srcOrd="0" destOrd="0" presId="urn:microsoft.com/office/officeart/2005/8/layout/gear1"/>
    <dgm:cxn modelId="{147D6436-11CC-4F33-98B2-E8C56BA7414F}" srcId="{2992BC39-50AA-4F92-B29C-A1EB911A86FD}" destId="{83FBE5D3-6D43-4B3E-887A-4C0B6B997D08}" srcOrd="2" destOrd="0" parTransId="{FDEB4C84-4B71-41A5-A3FE-C99617E76955}" sibTransId="{825B2649-CE57-4921-B234-5EB101A647A1}"/>
    <dgm:cxn modelId="{3BE725A5-6492-44C6-9707-10EEC5719132}" type="presOf" srcId="{825B2649-CE57-4921-B234-5EB101A647A1}" destId="{DBCEAF3C-3471-4F56-AE27-076488151F50}" srcOrd="0" destOrd="0" presId="urn:microsoft.com/office/officeart/2005/8/layout/gear1"/>
    <dgm:cxn modelId="{B1F31664-32A5-4914-97A7-404991821C6D}" type="presOf" srcId="{2992BC39-50AA-4F92-B29C-A1EB911A86FD}" destId="{6F43A377-7073-4934-B6F0-96633696F8D7}" srcOrd="0" destOrd="0" presId="urn:microsoft.com/office/officeart/2005/8/layout/gear1"/>
    <dgm:cxn modelId="{9B166AE6-3679-4561-ADA0-017047E627CE}" srcId="{2992BC39-50AA-4F92-B29C-A1EB911A86FD}" destId="{C90D7A7C-1BDC-44A3-98EF-304E797F2C9C}" srcOrd="1" destOrd="0" parTransId="{13265FEA-8D57-4C5B-A65A-20345F720A77}" sibTransId="{B5B76D75-4001-415C-B3CA-EC3900253652}"/>
    <dgm:cxn modelId="{5C632065-C0E0-4762-AEB0-A025D7F3C074}" type="presOf" srcId="{77864ED6-F3D7-4EB8-A876-E58C2157DFB8}" destId="{B648D1C9-0249-4A9B-8B23-EBDD7498F9D8}" srcOrd="1" destOrd="0" presId="urn:microsoft.com/office/officeart/2005/8/layout/gear1"/>
    <dgm:cxn modelId="{AE687072-86D7-4027-859F-B0FA31BCE97D}" type="presOf" srcId="{83FBE5D3-6D43-4B3E-887A-4C0B6B997D08}" destId="{48F5579A-9131-4EAD-827E-4426CB6570B6}" srcOrd="3" destOrd="0" presId="urn:microsoft.com/office/officeart/2005/8/layout/gear1"/>
    <dgm:cxn modelId="{55305A3E-CAAA-4AC9-AC57-9C36F8AC83D0}" type="presOf" srcId="{B5B76D75-4001-415C-B3CA-EC3900253652}" destId="{7CE3D865-931F-4CB3-BE0D-AC2A2CAD83B7}" srcOrd="0" destOrd="0" presId="urn:microsoft.com/office/officeart/2005/8/layout/gear1"/>
    <dgm:cxn modelId="{D740D5C4-6A8E-45FE-9001-2193846A6E8B}" type="presOf" srcId="{77864ED6-F3D7-4EB8-A876-E58C2157DFB8}" destId="{E8A2CB8E-4325-48B3-8B93-C6E6B586C72E}" srcOrd="0" destOrd="0" presId="urn:microsoft.com/office/officeart/2005/8/layout/gear1"/>
    <dgm:cxn modelId="{CFA88669-D30A-4EED-BD31-40ED7CD3B1D7}" type="presOf" srcId="{83FBE5D3-6D43-4B3E-887A-4C0B6B997D08}" destId="{9C7B18D3-5495-4498-857A-6A7634BE4BEF}" srcOrd="1" destOrd="0" presId="urn:microsoft.com/office/officeart/2005/8/layout/gear1"/>
    <dgm:cxn modelId="{7098D81C-0C00-44EF-8513-4467643C2D40}" type="presOf" srcId="{83FBE5D3-6D43-4B3E-887A-4C0B6B997D08}" destId="{132015AC-02FD-45FC-9FE9-33D76368D186}" srcOrd="2" destOrd="0" presId="urn:microsoft.com/office/officeart/2005/8/layout/gear1"/>
    <dgm:cxn modelId="{FD069742-74AF-4B89-A471-1000574E5159}" type="presOf" srcId="{C90D7A7C-1BDC-44A3-98EF-304E797F2C9C}" destId="{C53F9BE9-ADA6-483E-BA91-47B801D80F0B}" srcOrd="1" destOrd="0" presId="urn:microsoft.com/office/officeart/2005/8/layout/gear1"/>
    <dgm:cxn modelId="{70ECFABC-E80C-456E-8D06-3E7C32D54C35}" srcId="{2992BC39-50AA-4F92-B29C-A1EB911A86FD}" destId="{77864ED6-F3D7-4EB8-A876-E58C2157DFB8}" srcOrd="0" destOrd="0" parTransId="{63E13459-39C7-451A-9310-D7656D727901}" sibTransId="{A5E71065-457E-4E02-952C-3DD545680A29}"/>
    <dgm:cxn modelId="{EF9C6D94-FC7F-445B-928D-D8138A96AA34}" type="presOf" srcId="{77864ED6-F3D7-4EB8-A876-E58C2157DFB8}" destId="{CB8FB3AD-8CB9-4143-8220-EC63AC2806DA}" srcOrd="2" destOrd="0" presId="urn:microsoft.com/office/officeart/2005/8/layout/gear1"/>
    <dgm:cxn modelId="{C4658180-F637-416D-B9BF-09F9F0FF78DB}" type="presParOf" srcId="{6F43A377-7073-4934-B6F0-96633696F8D7}" destId="{E8A2CB8E-4325-48B3-8B93-C6E6B586C72E}" srcOrd="0" destOrd="0" presId="urn:microsoft.com/office/officeart/2005/8/layout/gear1"/>
    <dgm:cxn modelId="{5EDAF069-4B12-4E55-8B03-F8E1564063B8}" type="presParOf" srcId="{6F43A377-7073-4934-B6F0-96633696F8D7}" destId="{B648D1C9-0249-4A9B-8B23-EBDD7498F9D8}" srcOrd="1" destOrd="0" presId="urn:microsoft.com/office/officeart/2005/8/layout/gear1"/>
    <dgm:cxn modelId="{69D04135-AEBB-4C47-9144-AC5FF2E32495}" type="presParOf" srcId="{6F43A377-7073-4934-B6F0-96633696F8D7}" destId="{CB8FB3AD-8CB9-4143-8220-EC63AC2806DA}" srcOrd="2" destOrd="0" presId="urn:microsoft.com/office/officeart/2005/8/layout/gear1"/>
    <dgm:cxn modelId="{AA7D2056-16F1-4D9B-9841-64EFCEEE59AE}" type="presParOf" srcId="{6F43A377-7073-4934-B6F0-96633696F8D7}" destId="{FEBEE223-A6AA-4A26-A564-BCF442FE6848}" srcOrd="3" destOrd="0" presId="urn:microsoft.com/office/officeart/2005/8/layout/gear1"/>
    <dgm:cxn modelId="{9036C19F-2140-4A8C-AA07-300DF5931FEA}" type="presParOf" srcId="{6F43A377-7073-4934-B6F0-96633696F8D7}" destId="{C53F9BE9-ADA6-483E-BA91-47B801D80F0B}" srcOrd="4" destOrd="0" presId="urn:microsoft.com/office/officeart/2005/8/layout/gear1"/>
    <dgm:cxn modelId="{74CDF91E-7DF1-49F4-9F29-59132BAAC26D}" type="presParOf" srcId="{6F43A377-7073-4934-B6F0-96633696F8D7}" destId="{5A51D5DA-FDD9-4E58-9484-0503939F97F8}" srcOrd="5" destOrd="0" presId="urn:microsoft.com/office/officeart/2005/8/layout/gear1"/>
    <dgm:cxn modelId="{79227242-2824-4849-B3F8-648C3A050BCD}" type="presParOf" srcId="{6F43A377-7073-4934-B6F0-96633696F8D7}" destId="{04A0931A-CA6E-47A4-83C1-5A950BC0761F}" srcOrd="6" destOrd="0" presId="urn:microsoft.com/office/officeart/2005/8/layout/gear1"/>
    <dgm:cxn modelId="{C7C66BE0-FC33-4311-A284-160A546FE66D}" type="presParOf" srcId="{6F43A377-7073-4934-B6F0-96633696F8D7}" destId="{9C7B18D3-5495-4498-857A-6A7634BE4BEF}" srcOrd="7" destOrd="0" presId="urn:microsoft.com/office/officeart/2005/8/layout/gear1"/>
    <dgm:cxn modelId="{F50DE279-217B-4341-AEF8-0EE0B82F0B1D}" type="presParOf" srcId="{6F43A377-7073-4934-B6F0-96633696F8D7}" destId="{132015AC-02FD-45FC-9FE9-33D76368D186}" srcOrd="8" destOrd="0" presId="urn:microsoft.com/office/officeart/2005/8/layout/gear1"/>
    <dgm:cxn modelId="{3FBBFFBA-1291-4CDC-9596-8A748D370C64}" type="presParOf" srcId="{6F43A377-7073-4934-B6F0-96633696F8D7}" destId="{48F5579A-9131-4EAD-827E-4426CB6570B6}" srcOrd="9" destOrd="0" presId="urn:microsoft.com/office/officeart/2005/8/layout/gear1"/>
    <dgm:cxn modelId="{8783E872-FDDE-45C8-A054-78B9F312369B}" type="presParOf" srcId="{6F43A377-7073-4934-B6F0-96633696F8D7}" destId="{DACD7352-0CF2-4FCA-9D88-EDA27E71628A}" srcOrd="10" destOrd="0" presId="urn:microsoft.com/office/officeart/2005/8/layout/gear1"/>
    <dgm:cxn modelId="{B2336810-045F-488F-B239-EEAC76690A90}" type="presParOf" srcId="{6F43A377-7073-4934-B6F0-96633696F8D7}" destId="{7CE3D865-931F-4CB3-BE0D-AC2A2CAD83B7}" srcOrd="11" destOrd="0" presId="urn:microsoft.com/office/officeart/2005/8/layout/gear1"/>
    <dgm:cxn modelId="{DEECAFB3-3C00-4A00-B187-950B51473A60}" type="presParOf" srcId="{6F43A377-7073-4934-B6F0-96633696F8D7}" destId="{DBCEAF3C-3471-4F56-AE27-076488151F5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C3254C-05F1-4B99-AC58-7C3D05220687}">
      <dsp:nvSpPr>
        <dsp:cNvPr id="0" name=""/>
        <dsp:cNvSpPr/>
      </dsp:nvSpPr>
      <dsp:spPr>
        <a:xfrm>
          <a:off x="510692" y="0"/>
          <a:ext cx="3102223" cy="310222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288209-301A-4E28-8375-830CF8FC9396}">
      <dsp:nvSpPr>
        <dsp:cNvPr id="0" name=""/>
        <dsp:cNvSpPr/>
      </dsp:nvSpPr>
      <dsp:spPr>
        <a:xfrm>
          <a:off x="1531539" y="311888"/>
          <a:ext cx="3076974" cy="7343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Software As A Service</a:t>
          </a:r>
          <a:endParaRPr lang="ru-RU" sz="1900" kern="1200" dirty="0"/>
        </a:p>
      </dsp:txBody>
      <dsp:txXfrm>
        <a:off x="1531539" y="311888"/>
        <a:ext cx="3076974" cy="734354"/>
      </dsp:txXfrm>
    </dsp:sp>
    <dsp:sp modelId="{F40DAC0D-0B54-4923-8876-69B89C13196A}">
      <dsp:nvSpPr>
        <dsp:cNvPr id="0" name=""/>
        <dsp:cNvSpPr/>
      </dsp:nvSpPr>
      <dsp:spPr>
        <a:xfrm>
          <a:off x="1531539" y="1138037"/>
          <a:ext cx="3076974" cy="7343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Platform As A Service</a:t>
          </a:r>
          <a:endParaRPr lang="ru-RU" sz="1900" kern="1200" dirty="0"/>
        </a:p>
      </dsp:txBody>
      <dsp:txXfrm>
        <a:off x="1531539" y="1138037"/>
        <a:ext cx="3076974" cy="734354"/>
      </dsp:txXfrm>
    </dsp:sp>
    <dsp:sp modelId="{D78590E5-D81C-440A-AF55-B44BE72578D1}">
      <dsp:nvSpPr>
        <dsp:cNvPr id="0" name=""/>
        <dsp:cNvSpPr/>
      </dsp:nvSpPr>
      <dsp:spPr>
        <a:xfrm>
          <a:off x="1516275" y="1964185"/>
          <a:ext cx="3107502" cy="7343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Infrastructure </a:t>
          </a:r>
          <a:r>
            <a:rPr lang="ru-RU" sz="1900" kern="1200" dirty="0" smtClean="0"/>
            <a:t>А</a:t>
          </a:r>
          <a:r>
            <a:rPr lang="en-US" sz="1900" kern="1200" dirty="0" smtClean="0"/>
            <a:t>s </a:t>
          </a:r>
          <a:r>
            <a:rPr lang="ru-RU" sz="1900" kern="1200" dirty="0" smtClean="0"/>
            <a:t>А</a:t>
          </a:r>
          <a:r>
            <a:rPr lang="en-US" sz="1900" kern="1200" dirty="0" smtClean="0"/>
            <a:t> Service</a:t>
          </a:r>
          <a:endParaRPr lang="ru-RU" sz="1900" kern="1200" dirty="0"/>
        </a:p>
      </dsp:txBody>
      <dsp:txXfrm>
        <a:off x="1516275" y="1964185"/>
        <a:ext cx="3107502" cy="73435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A2CB8E-4325-48B3-8B93-C6E6B586C72E}">
      <dsp:nvSpPr>
        <dsp:cNvPr id="0" name=""/>
        <dsp:cNvSpPr/>
      </dsp:nvSpPr>
      <dsp:spPr>
        <a:xfrm>
          <a:off x="518457" y="629408"/>
          <a:ext cx="633670" cy="63367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518457" y="629408"/>
        <a:ext cx="633670" cy="633670"/>
      </dsp:txXfrm>
    </dsp:sp>
    <dsp:sp modelId="{FEBEE223-A6AA-4A26-A564-BCF442FE6848}">
      <dsp:nvSpPr>
        <dsp:cNvPr id="0" name=""/>
        <dsp:cNvSpPr/>
      </dsp:nvSpPr>
      <dsp:spPr>
        <a:xfrm>
          <a:off x="149776" y="479631"/>
          <a:ext cx="460851" cy="460851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49776" y="479631"/>
        <a:ext cx="460851" cy="460851"/>
      </dsp:txXfrm>
    </dsp:sp>
    <dsp:sp modelId="{04A0931A-CA6E-47A4-83C1-5A950BC0761F}">
      <dsp:nvSpPr>
        <dsp:cNvPr id="0" name=""/>
        <dsp:cNvSpPr/>
      </dsp:nvSpPr>
      <dsp:spPr>
        <a:xfrm rot="20700000">
          <a:off x="407900" y="161691"/>
          <a:ext cx="451540" cy="45154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06936" y="260727"/>
        <a:ext cx="253468" cy="253468"/>
      </dsp:txXfrm>
    </dsp:sp>
    <dsp:sp modelId="{DACD7352-0CF2-4FCA-9D88-EDA27E71628A}">
      <dsp:nvSpPr>
        <dsp:cNvPr id="0" name=""/>
        <dsp:cNvSpPr/>
      </dsp:nvSpPr>
      <dsp:spPr>
        <a:xfrm>
          <a:off x="442132" y="548176"/>
          <a:ext cx="811098" cy="811098"/>
        </a:xfrm>
        <a:prstGeom prst="circularArrow">
          <a:avLst>
            <a:gd name="adj1" fmla="val 4688"/>
            <a:gd name="adj2" fmla="val 299029"/>
            <a:gd name="adj3" fmla="val 2323196"/>
            <a:gd name="adj4" fmla="val 16368491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CE3D865-931F-4CB3-BE0D-AC2A2CAD83B7}">
      <dsp:nvSpPr>
        <dsp:cNvPr id="0" name=""/>
        <dsp:cNvSpPr/>
      </dsp:nvSpPr>
      <dsp:spPr>
        <a:xfrm>
          <a:off x="68160" y="390718"/>
          <a:ext cx="589313" cy="58931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BCEAF3C-3471-4F56-AE27-076488151F50}">
      <dsp:nvSpPr>
        <dsp:cNvPr id="0" name=""/>
        <dsp:cNvSpPr/>
      </dsp:nvSpPr>
      <dsp:spPr>
        <a:xfrm>
          <a:off x="303454" y="75842"/>
          <a:ext cx="635398" cy="63539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B01E1-327A-4822-987A-3E4B79058DAF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50B14-3A10-4ABC-B8BC-4A2C67BFD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50B14-3A10-4ABC-B8BC-4A2C67BFD2F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aseline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9625394-6782-4949-B780-05204D80D302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1" latinLnBrk="0" hangingPunct="1">
        <a:spcBef>
          <a:spcPct val="0"/>
        </a:spcBef>
        <a:buNone/>
        <a:defRPr kumimoji="0" sz="2400" kern="1200" baseline="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Коноплев В.В., </a:t>
            </a:r>
            <a:r>
              <a:rPr lang="ru-RU" dirty="0" err="1" smtClean="0"/>
              <a:t>Назиров</a:t>
            </a:r>
            <a:r>
              <a:rPr lang="ru-RU" dirty="0" smtClean="0"/>
              <a:t> Р.Р. </a:t>
            </a:r>
          </a:p>
          <a:p>
            <a:r>
              <a:rPr lang="ru-RU" dirty="0" smtClean="0"/>
              <a:t>ИКИ РАН</a:t>
            </a:r>
          </a:p>
          <a:p>
            <a:endParaRPr lang="en-US" dirty="0" smtClean="0"/>
          </a:p>
          <a:p>
            <a:r>
              <a:rPr lang="ru-RU" i="1" dirty="0" err="1" smtClean="0"/>
              <a:t>Инфокоммуникационные</a:t>
            </a:r>
            <a:r>
              <a:rPr lang="ru-RU" i="1" dirty="0" smtClean="0"/>
              <a:t> технологии в научных исследованиях</a:t>
            </a:r>
          </a:p>
          <a:p>
            <a:endParaRPr lang="ru-RU" dirty="0" smtClean="0"/>
          </a:p>
          <a:p>
            <a:r>
              <a:rPr lang="ru-RU" dirty="0" smtClean="0"/>
              <a:t>Таруса, ноябрь </a:t>
            </a:r>
            <a:r>
              <a:rPr lang="ru-RU" sz="2100" dirty="0" smtClean="0"/>
              <a:t>2012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1728192"/>
          </a:xfrm>
        </p:spPr>
        <p:txBody>
          <a:bodyPr>
            <a:noAutofit/>
          </a:bodyPr>
          <a:lstStyle/>
          <a:p>
            <a:r>
              <a:rPr lang="ru-RU" sz="2800" dirty="0" smtClean="0"/>
              <a:t>Экспериментальное вычислительное "</a:t>
            </a:r>
            <a:r>
              <a:rPr lang="ru-RU" sz="2800" b="1" dirty="0" smtClean="0"/>
              <a:t>облако</a:t>
            </a:r>
            <a:r>
              <a:rPr lang="ru-RU" sz="2800" dirty="0" smtClean="0"/>
              <a:t>" </a:t>
            </a:r>
            <a:br>
              <a:rPr lang="ru-RU" sz="2800" dirty="0" smtClean="0"/>
            </a:br>
            <a:r>
              <a:rPr lang="ru-RU" sz="2800" dirty="0" smtClean="0"/>
              <a:t>на базе </a:t>
            </a:r>
            <a:r>
              <a:rPr lang="ru-RU" sz="2800" b="1" dirty="0" err="1" smtClean="0"/>
              <a:t>OpenStack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 для информационной поддержки научных проектов </a:t>
            </a:r>
            <a:r>
              <a:rPr lang="ru-RU" sz="2800" b="1" dirty="0" smtClean="0"/>
              <a:t>ИКИ РАН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63688" y="5949280"/>
            <a:ext cx="5904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При поддержке Президиума РАН </a:t>
            </a:r>
            <a:r>
              <a:rPr lang="en-US" dirty="0" smtClean="0"/>
              <a:t>/ </a:t>
            </a:r>
            <a:r>
              <a:rPr lang="ru-RU" dirty="0" smtClean="0"/>
              <a:t>Программа П-14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Виртуализация и облачные вычисления</a:t>
            </a:r>
            <a:endParaRPr lang="ru-RU" dirty="0"/>
          </a:p>
        </p:txBody>
      </p:sp>
      <p:graphicFrame>
        <p:nvGraphicFramePr>
          <p:cNvPr id="6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539552" y="2708920"/>
          <a:ext cx="5134471" cy="3102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6"/>
          <p:cNvGrpSpPr/>
          <p:nvPr/>
        </p:nvGrpSpPr>
        <p:grpSpPr>
          <a:xfrm>
            <a:off x="611560" y="1844824"/>
            <a:ext cx="3960440" cy="734354"/>
            <a:chOff x="1531539" y="311888"/>
            <a:chExt cx="3076974" cy="734354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531539" y="311888"/>
              <a:ext cx="3076974" cy="734354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1567387" y="347736"/>
              <a:ext cx="3005278" cy="6626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dirty="0" smtClean="0"/>
                <a:t>«Иерархия» облачных сервисов</a:t>
              </a:r>
              <a:endParaRPr lang="ru-RU" sz="1900" kern="1200" dirty="0"/>
            </a:p>
          </p:txBody>
        </p:sp>
      </p:grpSp>
      <p:sp>
        <p:nvSpPr>
          <p:cNvPr id="10" name="Правая фигурная скобка 9"/>
          <p:cNvSpPr/>
          <p:nvPr/>
        </p:nvSpPr>
        <p:spPr>
          <a:xfrm>
            <a:off x="5364088" y="4005064"/>
            <a:ext cx="504056" cy="1368152"/>
          </a:xfrm>
          <a:prstGeom prst="rightBrac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14"/>
          <p:cNvGrpSpPr/>
          <p:nvPr/>
        </p:nvGrpSpPr>
        <p:grpSpPr>
          <a:xfrm>
            <a:off x="6075784" y="3645024"/>
            <a:ext cx="2024608" cy="2160240"/>
            <a:chOff x="5868144" y="3861048"/>
            <a:chExt cx="2024608" cy="2160240"/>
          </a:xfrm>
        </p:grpSpPr>
        <p:grpSp>
          <p:nvGrpSpPr>
            <p:cNvPr id="5" name="Группа 10"/>
            <p:cNvGrpSpPr/>
            <p:nvPr/>
          </p:nvGrpSpPr>
          <p:grpSpPr>
            <a:xfrm>
              <a:off x="5868144" y="5229200"/>
              <a:ext cx="2024608" cy="792088"/>
              <a:chOff x="1531539" y="311888"/>
              <a:chExt cx="3076974" cy="734354"/>
            </a:xfrm>
          </p:grpSpPr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1531539" y="311888"/>
                <a:ext cx="3076974" cy="734354"/>
              </a:xfrm>
              <a:prstGeom prst="round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Скругленный прямоугольник 4"/>
              <p:cNvSpPr/>
              <p:nvPr/>
            </p:nvSpPr>
            <p:spPr>
              <a:xfrm>
                <a:off x="1567387" y="347736"/>
                <a:ext cx="3005278" cy="66265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2390" tIns="72390" rIns="72390" bIns="72390" numCol="1" spcCol="1270" anchor="ctr" anchorCtr="0">
                <a:noAutofit/>
              </a:bodyPr>
              <a:lstStyle/>
              <a:p>
                <a:pPr lvl="0" algn="ctr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900" dirty="0" smtClean="0"/>
                  <a:t>Технологии виртуализации</a:t>
                </a:r>
                <a:endParaRPr lang="ru-RU" sz="1900" kern="1200" dirty="0"/>
              </a:p>
            </p:txBody>
          </p:sp>
        </p:grpSp>
        <p:graphicFrame>
          <p:nvGraphicFramePr>
            <p:cNvPr id="14" name="Содержимое 19"/>
            <p:cNvGraphicFramePr>
              <a:graphicFrameLocks/>
            </p:cNvGraphicFramePr>
            <p:nvPr/>
          </p:nvGraphicFramePr>
          <p:xfrm>
            <a:off x="6300192" y="3861048"/>
            <a:ext cx="1152128" cy="137403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нам дает виртуализация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Для центра данных</a:t>
            </a:r>
          </a:p>
          <a:p>
            <a:pPr lvl="1"/>
            <a:r>
              <a:rPr lang="ru-RU" sz="2400" dirty="0" smtClean="0"/>
              <a:t>Консолидация вычислительных ресурсов</a:t>
            </a:r>
          </a:p>
          <a:p>
            <a:pPr lvl="1"/>
            <a:r>
              <a:rPr lang="ru-RU" sz="2400" dirty="0" smtClean="0"/>
              <a:t>Решение проблем безопасности</a:t>
            </a:r>
            <a:br>
              <a:rPr lang="ru-RU" sz="2400" dirty="0" smtClean="0"/>
            </a:br>
            <a:endParaRPr lang="ru-RU" sz="2400" dirty="0" smtClean="0"/>
          </a:p>
          <a:p>
            <a:r>
              <a:rPr lang="ru-RU" sz="2800" dirty="0" smtClean="0"/>
              <a:t>Для конечных  пользователей</a:t>
            </a:r>
          </a:p>
          <a:p>
            <a:pPr lvl="1"/>
            <a:r>
              <a:rPr lang="ru-RU" sz="2400" dirty="0" smtClean="0"/>
              <a:t>Свобода выбора системного ПО </a:t>
            </a:r>
          </a:p>
          <a:p>
            <a:pPr lvl="1"/>
            <a:r>
              <a:rPr lang="ru-RU" sz="2400" dirty="0" smtClean="0"/>
              <a:t>Функции системного администрирования</a:t>
            </a:r>
          </a:p>
          <a:p>
            <a:pPr lvl="1"/>
            <a:r>
              <a:rPr lang="ru-RU" sz="2400" dirty="0" smtClean="0"/>
              <a:t>Предоставления гарантий на вычислительные ресурсы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Облачный контролер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Централизованное управление и мониторинг ресурсов ЦОД:</a:t>
            </a:r>
          </a:p>
          <a:p>
            <a:pPr lvl="1"/>
            <a:r>
              <a:rPr lang="ru-RU" sz="2400" dirty="0" smtClean="0"/>
              <a:t>Уменьшение вероятности ошибок конфигурации</a:t>
            </a:r>
          </a:p>
          <a:p>
            <a:pPr lvl="1"/>
            <a:r>
              <a:rPr lang="ru-RU" sz="2400" dirty="0" smtClean="0"/>
              <a:t>Уменьшение операционных расходов</a:t>
            </a:r>
          </a:p>
          <a:p>
            <a:pPr lvl="1"/>
            <a:r>
              <a:rPr lang="ru-RU" sz="2400" dirty="0" smtClean="0"/>
              <a:t>Автоматическое планирование распределения ресурсов</a:t>
            </a:r>
          </a:p>
          <a:p>
            <a:pPr lvl="1"/>
            <a:r>
              <a:rPr lang="ru-RU" sz="2400" dirty="0" smtClean="0"/>
              <a:t>Уменьшение времени инсталляций сервисов</a:t>
            </a:r>
          </a:p>
          <a:p>
            <a:pPr lvl="1"/>
            <a:r>
              <a:rPr lang="ru-RU" sz="2400" dirty="0" smtClean="0"/>
              <a:t>Повышение доступности сервисов</a:t>
            </a:r>
          </a:p>
          <a:p>
            <a:pPr lvl="1"/>
            <a:r>
              <a:rPr lang="ru-RU" sz="2400" dirty="0" smtClean="0"/>
              <a:t>Уменьшение себестоимости услуг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Двойная стрелка вверх/вниз 30"/>
          <p:cNvSpPr/>
          <p:nvPr/>
        </p:nvSpPr>
        <p:spPr>
          <a:xfrm rot="16200000">
            <a:off x="4355976" y="2492896"/>
            <a:ext cx="432048" cy="2160240"/>
          </a:xfrm>
          <a:prstGeom prst="up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ru-RU" dirty="0" smtClean="0"/>
              <a:t>платформа для создания облачных сервисов </a:t>
            </a:r>
            <a:r>
              <a:rPr lang="en-US" dirty="0" smtClean="0"/>
              <a:t>IAAS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52120" y="1772816"/>
            <a:ext cx="3024336" cy="2664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44208" y="2348880"/>
            <a:ext cx="1944216" cy="36004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nova-compute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44208" y="2780928"/>
            <a:ext cx="1944216" cy="36004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nova-network</a:t>
            </a:r>
            <a:endParaRPr lang="ru-RU" dirty="0"/>
          </a:p>
        </p:txBody>
      </p:sp>
      <p:sp>
        <p:nvSpPr>
          <p:cNvPr id="11" name="Багетная рамка 10"/>
          <p:cNvSpPr/>
          <p:nvPr/>
        </p:nvSpPr>
        <p:spPr>
          <a:xfrm>
            <a:off x="323528" y="1772816"/>
            <a:ext cx="3168352" cy="86409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KEYSTONE</a:t>
            </a:r>
          </a:p>
          <a:p>
            <a:pPr algn="ctr"/>
            <a:r>
              <a:rPr lang="en-US" dirty="0" smtClean="0"/>
              <a:t>(</a:t>
            </a:r>
            <a:r>
              <a:rPr lang="ru-RU" dirty="0" smtClean="0"/>
              <a:t>сервис идентификации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13" name="Блок-схема: магнитный диск 12"/>
          <p:cNvSpPr/>
          <p:nvPr/>
        </p:nvSpPr>
        <p:spPr>
          <a:xfrm>
            <a:off x="323528" y="4077072"/>
            <a:ext cx="3168352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SWIFT</a:t>
            </a:r>
            <a:endParaRPr lang="ru-RU" dirty="0" smtClean="0"/>
          </a:p>
          <a:p>
            <a:pPr algn="ctr"/>
            <a:r>
              <a:rPr lang="ru-RU" dirty="0" smtClean="0"/>
              <a:t>(объектное хранилище)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8" y="3068960"/>
            <a:ext cx="316835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GLANCE</a:t>
            </a:r>
          </a:p>
          <a:p>
            <a:pPr algn="ctr"/>
            <a:r>
              <a:rPr lang="en-US" dirty="0" smtClean="0"/>
              <a:t>(</a:t>
            </a:r>
            <a:r>
              <a:rPr lang="ru-RU" dirty="0" smtClean="0"/>
              <a:t>сервис образов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940152" y="1556792"/>
            <a:ext cx="2520280" cy="64807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NOVA</a:t>
            </a:r>
          </a:p>
          <a:p>
            <a:pPr algn="ctr"/>
            <a:r>
              <a:rPr lang="en-US" dirty="0" smtClean="0"/>
              <a:t>(</a:t>
            </a:r>
            <a:r>
              <a:rPr lang="ru-RU" dirty="0" smtClean="0"/>
              <a:t>сервис вычислений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444208" y="3212976"/>
            <a:ext cx="1944216" cy="36004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nova-scheduler</a:t>
            </a: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444208" y="3645024"/>
            <a:ext cx="1944216" cy="36004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nova-volume</a:t>
            </a:r>
            <a:endParaRPr lang="ru-RU" dirty="0"/>
          </a:p>
        </p:txBody>
      </p:sp>
      <p:sp>
        <p:nvSpPr>
          <p:cNvPr id="26" name="Блок-схема: магнитный диск 25"/>
          <p:cNvSpPr/>
          <p:nvPr/>
        </p:nvSpPr>
        <p:spPr>
          <a:xfrm>
            <a:off x="5652120" y="4653136"/>
            <a:ext cx="3024336" cy="129614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Объектное хранилище</a:t>
            </a:r>
          </a:p>
          <a:p>
            <a:pPr algn="ctr"/>
            <a:r>
              <a:rPr lang="en-US" dirty="0" smtClean="0"/>
              <a:t>LVM/ISCSI</a:t>
            </a:r>
            <a:endParaRPr lang="ru-RU" dirty="0"/>
          </a:p>
        </p:txBody>
      </p:sp>
      <p:sp>
        <p:nvSpPr>
          <p:cNvPr id="28" name="Солнце 27"/>
          <p:cNvSpPr/>
          <p:nvPr/>
        </p:nvSpPr>
        <p:spPr>
          <a:xfrm>
            <a:off x="3635896" y="1268760"/>
            <a:ext cx="1872208" cy="4608512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Message queue</a:t>
            </a:r>
          </a:p>
          <a:p>
            <a:pPr algn="ctr"/>
            <a:r>
              <a:rPr lang="en-US" dirty="0" smtClean="0"/>
              <a:t>----------------</a:t>
            </a:r>
          </a:p>
          <a:p>
            <a:pPr algn="ctr"/>
            <a:r>
              <a:rPr lang="en-US" dirty="0" smtClean="0"/>
              <a:t>Database</a:t>
            </a:r>
            <a:endParaRPr lang="ru-RU" dirty="0"/>
          </a:p>
        </p:txBody>
      </p:sp>
      <p:sp>
        <p:nvSpPr>
          <p:cNvPr id="29" name="Двойная стрелка вверх/вниз 28"/>
          <p:cNvSpPr/>
          <p:nvPr/>
        </p:nvSpPr>
        <p:spPr>
          <a:xfrm>
            <a:off x="7308304" y="4005064"/>
            <a:ext cx="432048" cy="936104"/>
          </a:xfrm>
          <a:prstGeom prst="up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войная стрелка вверх/вниз 29"/>
          <p:cNvSpPr/>
          <p:nvPr/>
        </p:nvSpPr>
        <p:spPr>
          <a:xfrm>
            <a:off x="1691680" y="3861048"/>
            <a:ext cx="432048" cy="576064"/>
          </a:xfrm>
          <a:prstGeom prst="up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Запуск виртуальной машины в </a:t>
            </a:r>
            <a:r>
              <a:rPr lang="en-US" dirty="0" err="1" smtClean="0"/>
              <a:t>OpenStack</a:t>
            </a:r>
            <a:endParaRPr lang="ru-RU" dirty="0"/>
          </a:p>
        </p:txBody>
      </p:sp>
      <p:sp>
        <p:nvSpPr>
          <p:cNvPr id="4" name="Цилиндр 3"/>
          <p:cNvSpPr/>
          <p:nvPr/>
        </p:nvSpPr>
        <p:spPr>
          <a:xfrm>
            <a:off x="4716016" y="5157192"/>
            <a:ext cx="2088232" cy="115212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Объектное хранилище</a:t>
            </a:r>
          </a:p>
          <a:p>
            <a:pPr algn="ctr"/>
            <a:r>
              <a:rPr lang="ru-RU" sz="1400" dirty="0" smtClean="0"/>
              <a:t>(</a:t>
            </a:r>
            <a:r>
              <a:rPr lang="en-US" sz="1400" b="1" dirty="0" smtClean="0"/>
              <a:t>glance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sp>
        <p:nvSpPr>
          <p:cNvPr id="6" name="Цилиндр 5"/>
          <p:cNvSpPr/>
          <p:nvPr/>
        </p:nvSpPr>
        <p:spPr>
          <a:xfrm>
            <a:off x="6948264" y="5157192"/>
            <a:ext cx="1800200" cy="115212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Блочное хранилище </a:t>
            </a:r>
            <a:r>
              <a:rPr lang="en-US" sz="1400" dirty="0" smtClean="0"/>
              <a:t>ISCSI</a:t>
            </a:r>
            <a:endParaRPr lang="ru-RU" sz="1400" dirty="0" smtClean="0"/>
          </a:p>
          <a:p>
            <a:pPr algn="ctr"/>
            <a:r>
              <a:rPr lang="ru-RU" sz="1400" dirty="0" smtClean="0"/>
              <a:t>(</a:t>
            </a:r>
            <a:r>
              <a:rPr lang="en-US" sz="1400" b="1" dirty="0" smtClean="0"/>
              <a:t>nova-volume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79712" y="2852936"/>
            <a:ext cx="20162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Сервер сообщений</a:t>
            </a:r>
          </a:p>
          <a:p>
            <a:pPr algn="ctr"/>
            <a:r>
              <a:rPr lang="ru-RU" sz="1600" dirty="0" smtClean="0"/>
              <a:t>--------------</a:t>
            </a:r>
          </a:p>
          <a:p>
            <a:pPr algn="ctr"/>
            <a:r>
              <a:rPr lang="ru-RU" sz="1600" dirty="0" smtClean="0"/>
              <a:t>СУБД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869160"/>
            <a:ext cx="14922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547664" y="1916832"/>
            <a:ext cx="2664296" cy="2952328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 anchorCtr="0"/>
          <a:lstStyle/>
          <a:p>
            <a:pPr algn="ctr"/>
            <a:r>
              <a:rPr lang="ru-RU" dirty="0" smtClean="0"/>
              <a:t>Управляющий узел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44008" y="2420888"/>
            <a:ext cx="396044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nova-compute</a:t>
            </a:r>
            <a:endParaRPr lang="ru-RU" sz="1600" b="1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4427984" y="1916832"/>
            <a:ext cx="4320480" cy="2952328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dirty="0" smtClean="0"/>
              <a:t>Вычислительный узел</a:t>
            </a:r>
            <a:endParaRPr lang="ru-RU" dirty="0"/>
          </a:p>
        </p:txBody>
      </p:sp>
      <p:sp>
        <p:nvSpPr>
          <p:cNvPr id="14" name="Цилиндр 13"/>
          <p:cNvSpPr/>
          <p:nvPr/>
        </p:nvSpPr>
        <p:spPr>
          <a:xfrm>
            <a:off x="4644008" y="2996952"/>
            <a:ext cx="1728192" cy="172819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dirty="0" smtClean="0"/>
              <a:t>Локальная ФС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236296" y="3212976"/>
            <a:ext cx="136815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Гипервизор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740352" y="4077072"/>
            <a:ext cx="86409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VM</a:t>
            </a:r>
            <a:endParaRPr lang="ru-RU" sz="1600" dirty="0" smtClean="0"/>
          </a:p>
        </p:txBody>
      </p:sp>
      <p:sp>
        <p:nvSpPr>
          <p:cNvPr id="17" name="Прямоугольник 16"/>
          <p:cNvSpPr/>
          <p:nvPr/>
        </p:nvSpPr>
        <p:spPr>
          <a:xfrm>
            <a:off x="4716016" y="4005064"/>
            <a:ext cx="1584176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образ </a:t>
            </a:r>
            <a:r>
              <a:rPr lang="en-US" dirty="0" smtClean="0">
                <a:solidFill>
                  <a:schemeClr val="tx1"/>
                </a:solidFill>
              </a:rPr>
              <a:t>VM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и доп. диски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07704" y="2060848"/>
            <a:ext cx="208823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Планировщик</a:t>
            </a:r>
            <a:endParaRPr lang="en-US" sz="1600" dirty="0" smtClean="0"/>
          </a:p>
          <a:p>
            <a:pPr algn="ctr"/>
            <a:r>
              <a:rPr lang="ru-RU" sz="1600" dirty="0" smtClean="0"/>
              <a:t>(</a:t>
            </a:r>
            <a:r>
              <a:rPr lang="en-US" sz="1600" b="1" dirty="0" smtClean="0"/>
              <a:t>nova-scheduler</a:t>
            </a:r>
            <a:r>
              <a:rPr lang="ru-RU" sz="1600" dirty="0" smtClean="0"/>
              <a:t>)</a:t>
            </a:r>
          </a:p>
        </p:txBody>
      </p:sp>
      <p:sp>
        <p:nvSpPr>
          <p:cNvPr id="19" name="Стрелка вправо 18"/>
          <p:cNvSpPr/>
          <p:nvPr/>
        </p:nvSpPr>
        <p:spPr>
          <a:xfrm rot="19360312">
            <a:off x="993699" y="4321749"/>
            <a:ext cx="1829989" cy="21602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Двойная стрелка вверх/вниз 19"/>
          <p:cNvSpPr/>
          <p:nvPr/>
        </p:nvSpPr>
        <p:spPr>
          <a:xfrm>
            <a:off x="2915816" y="2564904"/>
            <a:ext cx="216024" cy="288032"/>
          </a:xfrm>
          <a:prstGeom prst="up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20020346">
            <a:off x="3692320" y="2825153"/>
            <a:ext cx="1224136" cy="21602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6588224" y="2780928"/>
            <a:ext cx="216024" cy="252028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10800000">
            <a:off x="5436096" y="4581128"/>
            <a:ext cx="504056" cy="79208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войная стрелка вверх/вниз 23"/>
          <p:cNvSpPr/>
          <p:nvPr/>
        </p:nvSpPr>
        <p:spPr>
          <a:xfrm>
            <a:off x="7812360" y="3645024"/>
            <a:ext cx="360040" cy="432048"/>
          </a:xfrm>
          <a:prstGeom prst="up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7884368" y="2780928"/>
            <a:ext cx="216024" cy="43204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 rot="10800000">
            <a:off x="7236297" y="3645024"/>
            <a:ext cx="432048" cy="1656184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ая стрелка вверх/вниз 26"/>
          <p:cNvSpPr/>
          <p:nvPr/>
        </p:nvSpPr>
        <p:spPr>
          <a:xfrm rot="5400000">
            <a:off x="6586553" y="2995284"/>
            <a:ext cx="432049" cy="867436"/>
          </a:xfrm>
          <a:prstGeom prst="up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ая стрелка вверх/вниз 27"/>
          <p:cNvSpPr/>
          <p:nvPr/>
        </p:nvSpPr>
        <p:spPr>
          <a:xfrm>
            <a:off x="8244408" y="3645024"/>
            <a:ext cx="360040" cy="432048"/>
          </a:xfrm>
          <a:prstGeom prst="up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Способы «развертывания» образов </a:t>
            </a:r>
            <a:br>
              <a:rPr lang="ru-RU" dirty="0" smtClean="0"/>
            </a:br>
            <a:r>
              <a:rPr lang="ru-RU" dirty="0" smtClean="0"/>
              <a:t>виртуальных машин на вычислителях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4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848"/>
                <a:gridCol w="1700848"/>
                <a:gridCol w="1700848"/>
                <a:gridCol w="1700848"/>
                <a:gridCol w="170084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Параметр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Локально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Локально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NAS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BW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IOPS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Надежность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Преемств.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568" y="4365104"/>
            <a:ext cx="71032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/>
              <a:t> Локально 1  – сервера с 2 дисками</a:t>
            </a:r>
            <a:r>
              <a:rPr lang="en-US" sz="2000" dirty="0" smtClean="0"/>
              <a:t> (RAID1)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Локально 2 – сервера с </a:t>
            </a:r>
            <a:r>
              <a:rPr lang="en-US" sz="2000" dirty="0" smtClean="0"/>
              <a:t>6</a:t>
            </a:r>
            <a:r>
              <a:rPr lang="ru-RU" sz="2000" dirty="0" smtClean="0"/>
              <a:t>-8 дисками</a:t>
            </a:r>
            <a:r>
              <a:rPr lang="en-US" sz="2000" dirty="0" smtClean="0"/>
              <a:t> (RAID6)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en-US" sz="2000" dirty="0" smtClean="0"/>
              <a:t>SAN – </a:t>
            </a:r>
            <a:r>
              <a:rPr lang="ru-RU" sz="2000" dirty="0" smtClean="0"/>
              <a:t>подключение блочных устройств по </a:t>
            </a:r>
            <a:r>
              <a:rPr lang="en-US" sz="2000" dirty="0" smtClean="0"/>
              <a:t>ISCSI </a:t>
            </a:r>
            <a:r>
              <a:rPr lang="ru-RU" sz="2000" dirty="0" smtClean="0"/>
              <a:t>или </a:t>
            </a:r>
            <a:r>
              <a:rPr lang="en-US" sz="2000" dirty="0" smtClean="0"/>
              <a:t>FC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NAS – </a:t>
            </a:r>
            <a:r>
              <a:rPr lang="ru-RU" sz="2000" dirty="0" smtClean="0"/>
              <a:t>монтирование по </a:t>
            </a:r>
            <a:r>
              <a:rPr lang="en-US" sz="2000" dirty="0" smtClean="0"/>
              <a:t>NSF </a:t>
            </a:r>
            <a:r>
              <a:rPr lang="ru-RU" sz="2000" dirty="0" smtClean="0"/>
              <a:t>или </a:t>
            </a:r>
            <a:r>
              <a:rPr lang="en-US" sz="2000" dirty="0" err="1" smtClean="0"/>
              <a:t>Lustre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инсталляции </a:t>
            </a:r>
            <a:r>
              <a:rPr lang="en-US" dirty="0" err="1" smtClean="0"/>
              <a:t>OpenStack</a:t>
            </a:r>
            <a:r>
              <a:rPr lang="en-US" dirty="0" smtClean="0"/>
              <a:t> </a:t>
            </a:r>
            <a:r>
              <a:rPr lang="ru-RU" dirty="0" smtClean="0"/>
              <a:t>в ИКИ РАН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916832"/>
            <a:ext cx="4032448" cy="432048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Центральный узел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algn="ctr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(2 x Xeon5640 48GB RAM)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5493650" y="1628800"/>
            <a:ext cx="68897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5637666" y="2060848"/>
            <a:ext cx="68897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1682" y="2492896"/>
            <a:ext cx="68897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5698" y="2852936"/>
            <a:ext cx="68897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Цилиндр 11"/>
          <p:cNvSpPr/>
          <p:nvPr/>
        </p:nvSpPr>
        <p:spPr>
          <a:xfrm>
            <a:off x="493993" y="2924944"/>
            <a:ext cx="3456384" cy="338437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Общее хранилище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algn="ctr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48 TB: </a:t>
            </a:r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24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hdd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b="1" dirty="0" err="1" smtClean="0">
                <a:latin typeface="Courier New" pitchFamily="49" charset="0"/>
                <a:cs typeface="Courier New" pitchFamily="49" charset="0"/>
              </a:rPr>
              <a:t>х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2TB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2660721" y="3487328"/>
            <a:ext cx="4191021" cy="617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Скругленный прямоугольник 13"/>
          <p:cNvSpPr/>
          <p:nvPr/>
        </p:nvSpPr>
        <p:spPr>
          <a:xfrm>
            <a:off x="2915816" y="3212976"/>
            <a:ext cx="1224135" cy="5760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ZFS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86281" y="2780928"/>
            <a:ext cx="936104" cy="43204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NFS</a:t>
            </a:r>
            <a:endParaRPr lang="ru-RU" dirty="0"/>
          </a:p>
        </p:txBody>
      </p:sp>
      <p:sp>
        <p:nvSpPr>
          <p:cNvPr id="18" name="Двойная стрелка вверх/вниз 17"/>
          <p:cNvSpPr/>
          <p:nvPr/>
        </p:nvSpPr>
        <p:spPr>
          <a:xfrm rot="5400000">
            <a:off x="4094392" y="2780931"/>
            <a:ext cx="288033" cy="432048"/>
          </a:xfrm>
          <a:prstGeom prst="up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войная стрелка вверх/вниз 18"/>
          <p:cNvSpPr/>
          <p:nvPr/>
        </p:nvSpPr>
        <p:spPr>
          <a:xfrm rot="5400000">
            <a:off x="5282524" y="2816934"/>
            <a:ext cx="288033" cy="792088"/>
          </a:xfrm>
          <a:prstGeom prst="up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верх/вниз 19"/>
          <p:cNvSpPr/>
          <p:nvPr/>
        </p:nvSpPr>
        <p:spPr>
          <a:xfrm rot="5400000">
            <a:off x="5354532" y="3104967"/>
            <a:ext cx="288033" cy="936104"/>
          </a:xfrm>
          <a:prstGeom prst="up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авая фигурная скобка 20"/>
          <p:cNvSpPr/>
          <p:nvPr/>
        </p:nvSpPr>
        <p:spPr>
          <a:xfrm>
            <a:off x="6470657" y="1772816"/>
            <a:ext cx="504056" cy="2016224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902705" y="2422629"/>
            <a:ext cx="1989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Рабочие узлы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Xeon X3323</a:t>
            </a:r>
            <a:endParaRPr lang="ru-RU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10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GB RAM</a:t>
            </a:r>
            <a:endParaRPr lang="ru-RU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" name="Цилиндр 22"/>
          <p:cNvSpPr/>
          <p:nvPr/>
        </p:nvSpPr>
        <p:spPr>
          <a:xfrm>
            <a:off x="566001" y="4365104"/>
            <a:ext cx="1512168" cy="1008112"/>
          </a:xfrm>
          <a:prstGeom prst="can">
            <a:avLst/>
          </a:prstGeom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Объектное хранилище</a:t>
            </a:r>
          </a:p>
        </p:txBody>
      </p:sp>
      <p:sp>
        <p:nvSpPr>
          <p:cNvPr id="24" name="Цилиндр 23"/>
          <p:cNvSpPr/>
          <p:nvPr/>
        </p:nvSpPr>
        <p:spPr>
          <a:xfrm>
            <a:off x="2438209" y="4365104"/>
            <a:ext cx="1440160" cy="1008112"/>
          </a:xfrm>
          <a:prstGeom prst="can">
            <a:avLst/>
          </a:prstGeom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Блочное</a:t>
            </a:r>
          </a:p>
          <a:p>
            <a:pPr algn="ctr"/>
            <a:r>
              <a:rPr lang="ru-RU" dirty="0" smtClean="0"/>
              <a:t>хранилище</a:t>
            </a:r>
            <a:endParaRPr lang="ru-RU" dirty="0"/>
          </a:p>
        </p:txBody>
      </p:sp>
      <p:sp>
        <p:nvSpPr>
          <p:cNvPr id="25" name="Цилиндр 24"/>
          <p:cNvSpPr/>
          <p:nvPr/>
        </p:nvSpPr>
        <p:spPr>
          <a:xfrm>
            <a:off x="1430097" y="5229200"/>
            <a:ext cx="1872208" cy="1008112"/>
          </a:xfrm>
          <a:prstGeom prst="can">
            <a:avLst/>
          </a:prstGeom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Зона развертывания </a:t>
            </a:r>
            <a:r>
              <a:rPr lang="en-US" dirty="0" smtClean="0"/>
              <a:t>VM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Файловая система </a:t>
            </a:r>
            <a:r>
              <a:rPr lang="en-US" dirty="0" smtClean="0"/>
              <a:t>ZFS</a:t>
            </a:r>
            <a:endParaRPr lang="ru-RU" dirty="0"/>
          </a:p>
        </p:txBody>
      </p:sp>
      <p:sp>
        <p:nvSpPr>
          <p:cNvPr id="4" name="Цилиндр 3"/>
          <p:cNvSpPr/>
          <p:nvPr/>
        </p:nvSpPr>
        <p:spPr>
          <a:xfrm>
            <a:off x="323528" y="1772816"/>
            <a:ext cx="1152128" cy="1728192"/>
          </a:xfrm>
          <a:prstGeom prst="can">
            <a:avLst/>
          </a:prstGeom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ZFS</a:t>
            </a:r>
            <a:endParaRPr lang="ru-RU" dirty="0"/>
          </a:p>
        </p:txBody>
      </p:sp>
      <p:sp>
        <p:nvSpPr>
          <p:cNvPr id="6" name="Блок-схема: ручной ввод 5"/>
          <p:cNvSpPr/>
          <p:nvPr/>
        </p:nvSpPr>
        <p:spPr>
          <a:xfrm>
            <a:off x="1475656" y="1772816"/>
            <a:ext cx="2880320" cy="648072"/>
          </a:xfrm>
          <a:prstGeom prst="flowChartManualInp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ФАЙЛОВАЯ СИСТЕМА</a:t>
            </a:r>
            <a:endParaRPr lang="ru-RU" dirty="0"/>
          </a:p>
        </p:txBody>
      </p:sp>
      <p:sp>
        <p:nvSpPr>
          <p:cNvPr id="7" name="Блок-схема: ручной ввод 6"/>
          <p:cNvSpPr/>
          <p:nvPr/>
        </p:nvSpPr>
        <p:spPr>
          <a:xfrm flipV="1">
            <a:off x="1475656" y="2852936"/>
            <a:ext cx="2880320" cy="648072"/>
          </a:xfrm>
          <a:prstGeom prst="flowChartManualInpu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2420888"/>
            <a:ext cx="2880320" cy="43204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МЕНЕДЖЕР ТОМОВ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75656" y="2924944"/>
            <a:ext cx="2880320" cy="432048"/>
          </a:xfrm>
          <a:prstGeom prst="rect">
            <a:avLst/>
          </a:prstGeom>
          <a:solidFill>
            <a:schemeClr val="accent1">
              <a:alpha val="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ПРОГРАМНЫЙ «РЕЙД»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3528" y="4509120"/>
            <a:ext cx="187220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ARC</a:t>
            </a:r>
            <a:endParaRPr lang="ru-RU" sz="16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528" y="5085184"/>
            <a:ext cx="187220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L2ARC</a:t>
            </a:r>
            <a:endParaRPr lang="ru-RU" sz="16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3528" y="5661248"/>
            <a:ext cx="187220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ZPOOL</a:t>
            </a:r>
            <a:endParaRPr lang="ru-RU" sz="16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11760" y="4509120"/>
            <a:ext cx="1872208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RAM</a:t>
            </a:r>
            <a:endParaRPr lang="ru-RU" sz="16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411760" y="5085184"/>
            <a:ext cx="1872208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SSD</a:t>
            </a:r>
            <a:endParaRPr lang="ru-RU" sz="16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11760" y="5661248"/>
            <a:ext cx="1872208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HDD</a:t>
            </a:r>
            <a:endParaRPr lang="ru-RU" sz="16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6" y="4005064"/>
            <a:ext cx="396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Многоуровневый КЭШ </a:t>
            </a:r>
            <a:r>
              <a:rPr lang="en-US" b="1" dirty="0" smtClean="0"/>
              <a:t>ARC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076056" y="161950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Адаптивный КЭШ (</a:t>
            </a:r>
            <a:r>
              <a:rPr lang="en-US" b="1" dirty="0" smtClean="0"/>
              <a:t>ARC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60032" y="2339588"/>
            <a:ext cx="1872208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Буфер </a:t>
            </a:r>
            <a:r>
              <a:rPr lang="en-US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LRU</a:t>
            </a:r>
            <a:endParaRPr lang="ru-RU" sz="16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732240" y="2339588"/>
            <a:ext cx="1872208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Буфер </a:t>
            </a:r>
            <a:r>
              <a:rPr lang="en-US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LFU</a:t>
            </a:r>
            <a:endParaRPr lang="ru-RU" sz="16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1" name="Правая фигурная скобка 20"/>
          <p:cNvSpPr/>
          <p:nvPr/>
        </p:nvSpPr>
        <p:spPr>
          <a:xfrm rot="16200000">
            <a:off x="6480212" y="1871536"/>
            <a:ext cx="504056" cy="2592288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5508104" y="3275692"/>
            <a:ext cx="242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Адаптивная граница</a:t>
            </a:r>
            <a:endParaRPr lang="ru-RU" dirty="0"/>
          </a:p>
        </p:txBody>
      </p:sp>
      <p:sp>
        <p:nvSpPr>
          <p:cNvPr id="23" name="Двойная стрелка вверх/вниз 22"/>
          <p:cNvSpPr/>
          <p:nvPr/>
        </p:nvSpPr>
        <p:spPr>
          <a:xfrm rot="16200000">
            <a:off x="6660232" y="2771636"/>
            <a:ext cx="144016" cy="57606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4572000" y="1700808"/>
            <a:ext cx="0" cy="4536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37890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892492"/>
            <a:ext cx="4248472" cy="2431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INFINIBAND: </a:t>
            </a:r>
            <a:r>
              <a:rPr lang="ru-RU" dirty="0" smtClean="0"/>
              <a:t>экономические предпосылки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179513" y="2294880"/>
          <a:ext cx="878497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325"/>
                <a:gridCol w="2928325"/>
                <a:gridCol w="2928325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GE</a:t>
                      </a:r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 (</a:t>
                      </a:r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10 </a:t>
                      </a:r>
                      <a:r>
                        <a:rPr lang="en-US" dirty="0" err="1" smtClean="0">
                          <a:latin typeface="Courier New" pitchFamily="49" charset="0"/>
                          <a:cs typeface="Courier New" pitchFamily="49" charset="0"/>
                        </a:rPr>
                        <a:t>Gbps</a:t>
                      </a:r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IB</a:t>
                      </a:r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x4</a:t>
                      </a:r>
                      <a:r>
                        <a:rPr lang="en-US" baseline="0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dirty="0" smtClean="0">
                          <a:latin typeface="Courier New" pitchFamily="49" charset="0"/>
                          <a:cs typeface="Courier New" pitchFamily="49" charset="0"/>
                        </a:rPr>
                        <a:t>DDR</a:t>
                      </a:r>
                      <a:r>
                        <a:rPr lang="en-US" baseline="0" dirty="0" smtClean="0">
                          <a:latin typeface="Courier New" pitchFamily="49" charset="0"/>
                          <a:cs typeface="Courier New" pitchFamily="49" charset="0"/>
                        </a:rPr>
                        <a:t> (20 </a:t>
                      </a:r>
                      <a:r>
                        <a:rPr lang="en-US" baseline="0" dirty="0" err="1" smtClean="0">
                          <a:latin typeface="Courier New" pitchFamily="49" charset="0"/>
                          <a:cs typeface="Courier New" pitchFamily="49" charset="0"/>
                        </a:rPr>
                        <a:t>Gbps</a:t>
                      </a:r>
                      <a:r>
                        <a:rPr lang="en-US" baseline="0" dirty="0" smtClean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Коммутатор</a:t>
                      </a:r>
                      <a:r>
                        <a:rPr lang="ru-RU" baseline="0" dirty="0" smtClean="0">
                          <a:latin typeface="Courier New" pitchFamily="49" charset="0"/>
                          <a:cs typeface="Courier New" pitchFamily="49" charset="0"/>
                        </a:rPr>
                        <a:t> 24 порта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600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Адаптеры (24 шт.)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240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360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Кабели (24 шт.)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24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Courier New" pitchFamily="49" charset="0"/>
                          <a:cs typeface="Courier New" pitchFamily="49" charset="0"/>
                        </a:rPr>
                        <a:t>96</a:t>
                      </a:r>
                      <a:endParaRPr lang="ru-RU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latin typeface="Courier New" pitchFamily="49" charset="0"/>
                          <a:cs typeface="Courier New" pitchFamily="49" charset="0"/>
                        </a:rPr>
                        <a:t>Цена</a:t>
                      </a:r>
                      <a:r>
                        <a:rPr lang="en-US" b="1" i="1" dirty="0" smtClean="0">
                          <a:latin typeface="Courier New" pitchFamily="49" charset="0"/>
                          <a:cs typeface="Courier New" pitchFamily="49" charset="0"/>
                        </a:rPr>
                        <a:t>/</a:t>
                      </a:r>
                      <a:r>
                        <a:rPr lang="ru-RU" b="1" i="1" dirty="0" smtClean="0">
                          <a:latin typeface="Courier New" pitchFamily="49" charset="0"/>
                          <a:cs typeface="Courier New" pitchFamily="49" charset="0"/>
                        </a:rPr>
                        <a:t>подключение</a:t>
                      </a:r>
                      <a:endParaRPr lang="ru-RU" b="1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i="1" dirty="0" smtClean="0">
                          <a:latin typeface="Courier New" pitchFamily="49" charset="0"/>
                          <a:cs typeface="Courier New" pitchFamily="49" charset="0"/>
                        </a:rPr>
                        <a:t>36</a:t>
                      </a:r>
                      <a:endParaRPr lang="ru-RU" b="1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i="1" dirty="0" smtClean="0">
                          <a:latin typeface="Courier New" pitchFamily="49" charset="0"/>
                          <a:cs typeface="Courier New" pitchFamily="49" charset="0"/>
                        </a:rPr>
                        <a:t>27</a:t>
                      </a:r>
                      <a:endParaRPr lang="ru-RU" b="1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3528" y="1412776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Экономические предпосылки</a:t>
            </a:r>
            <a:r>
              <a:rPr lang="en-US" sz="2400" dirty="0" smtClean="0"/>
              <a:t>:</a:t>
            </a:r>
          </a:p>
          <a:p>
            <a:r>
              <a:rPr lang="ru-RU" sz="2400" dirty="0" smtClean="0"/>
              <a:t>Сравнительная стоимость компонент (т.р.)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79512" y="4509120"/>
            <a:ext cx="8784976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000" u="sng" dirty="0" smtClean="0"/>
          </a:p>
          <a:p>
            <a:r>
              <a:rPr lang="ru-RU" sz="2000" dirty="0" smtClean="0"/>
              <a:t>Технология </a:t>
            </a:r>
            <a:r>
              <a:rPr lang="en-US" sz="2000" dirty="0" err="1" smtClean="0"/>
              <a:t>Infiniband</a:t>
            </a:r>
            <a:r>
              <a:rPr lang="ru-RU" sz="2000" dirty="0" smtClean="0"/>
              <a:t>  дает выигрыш </a:t>
            </a:r>
            <a:r>
              <a:rPr lang="ru-RU" sz="2000" b="1" dirty="0" smtClean="0"/>
              <a:t>более 2.5 раз </a:t>
            </a:r>
            <a:br>
              <a:rPr lang="ru-RU" sz="2000" b="1" dirty="0" smtClean="0"/>
            </a:br>
            <a:r>
              <a:rPr lang="ru-RU" sz="2000" dirty="0" smtClean="0"/>
              <a:t>по параметру  </a:t>
            </a:r>
            <a:r>
              <a:rPr lang="ru-RU" sz="2000" b="1" dirty="0" err="1" smtClean="0"/>
              <a:t>пропускная_способность</a:t>
            </a:r>
            <a:r>
              <a:rPr lang="en-US" sz="2000" b="1" dirty="0" smtClean="0"/>
              <a:t>/</a:t>
            </a:r>
            <a:r>
              <a:rPr lang="ru-RU" sz="2000" b="1" dirty="0" smtClean="0"/>
              <a:t>стоимость  </a:t>
            </a:r>
          </a:p>
          <a:p>
            <a:r>
              <a:rPr lang="ru-RU" sz="2000" dirty="0" smtClean="0"/>
              <a:t>перед технологией </a:t>
            </a:r>
            <a:r>
              <a:rPr lang="en-US" sz="2000" dirty="0" smtClean="0"/>
              <a:t>GE</a:t>
            </a:r>
            <a:endParaRPr lang="ru-RU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INFINIBAND: </a:t>
            </a:r>
            <a:r>
              <a:rPr lang="ru-RU" dirty="0" smtClean="0"/>
              <a:t>производительность хранилища</a:t>
            </a:r>
            <a:br>
              <a:rPr lang="ru-RU" dirty="0" smtClean="0"/>
            </a:br>
            <a:r>
              <a:rPr lang="ru-RU" dirty="0" smtClean="0"/>
              <a:t>(под данным </a:t>
            </a:r>
            <a:r>
              <a:rPr lang="en-US" dirty="0" err="1" smtClean="0"/>
              <a:t>Mellanox</a:t>
            </a:r>
            <a:r>
              <a:rPr lang="en-US" dirty="0" smtClean="0"/>
              <a:t> Technologies</a:t>
            </a:r>
            <a:r>
              <a:rPr lang="ru-RU" dirty="0" smtClean="0"/>
              <a:t>  </a:t>
            </a:r>
            <a:r>
              <a:rPr lang="en-US" dirty="0" smtClean="0"/>
              <a:t>Whitepaper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878497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5797713"/>
            <a:ext cx="878497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u="sng" dirty="0" smtClean="0"/>
              <a:t>Вывод: </a:t>
            </a:r>
            <a:endParaRPr lang="en-US" u="sng" dirty="0" smtClean="0"/>
          </a:p>
          <a:p>
            <a:r>
              <a:rPr lang="ru-RU" dirty="0" smtClean="0"/>
              <a:t>в режиме </a:t>
            </a:r>
            <a:r>
              <a:rPr lang="en-US" dirty="0" smtClean="0"/>
              <a:t>RDMA </a:t>
            </a:r>
            <a:r>
              <a:rPr lang="ru-RU" dirty="0" smtClean="0"/>
              <a:t>технология </a:t>
            </a:r>
            <a:r>
              <a:rPr lang="en-US" dirty="0" err="1" smtClean="0"/>
              <a:t>Infiniband</a:t>
            </a:r>
            <a:r>
              <a:rPr lang="ru-RU" dirty="0" smtClean="0"/>
              <a:t>  дает выигрыш </a:t>
            </a:r>
            <a:r>
              <a:rPr lang="ru-RU" b="1" dirty="0" smtClean="0"/>
              <a:t>более 5-ти раз (!!!)</a:t>
            </a:r>
            <a:br>
              <a:rPr lang="ru-RU" b="1" dirty="0" smtClean="0"/>
            </a:br>
            <a:r>
              <a:rPr lang="ru-RU" dirty="0" smtClean="0"/>
              <a:t>по параметру  </a:t>
            </a:r>
            <a:r>
              <a:rPr lang="ru-RU" b="1" dirty="0" smtClean="0"/>
              <a:t>производительность</a:t>
            </a:r>
            <a:r>
              <a:rPr lang="en-US" b="1" dirty="0" smtClean="0"/>
              <a:t>/</a:t>
            </a:r>
            <a:r>
              <a:rPr lang="ru-RU" b="1" dirty="0" smtClean="0"/>
              <a:t>стоимость  </a:t>
            </a:r>
            <a:r>
              <a:rPr lang="ru-RU" dirty="0" smtClean="0"/>
              <a:t>перед технологией </a:t>
            </a:r>
            <a:r>
              <a:rPr lang="en-US" dirty="0" smtClean="0"/>
              <a:t>GE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Полоса пропускания </a:t>
            </a:r>
            <a:r>
              <a:rPr lang="en-US" dirty="0" smtClean="0"/>
              <a:t>MB/s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разных инсталляций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0255"/>
                <a:gridCol w="2479237"/>
                <a:gridCol w="283474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</a:t>
                      </a:r>
                      <a:r>
                        <a:rPr lang="en-US" baseline="0" dirty="0" smtClean="0"/>
                        <a:t>/</a:t>
                      </a:r>
                      <a:r>
                        <a:rPr lang="ru-RU" baseline="0" dirty="0" err="1" smtClean="0"/>
                        <a:t>Интерконнект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ZVOL/ISCSI/EXT4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ZFS/NFS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IPoIB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–-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220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IB RDMA (</a:t>
                      </a:r>
                      <a:r>
                        <a:rPr lang="en-US" dirty="0" err="1" smtClean="0"/>
                        <a:t>iSER</a:t>
                      </a:r>
                      <a:r>
                        <a:rPr lang="en-US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160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–-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</a:t>
            </a:r>
            <a:r>
              <a:rPr lang="en-US" dirty="0" smtClean="0"/>
              <a:t>/</a:t>
            </a:r>
            <a:r>
              <a:rPr lang="ru-RU" dirty="0" smtClean="0"/>
              <a:t>Впечатления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Платформа </a:t>
            </a:r>
            <a:r>
              <a:rPr lang="en-US" dirty="0" err="1" smtClean="0"/>
              <a:t>OpenStack</a:t>
            </a:r>
            <a:r>
              <a:rPr lang="en-US" dirty="0" smtClean="0"/>
              <a:t> </a:t>
            </a:r>
            <a:r>
              <a:rPr lang="ru-RU" dirty="0" smtClean="0"/>
              <a:t>– функциональный и масштабируемый продукт. К сожалению содержит довольно много программных ошибок</a:t>
            </a:r>
            <a:r>
              <a:rPr lang="en-US" dirty="0" smtClean="0"/>
              <a:t>,</a:t>
            </a:r>
            <a:r>
              <a:rPr lang="ru-RU" dirty="0" smtClean="0"/>
              <a:t> исправление которых не поспевает за выходом новых версий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Файловая система </a:t>
            </a:r>
            <a:r>
              <a:rPr lang="en-US" dirty="0" smtClean="0"/>
              <a:t>ZFS </a:t>
            </a:r>
            <a:r>
              <a:rPr lang="ru-RU" dirty="0" smtClean="0"/>
              <a:t>как «</a:t>
            </a:r>
            <a:r>
              <a:rPr lang="ru-RU" dirty="0" err="1" smtClean="0"/>
              <a:t>бэкэнд</a:t>
            </a:r>
            <a:r>
              <a:rPr lang="ru-RU" dirty="0" smtClean="0"/>
              <a:t>» для систем хранения представляется довольно перспективной. </a:t>
            </a:r>
            <a:r>
              <a:rPr lang="ru-RU" dirty="0" err="1" smtClean="0"/>
              <a:t>Портирована</a:t>
            </a:r>
            <a:r>
              <a:rPr lang="ru-RU" dirty="0" smtClean="0"/>
              <a:t> на </a:t>
            </a:r>
            <a:r>
              <a:rPr lang="en-US" dirty="0" smtClean="0"/>
              <a:t>Linux </a:t>
            </a:r>
            <a:r>
              <a:rPr lang="ru-RU" dirty="0" smtClean="0"/>
              <a:t>со статусом </a:t>
            </a:r>
            <a:r>
              <a:rPr lang="en-US" dirty="0" smtClean="0"/>
              <a:t>RC</a:t>
            </a:r>
            <a:r>
              <a:rPr lang="ru-RU" dirty="0" smtClean="0"/>
              <a:t>. Имеет проблемы с устойчивостью под </a:t>
            </a:r>
            <a:r>
              <a:rPr lang="en-US" dirty="0" smtClean="0"/>
              <a:t>Linux</a:t>
            </a:r>
            <a:r>
              <a:rPr lang="ru-RU" dirty="0" smtClean="0"/>
              <a:t>, однако сообществом не было отмечено случаев потери данных вследствие программных ошибок.</a:t>
            </a:r>
          </a:p>
          <a:p>
            <a:r>
              <a:rPr lang="ru-RU" dirty="0" smtClean="0"/>
              <a:t>Технология </a:t>
            </a:r>
            <a:r>
              <a:rPr lang="en-US" dirty="0" err="1" smtClean="0"/>
              <a:t>Infiniband</a:t>
            </a:r>
            <a:r>
              <a:rPr lang="en-US" dirty="0" smtClean="0"/>
              <a:t> </a:t>
            </a:r>
            <a:r>
              <a:rPr lang="ru-RU" dirty="0" smtClean="0"/>
              <a:t>представляется наилучшим вариантом для построения высокоскоростных распределенных файловых хранилищ, в частности для организации «облачных» сервисов.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1668</TotalTime>
  <Words>485</Words>
  <Application>Microsoft Office PowerPoint</Application>
  <PresentationFormat>Экран (4:3)</PresentationFormat>
  <Paragraphs>152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Официальная</vt:lpstr>
      <vt:lpstr>Экспериментальное вычислительное "облако"  на базе OpenStack   для информационной поддержки научных проектов ИКИ РАН</vt:lpstr>
      <vt:lpstr>Виртуализация и облачные вычисления</vt:lpstr>
      <vt:lpstr>Что нам дает виртуализация</vt:lpstr>
      <vt:lpstr>Облачный контролер</vt:lpstr>
      <vt:lpstr>OpenStack:  платформа для создания облачных сервисов IAAS</vt:lpstr>
      <vt:lpstr>Запуск виртуальной машины в OpenStack</vt:lpstr>
      <vt:lpstr>Способы «развертывания» образов  виртуальных машин на вычислителях</vt:lpstr>
      <vt:lpstr>Особенности инсталляции OpenStack в ИКИ РАН</vt:lpstr>
      <vt:lpstr>Файловая система ZFS</vt:lpstr>
      <vt:lpstr>INFINIBAND: экономические предпосылки</vt:lpstr>
      <vt:lpstr>INFINIBAND: производительность хранилища (под данным Mellanox Technologies  Whitepaper)</vt:lpstr>
      <vt:lpstr>Полоса пропускания MB/s  для разных инсталляций </vt:lpstr>
      <vt:lpstr>Итоги/Впечатления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wk</dc:creator>
  <cp:lastModifiedBy>wk</cp:lastModifiedBy>
  <cp:revision>124</cp:revision>
  <dcterms:created xsi:type="dcterms:W3CDTF">2011-03-01T08:27:20Z</dcterms:created>
  <dcterms:modified xsi:type="dcterms:W3CDTF">2012-11-14T11:51:40Z</dcterms:modified>
</cp:coreProperties>
</file>