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6" r:id="rId2"/>
    <p:sldId id="287" r:id="rId3"/>
    <p:sldId id="281" r:id="rId4"/>
    <p:sldId id="282" r:id="rId5"/>
    <p:sldId id="285" r:id="rId6"/>
    <p:sldId id="280" r:id="rId7"/>
    <p:sldId id="284" r:id="rId8"/>
    <p:sldId id="289" r:id="rId9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24FF900-ABA8-4A46-B897-8A7B4270FA9F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54E4881-046C-4EE6-AFFE-E861440723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D9706-2770-4E91-B677-65F7B34D0A3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A54F3-7E18-4D6B-818B-9828F2EA7DA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D9706-2770-4E91-B677-65F7B34D0A3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7FA23-1E78-45F6-A74C-CD2D56905598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C9227-BD91-4A43-807E-41DB7811F3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7F9-1B3F-49E2-8272-F62AB299039C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0046D-9407-4D4B-9C37-F165F39900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BCE37-9A6A-4FB3-92CC-9B762326A7C0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7D8CF-C3A9-4E0B-B422-B23602272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BB7A2-85CF-4250-8B5C-67643B626C5F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22542-9B5B-4A9E-AE04-8320B5373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12251-D476-4CB0-AFD6-CDCB344B8F82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88DE8-352C-4801-8BBE-760E5B4B1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6F6CF-BE65-4CBF-859F-5F213E7B6818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79880-E3AC-4798-BC23-09288634D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7D246-6522-49EB-82C1-F0C4BC2DAC11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17AA0-8CE4-4261-BE37-EDBEAE4772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9CCF7-40E6-47F1-8033-4EC8513A8286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CFDA9-D6E6-4660-832C-5A0F2267AA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7A972-141B-4A9C-A061-792E00003D2C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5425F-BA48-45A0-A6CB-DB8E8200F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946DD-8EFB-407B-A809-089E26F6023D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FD926-9E8C-4279-8564-FBD57D1FD1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8731C-F593-493C-B84C-340BC7E451AD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B8BBF-9AD6-4191-9CC9-3A6527E93F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75E1F-9626-416F-B786-EFB7049F80D5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E323F-998C-4B30-A719-CB89E096A1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E3210F1-8965-4038-9F74-AEE69229262A}" type="datetimeFigureOut">
              <a:rPr lang="ru-RU"/>
              <a:pPr>
                <a:defRPr/>
              </a:pPr>
              <a:t>07.11.2012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261E0F-620D-4C74-950F-59C8D92627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bkom@akc.r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Текст 1"/>
          <p:cNvSpPr>
            <a:spLocks noGrp="1"/>
          </p:cNvSpPr>
          <p:nvPr>
            <p:ph type="body" idx="1"/>
          </p:nvPr>
        </p:nvSpPr>
        <p:spPr>
          <a:xfrm>
            <a:off x="171450" y="2357438"/>
            <a:ext cx="8686800" cy="1215578"/>
          </a:xfrm>
        </p:spPr>
        <p:txBody>
          <a:bodyPr>
            <a:normAutofit fontScale="47500" lnSpcReduction="20000"/>
          </a:bodyPr>
          <a:lstStyle/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ru-RU" sz="2800" b="1" dirty="0" smtClean="0">
              <a:solidFill>
                <a:srgbClr val="004773"/>
              </a:solidFill>
            </a:endParaRPr>
          </a:p>
          <a:p>
            <a:pPr algn="ctr">
              <a:buNone/>
            </a:pPr>
            <a:r>
              <a:rPr lang="ru-RU" sz="5000" b="1" dirty="0" smtClean="0">
                <a:solidFill>
                  <a:srgbClr val="004773"/>
                </a:solidFill>
                <a:latin typeface="+mj-lt"/>
                <a:cs typeface="Arial" charset="0"/>
              </a:rPr>
              <a:t>Анализ и мониторинг самостоятельности квалификационных работ, а также их опубликование в сети Интернет: информационно-технологические аспекты</a:t>
            </a:r>
            <a:endParaRPr lang="ru-RU" sz="5000" b="1" dirty="0">
              <a:solidFill>
                <a:srgbClr val="004773"/>
              </a:solidFill>
              <a:latin typeface="+mj-lt"/>
              <a:cs typeface="Arial" charset="0"/>
            </a:endParaRPr>
          </a:p>
        </p:txBody>
      </p:sp>
      <p:sp>
        <p:nvSpPr>
          <p:cNvPr id="1028" name="TextBox 4"/>
          <p:cNvSpPr txBox="1">
            <a:spLocks noChangeArrowheads="1"/>
          </p:cNvSpPr>
          <p:nvPr/>
        </p:nvSpPr>
        <p:spPr bwMode="auto">
          <a:xfrm>
            <a:off x="2843808" y="4221088"/>
            <a:ext cx="34428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Calibri" pitchFamily="34" charset="0"/>
              </a:rPr>
              <a:t>Виталий Сергеевич Иванов</a:t>
            </a:r>
          </a:p>
          <a:p>
            <a:pPr algn="ctr"/>
            <a:r>
              <a:rPr lang="ru-RU" b="1" dirty="0" smtClean="0">
                <a:latin typeface="Calibri" pitchFamily="34" charset="0"/>
              </a:rPr>
              <a:t>Дмитрий Леонидович </a:t>
            </a:r>
            <a:r>
              <a:rPr lang="ru-RU" b="1" dirty="0" err="1" smtClean="0">
                <a:latin typeface="Calibri" pitchFamily="34" charset="0"/>
              </a:rPr>
              <a:t>Солодкин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029" name="TextBox 5"/>
          <p:cNvSpPr txBox="1">
            <a:spLocks noChangeArrowheads="1"/>
          </p:cNvSpPr>
          <p:nvPr/>
        </p:nvSpPr>
        <p:spPr bwMode="auto">
          <a:xfrm>
            <a:off x="683568" y="4869160"/>
            <a:ext cx="75300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libri" pitchFamily="34" charset="0"/>
              </a:rPr>
              <a:t>Консорциум «</a:t>
            </a:r>
            <a:r>
              <a:rPr lang="ru-RU" b="1" dirty="0" err="1" smtClean="0">
                <a:latin typeface="Calibri" pitchFamily="34" charset="0"/>
              </a:rPr>
              <a:t>Контекстум</a:t>
            </a:r>
            <a:r>
              <a:rPr lang="ru-RU" b="1" dirty="0" smtClean="0">
                <a:latin typeface="Calibri" pitchFamily="34" charset="0"/>
              </a:rPr>
              <a:t>»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solodkin@akc.ru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20" name="Object 21"/>
          <p:cNvGraphicFramePr>
            <a:graphicFrameLocks noChangeAspect="1"/>
          </p:cNvGraphicFramePr>
          <p:nvPr/>
        </p:nvGraphicFramePr>
        <p:xfrm>
          <a:off x="827584" y="5877272"/>
          <a:ext cx="1770887" cy="563464"/>
        </p:xfrm>
        <a:graphic>
          <a:graphicData uri="http://schemas.openxmlformats.org/presentationml/2006/ole">
            <p:oleObj spid="_x0000_s2050" name="CorelDRAW" r:id="rId4" imgW="4224600" imgH="1333800" progId="">
              <p:embed/>
            </p:oleObj>
          </a:graphicData>
        </a:graphic>
      </p:graphicFrame>
      <p:pic>
        <p:nvPicPr>
          <p:cNvPr id="103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5805264"/>
            <a:ext cx="2686435" cy="74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428625" y="3429000"/>
            <a:ext cx="87153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en-US" sz="2000" b="1" dirty="0" smtClean="0">
              <a:solidFill>
                <a:srgbClr val="004773"/>
              </a:solidFill>
              <a:latin typeface="+mj-lt"/>
              <a:cs typeface="Arial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004773"/>
                </a:solidFill>
                <a:latin typeface="+mj-lt"/>
                <a:cs typeface="Arial" charset="0"/>
              </a:rPr>
              <a:t>Реализация поручения Председателя </a:t>
            </a:r>
            <a:r>
              <a:rPr lang="ru-RU" sz="2000" b="1" dirty="0">
                <a:solidFill>
                  <a:srgbClr val="004773"/>
                </a:solidFill>
                <a:latin typeface="+mj-lt"/>
                <a:cs typeface="Arial" charset="0"/>
              </a:rPr>
              <a:t>П</a:t>
            </a:r>
            <a:r>
              <a:rPr lang="ru-RU" sz="2000" b="1" dirty="0" smtClean="0">
                <a:solidFill>
                  <a:srgbClr val="004773"/>
                </a:solidFill>
                <a:latin typeface="+mj-lt"/>
                <a:cs typeface="Arial" charset="0"/>
              </a:rPr>
              <a:t>равительства от 19 сентября</a:t>
            </a:r>
            <a:endParaRPr lang="en-US" sz="2000" b="1" dirty="0">
              <a:solidFill>
                <a:srgbClr val="004773"/>
              </a:solidFill>
              <a:latin typeface="+mj-lt"/>
              <a:cs typeface="Arial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0"/>
            <a:ext cx="9144000" cy="2060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40" name="Rectangle 18"/>
          <p:cNvSpPr>
            <a:spLocks noChangeArrowheads="1"/>
          </p:cNvSpPr>
          <p:nvPr/>
        </p:nvSpPr>
        <p:spPr bwMode="auto">
          <a:xfrm>
            <a:off x="2339752" y="-149331"/>
            <a:ext cx="6594475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ru-RU" sz="1600" b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 eaLnBrk="0" hangingPunct="0"/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Всероссийская конференция</a:t>
            </a:r>
          </a:p>
          <a:p>
            <a:pPr algn="ctr" eaLnBrk="0" hangingPunct="0"/>
            <a:endParaRPr lang="ru-RU" sz="1600" b="1" i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 eaLnBrk="0" hangingPunct="0"/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 «</a:t>
            </a:r>
            <a:r>
              <a:rPr lang="ru-RU" sz="1600" b="1" i="1" dirty="0" err="1" smtClean="0">
                <a:solidFill>
                  <a:schemeClr val="bg1"/>
                </a:solidFill>
                <a:latin typeface="Corbel" pitchFamily="34" charset="0"/>
              </a:rPr>
              <a:t>Инфокоммуникационные</a:t>
            </a:r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 технологии </a:t>
            </a:r>
          </a:p>
          <a:p>
            <a:pPr algn="ctr" eaLnBrk="0" hangingPunct="0"/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в научных исследованиях» </a:t>
            </a:r>
          </a:p>
          <a:p>
            <a:pPr algn="ctr" eaLnBrk="0" hangingPunct="0"/>
            <a:endParaRPr lang="ru-RU" sz="1600" b="1" i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 eaLnBrk="0" hangingPunct="0"/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Таруса, 14-16 ноября 2012 года</a:t>
            </a:r>
          </a:p>
          <a:p>
            <a:pPr algn="ctr" eaLnBrk="0" hangingPunct="0"/>
            <a:endParaRPr lang="ru-RU" sz="1600" b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 eaLnBrk="0" hangingPunct="0"/>
            <a:endParaRPr lang="ru-RU" sz="2400" b="1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14" name="Picture 25" descr="Центральный коллектор библиотек БИБКОМ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5877272"/>
            <a:ext cx="1546492" cy="60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88131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9552" y="836712"/>
            <a:ext cx="8229600" cy="5544616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ct val="0"/>
              </a:spcBef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Цель проекта</a:t>
            </a:r>
            <a:endParaRPr lang="en-US" sz="36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719138" lvl="1" indent="-261938" eaLnBrk="1" fontAlgn="auto" hangingPunct="1">
              <a:spcAft>
                <a:spcPts val="0"/>
              </a:spcAft>
              <a:buNone/>
              <a:defRPr/>
            </a:pPr>
            <a:r>
              <a:rPr lang="ru-RU" sz="2900" dirty="0" smtClean="0"/>
              <a:t>Повышение самостоятельности и качества выпускных квалификационных   работ</a:t>
            </a:r>
            <a:r>
              <a:rPr lang="en-US" sz="2900" dirty="0" smtClean="0"/>
              <a:t> (</a:t>
            </a:r>
            <a:r>
              <a:rPr lang="ru-RU" sz="2900" dirty="0" smtClean="0"/>
              <a:t>исполнение поручения Председателя правительства от 19 сентября</a:t>
            </a:r>
            <a:r>
              <a:rPr lang="en-US" sz="2900" dirty="0" smtClean="0"/>
              <a:t> 2012 </a:t>
            </a:r>
            <a:r>
              <a:rPr lang="ru-RU" sz="2900" dirty="0" smtClean="0"/>
              <a:t>г.).</a:t>
            </a:r>
          </a:p>
          <a:p>
            <a:pPr marL="719138" lvl="1" indent="-261938" eaLnBrk="1" fontAlgn="auto" hangingPunct="1">
              <a:spcAft>
                <a:spcPts val="0"/>
              </a:spcAft>
              <a:buNone/>
              <a:defRPr/>
            </a:pPr>
            <a:endParaRPr lang="en-US" sz="2900" dirty="0" smtClean="0"/>
          </a:p>
          <a:p>
            <a:pPr>
              <a:spcBef>
                <a:spcPct val="0"/>
              </a:spcBef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Задачи проекта</a:t>
            </a:r>
            <a:endParaRPr lang="en-US" sz="36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719138" lvl="1" indent="-261938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Создание отраслевой инфраструктуры, обеспечивающей опубликование в сети Интернет квалификационных работ и свободный доступ к ним; </a:t>
            </a:r>
          </a:p>
          <a:p>
            <a:pPr marL="719138" lvl="1" indent="-261938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 Разработка и внедрение </a:t>
            </a:r>
            <a:r>
              <a:rPr lang="en-US" dirty="0" smtClean="0"/>
              <a:t>IT</a:t>
            </a:r>
            <a:r>
              <a:rPr lang="ru-RU" dirty="0" smtClean="0"/>
              <a:t>-технологий выявления плагиата в  квалификационных работах и предоставление информационных сервисов в процессе их подготовки;</a:t>
            </a:r>
          </a:p>
          <a:p>
            <a:pPr marL="719138" lvl="1" indent="-261938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 Создание государственной системы мониторинга и анализа самостоятельности квалификационных работ и их сертификации.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endParaRPr lang="en-US" sz="2200" dirty="0" smtClean="0">
              <a:hlinkClick r:id="rId3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4925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Резюме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388" y="825961"/>
            <a:ext cx="5040312" cy="55553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69875" indent="-269875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latin typeface="+mn-lt"/>
              </a:rPr>
              <a:t>Повышение качества ВПО является приоритетным направлением государственного развития;</a:t>
            </a:r>
          </a:p>
          <a:p>
            <a:pPr marL="269875" indent="-269875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latin typeface="+mn-lt"/>
              </a:rPr>
              <a:t>Важной особенностью современной системы ВПО является применение ИКТ в учебном процессе (</a:t>
            </a:r>
            <a:r>
              <a:rPr lang="en-US" sz="1400" dirty="0" smtClean="0">
                <a:latin typeface="+mn-lt"/>
              </a:rPr>
              <a:t>smart-</a:t>
            </a:r>
            <a:r>
              <a:rPr lang="ru-RU" sz="1400" dirty="0" smtClean="0">
                <a:latin typeface="+mn-lt"/>
              </a:rPr>
              <a:t>образование).</a:t>
            </a:r>
            <a:r>
              <a:rPr lang="ru-RU" sz="1400" dirty="0">
                <a:latin typeface="+mn-lt"/>
              </a:rPr>
              <a:t> Применение ИКТ одновременно с позитивными результатами в системе ВПО порождает также ряд серьезных угроз, в том числе «несамостоятельность» учащихся при подготовке квалификационных работ</a:t>
            </a:r>
            <a:r>
              <a:rPr lang="ru-RU" sz="1400" dirty="0" smtClean="0">
                <a:latin typeface="+mn-lt"/>
              </a:rPr>
              <a:t>;</a:t>
            </a:r>
          </a:p>
          <a:p>
            <a:pPr marL="269875" indent="-269875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latin typeface="+mn-lt"/>
              </a:rPr>
              <a:t>По экспертным оценкам, от половины до двух третей всех дипломных работ в вузах России имеют существенные признаки плагиата, что оказывает негативное влияние на качество и рейтинги российского образования;</a:t>
            </a:r>
          </a:p>
          <a:p>
            <a:pPr marL="269875" indent="-269875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latin typeface="+mn-lt"/>
              </a:rPr>
              <a:t>Многочисленные коммерческие организации, предлагающие в Интернете написание текстов учебного и научного характера на основе незаконных заимствований и компиляции, формируют теневую индустрию с годовым оборотом порядка 500-700 млн. руб. </a:t>
            </a:r>
          </a:p>
          <a:p>
            <a:pPr marL="269875" indent="-269875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latin typeface="+mn-lt"/>
              </a:rPr>
              <a:t>Отсутствие системы конкурентного распределения бюджетных ресурсов между вузами с учетом показателей результативности их деятельности, оцененных на основе:</a:t>
            </a:r>
          </a:p>
          <a:p>
            <a:pPr marL="269875" indent="-269875" fontAlgn="auto"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</a:rPr>
              <a:t>                          - сравнительного анализа учебных планов и программ;</a:t>
            </a:r>
          </a:p>
          <a:p>
            <a:pPr marL="269875" indent="-269875" fontAlgn="auto">
              <a:spcAft>
                <a:spcPts val="0"/>
              </a:spcAft>
              <a:defRPr/>
            </a:pPr>
            <a:r>
              <a:rPr lang="ru-RU" sz="1200" dirty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                         - формирования рейтинга преподавателей;</a:t>
            </a:r>
          </a:p>
          <a:p>
            <a:pPr marL="269875" indent="-269875" fontAlgn="auto">
              <a:spcAft>
                <a:spcPts val="0"/>
              </a:spcAft>
              <a:defRPr/>
            </a:pPr>
            <a:r>
              <a:rPr lang="ru-RU" sz="1200" dirty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                         - анализа соответствия учебных программ потребностям 	  рынка.</a:t>
            </a:r>
          </a:p>
          <a:p>
            <a:pPr marL="269875" indent="-269875" fontAlgn="auto">
              <a:spcAft>
                <a:spcPts val="0"/>
              </a:spcAft>
              <a:defRPr/>
            </a:pPr>
            <a:r>
              <a:rPr lang="ru-RU" sz="1500" dirty="0" smtClean="0">
                <a:latin typeface="+mn-lt"/>
              </a:rPr>
              <a:t>  </a:t>
            </a:r>
            <a:endParaRPr lang="ru-RU" sz="15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24525" y="754648"/>
            <a:ext cx="3419475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fontAlgn="auto">
              <a:spcAft>
                <a:spcPts val="0"/>
              </a:spcAft>
              <a:defRPr/>
            </a:pPr>
            <a:r>
              <a:rPr lang="ru-RU" sz="1600" b="1" dirty="0">
                <a:latin typeface="+mn-lt"/>
              </a:rPr>
              <a:t>Система Высшего образования</a:t>
            </a:r>
            <a:r>
              <a:rPr lang="ru-RU" sz="1600" b="1" dirty="0" smtClean="0">
                <a:latin typeface="+mn-lt"/>
              </a:rPr>
              <a:t>:</a:t>
            </a:r>
            <a:endParaRPr lang="en-US" sz="1600" b="1" dirty="0" smtClean="0">
              <a:latin typeface="+mn-lt"/>
            </a:endParaRPr>
          </a:p>
          <a:p>
            <a:pPr marL="514350" indent="-514350" fontAlgn="auto">
              <a:spcAft>
                <a:spcPts val="0"/>
              </a:spcAft>
              <a:defRPr/>
            </a:pPr>
            <a:endParaRPr lang="ru-RU" sz="1600" b="1" dirty="0">
              <a:latin typeface="+mn-lt"/>
            </a:endParaRPr>
          </a:p>
          <a:p>
            <a:pPr marL="179388" indent="-17938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</a:rPr>
              <a:t>607 государственных и 358 негосударственных вузов</a:t>
            </a:r>
            <a:r>
              <a:rPr lang="ru-RU" sz="1600" dirty="0" smtClean="0">
                <a:latin typeface="+mn-lt"/>
              </a:rPr>
              <a:t>;</a:t>
            </a:r>
            <a:endParaRPr lang="en-US" sz="1600" dirty="0" smtClean="0">
              <a:latin typeface="+mn-lt"/>
            </a:endParaRPr>
          </a:p>
          <a:p>
            <a:pPr marL="179388" indent="-179388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>
              <a:latin typeface="+mn-lt"/>
            </a:endParaRPr>
          </a:p>
          <a:p>
            <a:pPr marL="179388" indent="-17938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</a:rPr>
              <a:t>годовая «нагрузка» на информационную </a:t>
            </a:r>
            <a:r>
              <a:rPr lang="ru-RU" sz="1600" dirty="0" smtClean="0">
                <a:latin typeface="+mn-lt"/>
              </a:rPr>
              <a:t>систему- </a:t>
            </a:r>
            <a:r>
              <a:rPr lang="ru-RU" sz="1600" dirty="0">
                <a:latin typeface="+mn-lt"/>
              </a:rPr>
              <a:t>порядка 1 млн. дипломных работ (4,7 млн. студентов</a:t>
            </a:r>
            <a:r>
              <a:rPr lang="ru-RU" sz="1600" dirty="0" smtClean="0">
                <a:latin typeface="+mn-lt"/>
              </a:rPr>
              <a:t>);</a:t>
            </a:r>
            <a:endParaRPr lang="en-US" sz="1600" dirty="0" smtClean="0">
              <a:latin typeface="+mn-lt"/>
            </a:endParaRPr>
          </a:p>
          <a:p>
            <a:pPr marL="179388" indent="-179388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dirty="0">
              <a:latin typeface="+mn-lt"/>
            </a:endParaRPr>
          </a:p>
          <a:p>
            <a:pPr marL="179388" indent="-17938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</a:rPr>
              <a:t>672 специальности, 11 категорий первого уровня: 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естественные науки и математика;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гуманитарные науки;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образование и педагогика;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 - здравоохранение;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культура и искусство;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экономика и управление;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информационная безопасность;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сфера обслуживания;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сельское и рыбное хозяйство;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техника и технологии; </a:t>
            </a:r>
          </a:p>
          <a:p>
            <a:pPr marL="1079500" indent="-539750" fontAlgn="auto">
              <a:spcAft>
                <a:spcPts val="0"/>
              </a:spcAft>
              <a:defRPr/>
            </a:pPr>
            <a:r>
              <a:rPr lang="ru-RU" sz="1300" dirty="0">
                <a:latin typeface="+mn-lt"/>
              </a:rPr>
              <a:t>- военное образование.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364163" y="835571"/>
            <a:ext cx="0" cy="5113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16563" y="835571"/>
            <a:ext cx="0" cy="5113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281238" y="46584"/>
            <a:ext cx="4603750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Актуальность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14613" y="46584"/>
            <a:ext cx="3938587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Структурная схема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2008" y="1052736"/>
            <a:ext cx="284380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92688" y="1052736"/>
            <a:ext cx="284380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1052736"/>
            <a:ext cx="284380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36104" y="105273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Задача 1</a:t>
            </a:r>
            <a:endParaRPr lang="ru-RU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7944" y="105273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Задача 2</a:t>
            </a:r>
            <a:endParaRPr lang="ru-RU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92280" y="105273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Задача 3 </a:t>
            </a:r>
            <a:endParaRPr lang="ru-RU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148478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+mj-lt"/>
              </a:rPr>
              <a:t>Отраслевая инфраструктура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31840" y="1268760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+mj-lt"/>
              </a:rPr>
              <a:t>Технологии выявления плагиата и предоставления информационных сервисов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6176" y="1497558"/>
            <a:ext cx="2843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+mj-lt"/>
              </a:rPr>
              <a:t>Система мониторинга, анализа и сертификации</a:t>
            </a:r>
          </a:p>
          <a:p>
            <a:pPr algn="ctr"/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2008" y="2564904"/>
            <a:ext cx="2843808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2008" y="3524234"/>
            <a:ext cx="2843808" cy="24250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07504" y="2564904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1.1 Информационная технология сопровождения процессов подготовки и публикации квалификационных работ</a:t>
            </a:r>
            <a:endParaRPr lang="ru-RU" sz="1200" b="1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504" y="3506232"/>
            <a:ext cx="2736304" cy="237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1.2  </a:t>
            </a:r>
            <a:r>
              <a:rPr lang="ru-RU" sz="1200" b="1" dirty="0" err="1" smtClean="0">
                <a:latin typeface="+mn-lt"/>
              </a:rPr>
              <a:t>Гос</a:t>
            </a:r>
            <a:r>
              <a:rPr lang="ru-RU" sz="1200" b="1" dirty="0" smtClean="0">
                <a:latin typeface="+mn-lt"/>
              </a:rPr>
              <a:t>. система учета и мониторинга информационных ресурсов сферы образования</a:t>
            </a:r>
          </a:p>
          <a:p>
            <a:endParaRPr lang="ru-RU" sz="1200" b="1" dirty="0" smtClean="0">
              <a:latin typeface="+mn-lt"/>
            </a:endParaRPr>
          </a:p>
          <a:p>
            <a:r>
              <a:rPr lang="ru-RU" sz="1200" dirty="0" smtClean="0">
                <a:latin typeface="+mn-lt"/>
              </a:rPr>
              <a:t>Система агрегации и организации свободного доступа к текстам  квалификационных работ в соответствии с авторским правом (</a:t>
            </a:r>
            <a:r>
              <a:rPr lang="en-US" sz="1200" dirty="0" smtClean="0">
                <a:latin typeface="+mn-lt"/>
              </a:rPr>
              <a:t>IV </a:t>
            </a:r>
            <a:r>
              <a:rPr lang="ru-RU" sz="1200" dirty="0" smtClean="0">
                <a:latin typeface="+mn-lt"/>
              </a:rPr>
              <a:t>часть ГК РФ)</a:t>
            </a:r>
          </a:p>
          <a:p>
            <a:endParaRPr lang="ru-RU" sz="1200" dirty="0" smtClean="0">
              <a:latin typeface="+mn-lt"/>
            </a:endParaRPr>
          </a:p>
          <a:p>
            <a:r>
              <a:rPr lang="ru-RU" sz="1200" dirty="0" smtClean="0">
                <a:latin typeface="+mn-lt"/>
              </a:rPr>
              <a:t>Нормативно-правовая база и нормативно-техническое обеспечение</a:t>
            </a:r>
            <a:endParaRPr lang="ru-RU" sz="1200" dirty="0">
              <a:latin typeface="+mn-lt"/>
            </a:endParaRPr>
          </a:p>
        </p:txBody>
      </p:sp>
      <p:sp>
        <p:nvSpPr>
          <p:cNvPr id="22" name="Цилиндр 21"/>
          <p:cNvSpPr/>
          <p:nvPr/>
        </p:nvSpPr>
        <p:spPr>
          <a:xfrm>
            <a:off x="3275856" y="2564904"/>
            <a:ext cx="2664296" cy="2448272"/>
          </a:xfrm>
          <a:prstGeom prst="can">
            <a:avLst>
              <a:gd name="adj" fmla="val 1207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419872" y="297285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Базы данных для поиска плагиата и предоставления информационных сервисов</a:t>
            </a:r>
            <a:endParaRPr lang="ru-RU" sz="1200" b="1" dirty="0">
              <a:latin typeface="+mn-lt"/>
            </a:endParaRPr>
          </a:p>
        </p:txBody>
      </p:sp>
      <p:sp>
        <p:nvSpPr>
          <p:cNvPr id="24" name="Блок-схема: несколько документов 23"/>
          <p:cNvSpPr/>
          <p:nvPr/>
        </p:nvSpPr>
        <p:spPr>
          <a:xfrm>
            <a:off x="3347864" y="3789040"/>
            <a:ext cx="1224136" cy="1004419"/>
          </a:xfrm>
          <a:prstGeom prst="flowChartMultidocumen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документ 24"/>
          <p:cNvSpPr/>
          <p:nvPr/>
        </p:nvSpPr>
        <p:spPr>
          <a:xfrm>
            <a:off x="4716016" y="3789040"/>
            <a:ext cx="1080120" cy="1004419"/>
          </a:xfrm>
          <a:prstGeom prst="flowChartDocumen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4788024" y="386104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+mn-lt"/>
              </a:rPr>
              <a:t>Коллекция Интернет</a:t>
            </a:r>
            <a:endParaRPr lang="ru-RU" sz="1200" dirty="0"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75856" y="4005065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+mn-lt"/>
              </a:rPr>
              <a:t>Отраслевые коллекции документов</a:t>
            </a:r>
            <a:endParaRPr lang="ru-RU" sz="1200" dirty="0">
              <a:latin typeface="+mn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076056" y="5301208"/>
            <a:ext cx="864096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блако 28"/>
          <p:cNvSpPr/>
          <p:nvPr/>
        </p:nvSpPr>
        <p:spPr>
          <a:xfrm>
            <a:off x="5076056" y="6309320"/>
            <a:ext cx="936104" cy="432048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203848" y="5301208"/>
            <a:ext cx="1800200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5292080" y="6423139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n-lt"/>
              </a:rPr>
              <a:t>WEB</a:t>
            </a:r>
            <a:endParaRPr lang="ru-RU" sz="1000" dirty="0">
              <a:latin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76056" y="5301208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latin typeface="+mn-lt"/>
              </a:rPr>
              <a:t>Программное обеспечение поиска и индексации текстов (индексатор)</a:t>
            </a:r>
            <a:endParaRPr lang="ru-RU" sz="800" b="1" dirty="0"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75856" y="530120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latin typeface="+mn-lt"/>
              </a:rPr>
              <a:t>Программное  обеспечение сравнения текстов и поиска плагиата*</a:t>
            </a:r>
            <a:endParaRPr lang="ru-RU" sz="900" b="1" dirty="0"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03848" y="6012577"/>
            <a:ext cx="8640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latin typeface="+mn-lt"/>
              </a:rPr>
              <a:t>Статистические и алгебраические  методы</a:t>
            </a:r>
            <a:endParaRPr lang="ru-RU" sz="700" dirty="0">
              <a:latin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39952" y="602128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latin typeface="+mn-lt"/>
              </a:rPr>
              <a:t>Л</a:t>
            </a:r>
            <a:r>
              <a:rPr lang="ru-RU" sz="700" dirty="0" smtClean="0">
                <a:latin typeface="+mn-lt"/>
              </a:rPr>
              <a:t>ингвистические методы</a:t>
            </a:r>
            <a:endParaRPr lang="ru-RU" sz="700" dirty="0">
              <a:latin typeface="+mn-lt"/>
            </a:endParaRPr>
          </a:p>
        </p:txBody>
      </p:sp>
      <p:sp>
        <p:nvSpPr>
          <p:cNvPr id="38" name="Стрелка вверх 37"/>
          <p:cNvSpPr/>
          <p:nvPr/>
        </p:nvSpPr>
        <p:spPr>
          <a:xfrm>
            <a:off x="3995936" y="5013176"/>
            <a:ext cx="144016" cy="28803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верх 38"/>
          <p:cNvSpPr/>
          <p:nvPr/>
        </p:nvSpPr>
        <p:spPr>
          <a:xfrm>
            <a:off x="5436096" y="4653136"/>
            <a:ext cx="144016" cy="648072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верх 39"/>
          <p:cNvSpPr/>
          <p:nvPr/>
        </p:nvSpPr>
        <p:spPr>
          <a:xfrm>
            <a:off x="5436096" y="6093296"/>
            <a:ext cx="144016" cy="216024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>
            <a:off x="2915816" y="1700808"/>
            <a:ext cx="288032" cy="1440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>
            <a:off x="6056736" y="1700808"/>
            <a:ext cx="126000" cy="1440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6228184" y="2598002"/>
            <a:ext cx="2808312" cy="18391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6228184" y="2566645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Государственная система мониторинга качества и сертификации  квалификационных работ</a:t>
            </a:r>
            <a:endParaRPr lang="ru-RU" sz="1200" b="1" dirty="0">
              <a:latin typeface="+mn-lt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372200" y="3140968"/>
            <a:ext cx="2592288" cy="57606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6372200" y="3140968"/>
            <a:ext cx="259228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atin typeface="+mn-lt"/>
              </a:rPr>
              <a:t>Нормативно-правовая база и </a:t>
            </a:r>
            <a:r>
              <a:rPr lang="ru-RU" sz="1050" dirty="0" smtClean="0">
                <a:latin typeface="+mn-lt"/>
              </a:rPr>
              <a:t>нормативно-правовое </a:t>
            </a:r>
            <a:r>
              <a:rPr lang="ru-RU" sz="1050" dirty="0">
                <a:latin typeface="+mn-lt"/>
              </a:rPr>
              <a:t>обеспечение сертификации</a:t>
            </a:r>
          </a:p>
          <a:p>
            <a:r>
              <a:rPr lang="ru-RU" sz="1200" dirty="0" smtClean="0">
                <a:latin typeface="+mn-lt"/>
              </a:rPr>
              <a:t> </a:t>
            </a:r>
            <a:endParaRPr lang="ru-RU" sz="1200" dirty="0">
              <a:latin typeface="+mn-lt"/>
            </a:endParaRPr>
          </a:p>
        </p:txBody>
      </p:sp>
      <p:sp>
        <p:nvSpPr>
          <p:cNvPr id="51" name="Блок-схема: несколько документов 50"/>
          <p:cNvSpPr/>
          <p:nvPr/>
        </p:nvSpPr>
        <p:spPr>
          <a:xfrm>
            <a:off x="6372200" y="3717032"/>
            <a:ext cx="2592288" cy="648072"/>
          </a:xfrm>
          <a:prstGeom prst="flowChartMultidocumen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516216" y="3861048"/>
            <a:ext cx="20162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+mn-lt"/>
              </a:rPr>
              <a:t>IT-</a:t>
            </a:r>
            <a:r>
              <a:rPr lang="ru-RU" sz="1050" dirty="0" smtClean="0">
                <a:latin typeface="+mn-lt"/>
              </a:rPr>
              <a:t>технологии мониторинга и анализа</a:t>
            </a:r>
            <a:endParaRPr lang="ru-RU" sz="1050" dirty="0"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228184" y="4725144"/>
            <a:ext cx="2808312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6300192" y="4757082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latin typeface="+mn-lt"/>
              </a:rPr>
              <a:t>Реализация концепции открытых данных в области образования и науки</a:t>
            </a:r>
            <a:endParaRPr lang="ru-RU" sz="1000" b="1" dirty="0">
              <a:latin typeface="+mn-lt"/>
            </a:endParaRPr>
          </a:p>
        </p:txBody>
      </p:sp>
      <p:sp>
        <p:nvSpPr>
          <p:cNvPr id="55" name="Облако 54"/>
          <p:cNvSpPr/>
          <p:nvPr/>
        </p:nvSpPr>
        <p:spPr>
          <a:xfrm>
            <a:off x="6300192" y="5373216"/>
            <a:ext cx="2808312" cy="1368152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732240" y="5661248"/>
            <a:ext cx="223224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latin typeface="+mn-lt"/>
              </a:rPr>
              <a:t>Рынок </a:t>
            </a:r>
            <a:r>
              <a:rPr lang="en-US" sz="900" b="1" dirty="0" smtClean="0">
                <a:latin typeface="+mn-lt"/>
              </a:rPr>
              <a:t>WEB</a:t>
            </a:r>
            <a:r>
              <a:rPr lang="ru-RU" sz="900" b="1" dirty="0" smtClean="0">
                <a:latin typeface="+mn-lt"/>
              </a:rPr>
              <a:t>-сервисов и приложений</a:t>
            </a:r>
          </a:p>
          <a:p>
            <a:endParaRPr lang="ru-RU" sz="1000" b="1" dirty="0">
              <a:latin typeface="+mn-lt"/>
            </a:endParaRPr>
          </a:p>
          <a:p>
            <a:r>
              <a:rPr lang="ru-RU" sz="900" b="1" dirty="0" smtClean="0">
                <a:latin typeface="+mn-lt"/>
              </a:rPr>
              <a:t>Коммерциализация результатов проекта</a:t>
            </a:r>
            <a:endParaRPr lang="ru-RU" sz="900" b="1" dirty="0">
              <a:latin typeface="+mn-lt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6588224" y="5949280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Развернутая стрелка 59"/>
          <p:cNvSpPr/>
          <p:nvPr/>
        </p:nvSpPr>
        <p:spPr>
          <a:xfrm rot="10800000">
            <a:off x="1259632" y="2425096"/>
            <a:ext cx="3312368" cy="678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2" name="Развернутая стрелка 61"/>
          <p:cNvSpPr/>
          <p:nvPr/>
        </p:nvSpPr>
        <p:spPr>
          <a:xfrm>
            <a:off x="4283968" y="970444"/>
            <a:ext cx="3384376" cy="72000"/>
          </a:xfrm>
          <a:prstGeom prst="uturnArrow">
            <a:avLst>
              <a:gd name="adj1" fmla="val 21270"/>
              <a:gd name="adj2" fmla="val 25000"/>
              <a:gd name="adj3" fmla="val 34336"/>
              <a:gd name="adj4" fmla="val 43750"/>
              <a:gd name="adj5" fmla="val 92592"/>
            </a:avLst>
          </a:prstGeom>
          <a:noFill/>
          <a:ln w="12700"/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3" name="Стрелка вниз 62"/>
          <p:cNvSpPr/>
          <p:nvPr/>
        </p:nvSpPr>
        <p:spPr>
          <a:xfrm>
            <a:off x="7596336" y="4437112"/>
            <a:ext cx="144016" cy="2700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трелка вниз 63"/>
          <p:cNvSpPr/>
          <p:nvPr/>
        </p:nvSpPr>
        <p:spPr>
          <a:xfrm>
            <a:off x="7596336" y="5229200"/>
            <a:ext cx="144016" cy="21602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Блок-схема: несколько документов 64"/>
          <p:cNvSpPr/>
          <p:nvPr/>
        </p:nvSpPr>
        <p:spPr>
          <a:xfrm>
            <a:off x="3275856" y="5949280"/>
            <a:ext cx="864096" cy="576064"/>
          </a:xfrm>
          <a:prstGeom prst="flowChartMultidocumen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Блок-схема: несколько документов 65"/>
          <p:cNvSpPr/>
          <p:nvPr/>
        </p:nvSpPr>
        <p:spPr>
          <a:xfrm>
            <a:off x="4211960" y="5949280"/>
            <a:ext cx="792088" cy="576064"/>
          </a:xfrm>
          <a:prstGeom prst="flowChartMultidocumen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 вниз 66"/>
          <p:cNvSpPr/>
          <p:nvPr/>
        </p:nvSpPr>
        <p:spPr>
          <a:xfrm>
            <a:off x="1331640" y="3356992"/>
            <a:ext cx="144000" cy="14401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трелка вправо 68"/>
          <p:cNvSpPr/>
          <p:nvPr/>
        </p:nvSpPr>
        <p:spPr>
          <a:xfrm>
            <a:off x="2924484" y="4293096"/>
            <a:ext cx="324000" cy="1440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трелка вправо 69"/>
          <p:cNvSpPr/>
          <p:nvPr/>
        </p:nvSpPr>
        <p:spPr>
          <a:xfrm>
            <a:off x="2928818" y="2924960"/>
            <a:ext cx="324000" cy="1440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179512" y="4221088"/>
            <a:ext cx="2664296" cy="108012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179512" y="5373216"/>
            <a:ext cx="2664296" cy="43204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0" y="6309320"/>
            <a:ext cx="29523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ru-RU" sz="800" dirty="0" smtClean="0"/>
              <a:t>* См.Зеленков, Сегалович (</a:t>
            </a:r>
            <a:r>
              <a:rPr lang="en-US" sz="800" dirty="0" smtClean="0"/>
              <a:t>http://rcdl2007.pereslavl.ru/papers/paper_65_v1.pdf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Задача 1</a:t>
            </a:r>
          </a:p>
          <a:p>
            <a:pPr algn="ctr">
              <a:defRPr/>
            </a:pPr>
            <a:r>
              <a:rPr lang="ru-RU" sz="2000" b="1" dirty="0" smtClean="0"/>
              <a:t>Создание отраслевой инфраструктуры, обеспечивающей опубликование в сети Интернет квалификационных работ и свободный доступ к ним</a:t>
            </a:r>
            <a:endParaRPr lang="ru-RU" sz="2000" b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1484784"/>
            <a:ext cx="684076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4016" y="2132856"/>
            <a:ext cx="4355976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716016" y="2132856"/>
            <a:ext cx="4283968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87624" y="6237312"/>
            <a:ext cx="68407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843808" y="1484784"/>
            <a:ext cx="295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j-lt"/>
              </a:rPr>
              <a:t>Нормативно-правовая база</a:t>
            </a:r>
            <a:endParaRPr lang="ru-RU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7624" y="6237312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+mn-lt"/>
              </a:rPr>
              <a:t>Организационные мероприятия</a:t>
            </a:r>
            <a:endParaRPr lang="ru-RU" sz="1600" b="1" dirty="0">
              <a:latin typeface="+mn-lt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2339752" y="1916832"/>
            <a:ext cx="360000" cy="216024"/>
          </a:xfrm>
          <a:prstGeom prst="down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372240" y="1916832"/>
            <a:ext cx="360000" cy="216024"/>
          </a:xfrm>
          <a:prstGeom prst="down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>
            <a:off x="2555776" y="6021288"/>
            <a:ext cx="360040" cy="216024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6300192" y="6021288"/>
            <a:ext cx="360040" cy="216024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51520" y="2204864"/>
            <a:ext cx="4104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+mj-lt"/>
              </a:rPr>
              <a:t>1.1 Информационная технология сопровождения процессов подготовки и публикации квалификационных работ</a:t>
            </a:r>
            <a:endParaRPr lang="ru-RU" sz="1400" b="1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6" y="3140968"/>
            <a:ext cx="3816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+mn-lt"/>
              </a:rPr>
              <a:t>Сервисы совместной работы и научного рецензирования</a:t>
            </a:r>
          </a:p>
          <a:p>
            <a:endParaRPr lang="ru-RU" sz="1400" dirty="0" smtClean="0">
              <a:latin typeface="+mn-lt"/>
            </a:endParaRPr>
          </a:p>
          <a:p>
            <a:endParaRPr lang="ru-RU" sz="1400" dirty="0" smtClean="0">
              <a:latin typeface="+mn-lt"/>
            </a:endParaRPr>
          </a:p>
          <a:p>
            <a:r>
              <a:rPr lang="ru-RU" sz="1400" dirty="0" smtClean="0">
                <a:latin typeface="+mn-lt"/>
              </a:rPr>
              <a:t>Сервисы тематического поиска и мониторинга научной информации, а также самостоятельной проверки работ на плагиат </a:t>
            </a:r>
          </a:p>
          <a:p>
            <a:endParaRPr lang="ru-RU" sz="1400" dirty="0" smtClean="0">
              <a:latin typeface="+mn-lt"/>
            </a:endParaRPr>
          </a:p>
          <a:p>
            <a:endParaRPr lang="ru-RU" sz="1400" dirty="0">
              <a:latin typeface="+mn-lt"/>
            </a:endParaRPr>
          </a:p>
          <a:p>
            <a:r>
              <a:rPr lang="ru-RU" sz="1400" dirty="0" smtClean="0">
                <a:latin typeface="+mn-lt"/>
              </a:rPr>
              <a:t>Издательско-публикационные сервисы (технологии подготовки научных текстов к публикации).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88024" y="2204864"/>
            <a:ext cx="4032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+mj-lt"/>
              </a:rPr>
              <a:t>1.2 Система агрегации и организации свободного доступа </a:t>
            </a:r>
          </a:p>
          <a:p>
            <a:endParaRPr lang="ru-RU" sz="1400" b="1" dirty="0"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3528" y="5013176"/>
            <a:ext cx="3888432" cy="79208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23528" y="4005064"/>
            <a:ext cx="3888432" cy="72008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3140968"/>
            <a:ext cx="3888432" cy="57606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932040" y="3068960"/>
            <a:ext cx="3888432" cy="57606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932040" y="3068960"/>
            <a:ext cx="40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+mn-lt"/>
              </a:rPr>
              <a:t>Технологии управления лицензированием использования </a:t>
            </a:r>
            <a:r>
              <a:rPr lang="ru-RU" sz="1400" dirty="0" err="1" smtClean="0">
                <a:latin typeface="+mn-lt"/>
              </a:rPr>
              <a:t>контента</a:t>
            </a:r>
            <a:r>
              <a:rPr lang="ru-RU" sz="1400" dirty="0" smtClean="0">
                <a:latin typeface="+mn-lt"/>
              </a:rPr>
              <a:t> и охраны авторских прав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932040" y="3933056"/>
            <a:ext cx="3888432" cy="50405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932040" y="393305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latin typeface="+mn-lt"/>
              </a:rPr>
              <a:t>Реестры авторских прав на произведения</a:t>
            </a:r>
            <a:endParaRPr lang="ru-RU" sz="1400" dirty="0" smtClean="0"/>
          </a:p>
        </p:txBody>
      </p:sp>
      <p:sp>
        <p:nvSpPr>
          <p:cNvPr id="39" name="Прямоугольник 38"/>
          <p:cNvSpPr/>
          <p:nvPr/>
        </p:nvSpPr>
        <p:spPr>
          <a:xfrm>
            <a:off x="4932040" y="4797152"/>
            <a:ext cx="3888432" cy="79208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4932040" y="4797152"/>
            <a:ext cx="3923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+mn-lt"/>
              </a:rPr>
              <a:t>Технологические компоненты обеспечения свободного доступа и учета использования </a:t>
            </a:r>
            <a:r>
              <a:rPr lang="ru-RU" sz="1400" dirty="0" err="1" smtClean="0">
                <a:latin typeface="+mn-lt"/>
              </a:rPr>
              <a:t>контента</a:t>
            </a:r>
            <a:endParaRPr lang="ru-RU" sz="1400" dirty="0" smtClean="0">
              <a:latin typeface="+mn-lt"/>
            </a:endParaRPr>
          </a:p>
          <a:p>
            <a:endParaRPr lang="ru-RU" sz="140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Задача 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2</a:t>
            </a:r>
            <a:endParaRPr lang="ru-RU" sz="2000" b="1" dirty="0" smtClean="0">
              <a:solidFill>
                <a:schemeClr val="tx1"/>
              </a:solidFill>
              <a:latin typeface="+mj-lt"/>
            </a:endParaRPr>
          </a:p>
          <a:p>
            <a:pPr algn="ctr">
              <a:defRPr/>
            </a:pP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Разработка и внедрение </a:t>
            </a:r>
            <a:r>
              <a:rPr lang="en-US" sz="2000" b="1" dirty="0">
                <a:latin typeface="+mj-lt"/>
              </a:rPr>
              <a:t>IT</a:t>
            </a:r>
            <a:r>
              <a:rPr lang="ru-RU" sz="2000" b="1" dirty="0">
                <a:latin typeface="+mj-lt"/>
              </a:rPr>
              <a:t>-технологий выявления плагиата в  квалификационных работах и </a:t>
            </a:r>
            <a:r>
              <a:rPr lang="ru-RU" sz="2000" b="1" dirty="0" smtClean="0">
                <a:latin typeface="+mj-lt"/>
              </a:rPr>
              <a:t>предоставление </a:t>
            </a:r>
            <a:r>
              <a:rPr lang="ru-RU" sz="2000" b="1" dirty="0">
                <a:latin typeface="+mj-lt"/>
              </a:rPr>
              <a:t>информационных сервисов в процессе их подготовки</a:t>
            </a:r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678618" y="1340768"/>
          <a:ext cx="7781814" cy="5378360"/>
        </p:xfrm>
        <a:graphic>
          <a:graphicData uri="http://schemas.openxmlformats.org/presentationml/2006/ole">
            <p:oleObj spid="_x0000_s3077" name="Visio" r:id="rId3" imgW="10486957" imgH="7246997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412776"/>
            <a:ext cx="5040312" cy="55245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Показатели/критерии самостоятельности и качества квалификационных работ (вариант)</a:t>
            </a:r>
          </a:p>
          <a:p>
            <a:pPr algn="ctr"/>
            <a:endParaRPr lang="ru-RU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500" b="1" dirty="0" smtClean="0">
                <a:latin typeface="+mn-lt"/>
              </a:rPr>
              <a:t>Текстовые заимствования (плагиат)</a:t>
            </a:r>
            <a:endParaRPr lang="ru-RU" sz="1500" b="1" dirty="0">
              <a:latin typeface="+mn-lt"/>
            </a:endParaRPr>
          </a:p>
          <a:p>
            <a:pPr lvl="1"/>
            <a:r>
              <a:rPr lang="ru-RU" sz="1500" dirty="0" smtClean="0">
                <a:latin typeface="+mn-lt"/>
              </a:rPr>
              <a:t>Процент самостоятельного текста</a:t>
            </a:r>
            <a:endParaRPr lang="en-US" sz="1500" dirty="0" smtClean="0">
              <a:latin typeface="+mn-lt"/>
            </a:endParaRPr>
          </a:p>
          <a:p>
            <a:pPr lvl="1"/>
            <a:endParaRPr lang="en-US" sz="1500" dirty="0" smtClean="0">
              <a:latin typeface="+mn-lt"/>
            </a:endParaRPr>
          </a:p>
          <a:p>
            <a:r>
              <a:rPr lang="ru-RU" sz="1500" b="1" dirty="0">
                <a:latin typeface="+mn-lt"/>
              </a:rPr>
              <a:t>Формальные требования</a:t>
            </a:r>
          </a:p>
          <a:p>
            <a:pPr lvl="1"/>
            <a:r>
              <a:rPr lang="ru-RU" sz="1500" dirty="0" smtClean="0">
                <a:latin typeface="+mn-lt"/>
              </a:rPr>
              <a:t>Наличие аннотации</a:t>
            </a:r>
          </a:p>
          <a:p>
            <a:pPr lvl="1"/>
            <a:r>
              <a:rPr lang="ru-RU" sz="1500" dirty="0" smtClean="0">
                <a:latin typeface="+mn-lt"/>
              </a:rPr>
              <a:t>Наличие списка литературы</a:t>
            </a:r>
          </a:p>
          <a:p>
            <a:pPr lvl="1"/>
            <a:r>
              <a:rPr lang="ru-RU" sz="1500" dirty="0" smtClean="0">
                <a:latin typeface="+mn-lt"/>
              </a:rPr>
              <a:t>Наличие выводов</a:t>
            </a:r>
          </a:p>
          <a:p>
            <a:pPr lvl="1"/>
            <a:r>
              <a:rPr lang="ru-RU" sz="1500" dirty="0" smtClean="0">
                <a:latin typeface="+mn-lt"/>
              </a:rPr>
              <a:t>Наличие описания проблемы</a:t>
            </a:r>
          </a:p>
          <a:p>
            <a:pPr lvl="1"/>
            <a:r>
              <a:rPr lang="ru-RU" sz="1500" dirty="0" smtClean="0">
                <a:latin typeface="+mn-lt"/>
              </a:rPr>
              <a:t>Наличие описания методов</a:t>
            </a:r>
            <a:endParaRPr lang="en-US" sz="1500" dirty="0" smtClean="0">
              <a:latin typeface="+mn-lt"/>
            </a:endParaRPr>
          </a:p>
          <a:p>
            <a:pPr lvl="1"/>
            <a:endParaRPr lang="en-US" sz="1500" dirty="0" smtClean="0">
              <a:latin typeface="+mn-lt"/>
            </a:endParaRPr>
          </a:p>
          <a:p>
            <a:r>
              <a:rPr lang="ru-RU" sz="1500" b="1" dirty="0">
                <a:latin typeface="+mn-lt"/>
              </a:rPr>
              <a:t>Общенаучные </a:t>
            </a:r>
            <a:r>
              <a:rPr lang="ru-RU" sz="1500" b="1" dirty="0" smtClean="0">
                <a:latin typeface="+mn-lt"/>
              </a:rPr>
              <a:t>требования</a:t>
            </a:r>
            <a:endParaRPr lang="ru-RU" sz="1500" b="1" dirty="0">
              <a:latin typeface="+mn-lt"/>
            </a:endParaRPr>
          </a:p>
          <a:p>
            <a:pPr lvl="1"/>
            <a:r>
              <a:rPr lang="ru-RU" sz="1500" dirty="0" smtClean="0">
                <a:latin typeface="+mn-lt"/>
              </a:rPr>
              <a:t>Процент общенаучной лексики</a:t>
            </a:r>
          </a:p>
          <a:p>
            <a:pPr lvl="1"/>
            <a:r>
              <a:rPr lang="ru-RU" sz="1500" dirty="0" smtClean="0">
                <a:latin typeface="+mn-lt"/>
              </a:rPr>
              <a:t>Процент ненаучной лексики</a:t>
            </a:r>
            <a:endParaRPr lang="en-US" sz="1500" dirty="0" smtClean="0">
              <a:latin typeface="+mn-lt"/>
            </a:endParaRPr>
          </a:p>
          <a:p>
            <a:pPr lvl="1"/>
            <a:endParaRPr lang="ru-RU" sz="1500" dirty="0" smtClean="0">
              <a:latin typeface="+mn-lt"/>
            </a:endParaRPr>
          </a:p>
          <a:p>
            <a:r>
              <a:rPr lang="ru-RU" sz="1500" b="1" dirty="0" smtClean="0">
                <a:latin typeface="+mn-lt"/>
              </a:rPr>
              <a:t>Тематическое соответствие</a:t>
            </a:r>
            <a:endParaRPr lang="ru-RU" sz="1500" b="1" dirty="0">
              <a:latin typeface="+mn-lt"/>
            </a:endParaRPr>
          </a:p>
          <a:p>
            <a:pPr lvl="1"/>
            <a:r>
              <a:rPr lang="ru-RU" sz="1500" dirty="0" smtClean="0">
                <a:latin typeface="+mn-lt"/>
              </a:rPr>
              <a:t>Вероятность соответствия коду специальности</a:t>
            </a:r>
          </a:p>
          <a:p>
            <a:pPr lvl="1"/>
            <a:r>
              <a:rPr lang="ru-RU" sz="1500" dirty="0" smtClean="0">
                <a:latin typeface="+mn-lt"/>
              </a:rPr>
              <a:t>Вероятность соответствия заявленной теме</a:t>
            </a:r>
            <a:endParaRPr lang="en-US" sz="1500" dirty="0" smtClean="0">
              <a:latin typeface="+mn-lt"/>
            </a:endParaRPr>
          </a:p>
          <a:p>
            <a:pPr lvl="1"/>
            <a:endParaRPr lang="ru-RU" sz="1500" dirty="0" smtClean="0">
              <a:latin typeface="+mn-lt"/>
            </a:endParaRPr>
          </a:p>
          <a:p>
            <a:r>
              <a:rPr lang="ru-RU" sz="1500" b="1" dirty="0" smtClean="0">
                <a:latin typeface="+mn-lt"/>
              </a:rPr>
              <a:t>Агрегированные оценки качества работ</a:t>
            </a:r>
          </a:p>
          <a:p>
            <a:pPr lvl="1">
              <a:buFont typeface="Wingdings" pitchFamily="2" charset="2"/>
              <a:buChar char="ü"/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5580112" y="1412776"/>
            <a:ext cx="3419475" cy="54784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algn="ctr" fontAlgn="auto">
              <a:spcAft>
                <a:spcPts val="0"/>
              </a:spcAft>
              <a:defRPr/>
            </a:pPr>
            <a:r>
              <a:rPr lang="ru-RU" b="1" dirty="0">
                <a:latin typeface="+mj-lt"/>
              </a:rPr>
              <a:t>Перспективы развития</a:t>
            </a:r>
            <a:endParaRPr lang="en-US" b="1" dirty="0">
              <a:latin typeface="+mj-lt"/>
            </a:endParaRPr>
          </a:p>
          <a:p>
            <a:pPr marL="514350" indent="-514350" fontAlgn="auto">
              <a:spcAft>
                <a:spcPts val="0"/>
              </a:spcAft>
              <a:defRPr/>
            </a:pPr>
            <a:endParaRPr lang="ru-RU" sz="1600" b="1" dirty="0" smtClean="0">
              <a:latin typeface="+mn-lt"/>
            </a:endParaRPr>
          </a:p>
          <a:p>
            <a:pPr marL="514350" indent="-514350" fontAlgn="auto">
              <a:spcAft>
                <a:spcPts val="0"/>
              </a:spcAft>
              <a:defRPr/>
            </a:pPr>
            <a:endParaRPr lang="ru-RU" sz="1600" b="1" dirty="0">
              <a:latin typeface="+mn-lt"/>
            </a:endParaRPr>
          </a:p>
          <a:p>
            <a:r>
              <a:rPr lang="ru-RU" sz="1500" b="1" dirty="0">
                <a:latin typeface="+mn-lt"/>
              </a:rPr>
              <a:t>Создание системы комплексного мониторинга результативности </a:t>
            </a:r>
            <a:r>
              <a:rPr lang="ru-RU" sz="1500" b="1" dirty="0" smtClean="0">
                <a:latin typeface="+mn-lt"/>
              </a:rPr>
              <a:t>ВПО:</a:t>
            </a:r>
            <a:endParaRPr lang="ru-RU" sz="1500" b="1" dirty="0">
              <a:latin typeface="+mn-lt"/>
            </a:endParaRPr>
          </a:p>
          <a:p>
            <a:r>
              <a:rPr lang="ru-RU" sz="1500" dirty="0" smtClean="0">
                <a:latin typeface="+mn-lt"/>
              </a:rPr>
              <a:t>Сравнительный анализ компетенций выпускников;</a:t>
            </a:r>
          </a:p>
          <a:p>
            <a:r>
              <a:rPr lang="ru-RU" sz="1500" dirty="0" smtClean="0">
                <a:latin typeface="+mn-lt"/>
              </a:rPr>
              <a:t>Сравнительный анализ учебных курсов;</a:t>
            </a:r>
          </a:p>
          <a:p>
            <a:r>
              <a:rPr lang="ru-RU" sz="1500" dirty="0" smtClean="0">
                <a:latin typeface="+mn-lt"/>
              </a:rPr>
              <a:t>Сравнительный анализ профессионального уровня преподавателей;</a:t>
            </a:r>
          </a:p>
          <a:p>
            <a:r>
              <a:rPr lang="ru-RU" sz="1500" dirty="0" smtClean="0">
                <a:latin typeface="+mn-lt"/>
              </a:rPr>
              <a:t>Сравнительный анализ карьерного роста выпускников.</a:t>
            </a:r>
            <a:endParaRPr lang="en-US" sz="1500" dirty="0" smtClean="0">
              <a:latin typeface="+mn-lt"/>
            </a:endParaRPr>
          </a:p>
          <a:p>
            <a:r>
              <a:rPr lang="ru-RU" sz="1500" b="1" dirty="0">
                <a:latin typeface="+mn-lt"/>
              </a:rPr>
              <a:t>Создание системы открытых данных в сфере </a:t>
            </a:r>
            <a:r>
              <a:rPr lang="ru-RU" sz="1500" b="1" dirty="0" smtClean="0">
                <a:latin typeface="+mn-lt"/>
              </a:rPr>
              <a:t>ВПО:</a:t>
            </a:r>
            <a:endParaRPr lang="ru-RU" sz="1500" b="1" dirty="0">
              <a:latin typeface="+mn-lt"/>
            </a:endParaRPr>
          </a:p>
          <a:p>
            <a:r>
              <a:rPr lang="ru-RU" sz="1500" dirty="0" smtClean="0">
                <a:latin typeface="+mn-lt"/>
              </a:rPr>
              <a:t>Интеграция данных о результатах сертификации дипломных работ в порталы </a:t>
            </a:r>
            <a:r>
              <a:rPr lang="ru-RU" sz="1500" dirty="0" err="1" smtClean="0">
                <a:latin typeface="+mn-lt"/>
              </a:rPr>
              <a:t>Минобрнауки</a:t>
            </a:r>
            <a:r>
              <a:rPr lang="ru-RU" sz="1500" dirty="0" smtClean="0">
                <a:latin typeface="+mn-lt"/>
              </a:rPr>
              <a:t> и вузов;</a:t>
            </a:r>
          </a:p>
          <a:p>
            <a:r>
              <a:rPr lang="ru-RU" sz="1500" dirty="0" smtClean="0">
                <a:latin typeface="+mn-lt"/>
              </a:rPr>
              <a:t>Информирование абитуриентов о качестве образования;</a:t>
            </a:r>
          </a:p>
          <a:p>
            <a:r>
              <a:rPr lang="ru-RU" sz="1500" dirty="0" smtClean="0">
                <a:latin typeface="+mn-lt"/>
              </a:rPr>
              <a:t>Информирование работодателей о потенциально интересных кандидатах.</a:t>
            </a:r>
            <a:endParaRPr lang="ru-RU" sz="1500" dirty="0">
              <a:latin typeface="+mn-lt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364088" y="1484784"/>
            <a:ext cx="0" cy="5113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8104" y="1484784"/>
            <a:ext cx="0" cy="5113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0" y="0"/>
            <a:ext cx="9144000" cy="1268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+mj-lt"/>
              </a:rPr>
              <a:t>Задача 3</a:t>
            </a:r>
          </a:p>
          <a:p>
            <a:pPr algn="ctr">
              <a:defRPr/>
            </a:pPr>
            <a:r>
              <a:rPr lang="ru-RU" sz="2000" b="1" dirty="0"/>
              <a:t> </a:t>
            </a:r>
            <a:r>
              <a:rPr lang="ru-RU" sz="2000" b="1" dirty="0">
                <a:latin typeface="+mj-lt"/>
              </a:rPr>
              <a:t>Создание государственной системы мониторинга и </a:t>
            </a:r>
            <a:r>
              <a:rPr lang="ru-RU" sz="2000" b="1" dirty="0" smtClean="0">
                <a:latin typeface="+mj-lt"/>
              </a:rPr>
              <a:t>анализа </a:t>
            </a:r>
            <a:r>
              <a:rPr lang="ru-RU" sz="2000" b="1" dirty="0">
                <a:latin typeface="+mj-lt"/>
              </a:rPr>
              <a:t>самостоятельности квалификационных работ и их </a:t>
            </a:r>
            <a:r>
              <a:rPr lang="ru-RU" sz="2000" b="1" dirty="0" smtClean="0">
                <a:latin typeface="+mj-lt"/>
              </a:rPr>
              <a:t>сертификации</a:t>
            </a:r>
            <a:endParaRPr lang="ru-RU" sz="2000" b="1" dirty="0">
              <a:latin typeface="+mj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95536" y="2132856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580112" y="2113806"/>
            <a:ext cx="3231976" cy="8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Текст 1"/>
          <p:cNvSpPr>
            <a:spLocks noGrp="1"/>
          </p:cNvSpPr>
          <p:nvPr>
            <p:ph type="body" idx="1"/>
          </p:nvPr>
        </p:nvSpPr>
        <p:spPr>
          <a:xfrm>
            <a:off x="171450" y="2357438"/>
            <a:ext cx="8686800" cy="1215578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ru-RU" sz="2800" b="1" dirty="0" smtClean="0">
              <a:solidFill>
                <a:srgbClr val="004773"/>
              </a:solidFill>
            </a:endParaRPr>
          </a:p>
          <a:p>
            <a:pPr algn="ctr">
              <a:buNone/>
            </a:pPr>
            <a:r>
              <a:rPr lang="ru-RU" sz="5400" dirty="0" smtClean="0"/>
              <a:t>Спасибо за внимание!</a:t>
            </a:r>
            <a:endParaRPr lang="en-US" sz="5400" dirty="0" smtClean="0"/>
          </a:p>
        </p:txBody>
      </p:sp>
      <p:graphicFrame>
        <p:nvGraphicFramePr>
          <p:cNvPr id="20" name="Object 21"/>
          <p:cNvGraphicFramePr>
            <a:graphicFrameLocks noChangeAspect="1"/>
          </p:cNvGraphicFramePr>
          <p:nvPr/>
        </p:nvGraphicFramePr>
        <p:xfrm>
          <a:off x="827584" y="5877272"/>
          <a:ext cx="1770887" cy="563464"/>
        </p:xfrm>
        <a:graphic>
          <a:graphicData uri="http://schemas.openxmlformats.org/presentationml/2006/ole">
            <p:oleObj spid="_x0000_s24578" name="CorelDRAW" r:id="rId4" imgW="4224600" imgH="1333800" progId="">
              <p:embed/>
            </p:oleObj>
          </a:graphicData>
        </a:graphic>
      </p:graphicFrame>
      <p:pic>
        <p:nvPicPr>
          <p:cNvPr id="103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5805264"/>
            <a:ext cx="2686435" cy="74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0" y="0"/>
            <a:ext cx="9144000" cy="2060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40" name="Rectangle 18"/>
          <p:cNvSpPr>
            <a:spLocks noChangeArrowheads="1"/>
          </p:cNvSpPr>
          <p:nvPr/>
        </p:nvSpPr>
        <p:spPr bwMode="auto">
          <a:xfrm>
            <a:off x="2339752" y="-149331"/>
            <a:ext cx="6594475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ru-RU" sz="1600" b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 eaLnBrk="0" hangingPunct="0"/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Всероссийская конференция</a:t>
            </a:r>
          </a:p>
          <a:p>
            <a:pPr algn="ctr" eaLnBrk="0" hangingPunct="0"/>
            <a:endParaRPr lang="ru-RU" sz="1600" b="1" i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 eaLnBrk="0" hangingPunct="0"/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 «</a:t>
            </a:r>
            <a:r>
              <a:rPr lang="ru-RU" sz="1600" b="1" i="1" dirty="0" err="1" smtClean="0">
                <a:solidFill>
                  <a:schemeClr val="bg1"/>
                </a:solidFill>
                <a:latin typeface="Corbel" pitchFamily="34" charset="0"/>
              </a:rPr>
              <a:t>Инфокоммуникационные</a:t>
            </a:r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 технологии </a:t>
            </a:r>
          </a:p>
          <a:p>
            <a:pPr algn="ctr" eaLnBrk="0" hangingPunct="0"/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в научных исследованиях» </a:t>
            </a:r>
          </a:p>
          <a:p>
            <a:pPr algn="ctr" eaLnBrk="0" hangingPunct="0"/>
            <a:endParaRPr lang="ru-RU" sz="1600" b="1" i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 eaLnBrk="0" hangingPunct="0"/>
            <a:r>
              <a:rPr lang="ru-RU" sz="1600" b="1" i="1" dirty="0" smtClean="0">
                <a:solidFill>
                  <a:schemeClr val="bg1"/>
                </a:solidFill>
                <a:latin typeface="Corbel" pitchFamily="34" charset="0"/>
              </a:rPr>
              <a:t>Таруса, 14-16 ноября 2012 года</a:t>
            </a:r>
          </a:p>
          <a:p>
            <a:pPr algn="ctr" eaLnBrk="0" hangingPunct="0"/>
            <a:endParaRPr lang="ru-RU" sz="1600" b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 eaLnBrk="0" hangingPunct="0"/>
            <a:endParaRPr lang="ru-RU" sz="2400" b="1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14" name="Picture 25" descr="Центральный коллектор библиотек БИБКОМ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5877272"/>
            <a:ext cx="1546492" cy="60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88131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286000" y="3771037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3200" dirty="0" smtClean="0">
                <a:latin typeface="+mn-lt"/>
              </a:rPr>
              <a:t>Рады сотрудничеству</a:t>
            </a:r>
            <a:endParaRPr lang="en-US" sz="3200" dirty="0" smtClean="0">
              <a:latin typeface="+mn-lt"/>
            </a:endParaRPr>
          </a:p>
          <a:p>
            <a:pPr algn="ctr">
              <a:buNone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solodkin@akc.ru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info@rucont.ru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2244</TotalTime>
  <Words>801</Words>
  <Application>Microsoft Office PowerPoint</Application>
  <PresentationFormat>Экран (4:3)</PresentationFormat>
  <Paragraphs>156</Paragraphs>
  <Slides>8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Тема Office</vt:lpstr>
      <vt:lpstr>CorelDRAW</vt:lpstr>
      <vt:lpstr>Документ Microsoft Office Visio</vt:lpstr>
      <vt:lpstr>Слайд 1</vt:lpstr>
      <vt:lpstr>Резюме проекта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</dc:creator>
  <cp:lastModifiedBy>Дмитрий</cp:lastModifiedBy>
  <cp:revision>106</cp:revision>
  <dcterms:created xsi:type="dcterms:W3CDTF">2012-10-05T11:49:22Z</dcterms:created>
  <dcterms:modified xsi:type="dcterms:W3CDTF">2012-11-07T13:33:01Z</dcterms:modified>
</cp:coreProperties>
</file>