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79" r:id="rId9"/>
    <p:sldId id="266" r:id="rId10"/>
    <p:sldId id="267" r:id="rId11"/>
    <p:sldId id="268" r:id="rId12"/>
    <p:sldId id="270" r:id="rId13"/>
    <p:sldId id="271" r:id="rId14"/>
    <p:sldId id="280" r:id="rId15"/>
    <p:sldId id="269" r:id="rId16"/>
    <p:sldId id="272" r:id="rId17"/>
    <p:sldId id="273" r:id="rId18"/>
    <p:sldId id="274" r:id="rId19"/>
    <p:sldId id="275" r:id="rId20"/>
    <p:sldId id="281" r:id="rId21"/>
    <p:sldId id="282" r:id="rId22"/>
    <p:sldId id="283" r:id="rId23"/>
    <p:sldId id="284" r:id="rId24"/>
    <p:sldId id="285" r:id="rId25"/>
    <p:sldId id="278" r:id="rId26"/>
    <p:sldId id="27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1553D-D708-4E94-85FB-5D5219DBBA53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10D86-5542-4751-8E58-0E0B5F47FB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69851-29D0-44F0-A7B7-B5CA1D231FC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A7ABCB-746F-44CC-B19D-BBC048B5DD57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5B2425-007C-4BBC-9132-C115C6AC985D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803162-9456-4787-8C58-1A57B47F9FF8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  <p:sp>
        <p:nvSpPr>
          <p:cNvPr id="829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1813"/>
            <a:ext cx="5487988" cy="411480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Вычисление в беспроводных</a:t>
            </a:r>
            <a:r>
              <a:rPr lang="en-US" dirty="0" smtClean="0"/>
              <a:t> </a:t>
            </a:r>
            <a:r>
              <a:rPr lang="ru-RU" dirty="0" smtClean="0"/>
              <a:t>сенсорных сетях</a:t>
            </a:r>
            <a:endParaRPr dirty="0"/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dirty="0" err="1" smtClean="0"/>
              <a:t>Пойда</a:t>
            </a:r>
            <a:r>
              <a:rPr lang="ru-RU" dirty="0" smtClean="0"/>
              <a:t> Алексей </a:t>
            </a:r>
            <a:br>
              <a:rPr lang="ru-RU" dirty="0" smtClean="0"/>
            </a:br>
            <a:r>
              <a:rPr lang="ru-RU" dirty="0" smtClean="0"/>
              <a:t>ИКИ РАН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Sensor networks</a:t>
            </a:r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52400" y="1600200"/>
            <a:ext cx="2743200" cy="4876800"/>
          </a:xfrm>
        </p:spPr>
        <p:txBody>
          <a:bodyPr/>
          <a:lstStyle/>
          <a:p>
            <a:r>
              <a:rPr lang="en-US" sz="2000" dirty="0" smtClean="0"/>
              <a:t>Ad-hoc networks for environmental monitoring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Wireless sensor networks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Mobile sensing platform</a:t>
            </a:r>
            <a:endParaRPr lang="ru-RU" sz="2000" dirty="0" smtClean="0"/>
          </a:p>
        </p:txBody>
      </p:sp>
      <p:pic>
        <p:nvPicPr>
          <p:cNvPr id="14340" name="Picture 2" descr="http://geoscope.ipgp.fr/images/stories/geoscope/cartes/geoscope-netwo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6400" y="1295400"/>
            <a:ext cx="3530600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276600"/>
            <a:ext cx="21717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http://geoscope.ipgp.fr/images/stories/geoscope/photos/G/diaporama/G_WUS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295400"/>
            <a:ext cx="2190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3700" y="4343400"/>
            <a:ext cx="35433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9" descr="DSC0117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51054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9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3600" dirty="0" smtClean="0"/>
              <a:t>Sensor networks architecture</a:t>
            </a: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A17A4-DED8-4B3D-AF12-6EBFEFFFA82C}" type="slidenum">
              <a:rPr lang="en-GB"/>
              <a:pPr>
                <a:defRPr/>
              </a:pPr>
              <a:t>3</a:t>
            </a:fld>
            <a:endParaRPr lang="en-GB"/>
          </a:p>
        </p:txBody>
      </p:sp>
      <p:sp>
        <p:nvSpPr>
          <p:cNvPr id="15364" name="Line 2"/>
          <p:cNvSpPr>
            <a:spLocks noChangeShapeType="1"/>
          </p:cNvSpPr>
          <p:nvPr/>
        </p:nvSpPr>
        <p:spPr bwMode="auto">
          <a:xfrm>
            <a:off x="2673350" y="3503613"/>
            <a:ext cx="0" cy="500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Line 3"/>
          <p:cNvSpPr>
            <a:spLocks noChangeShapeType="1"/>
          </p:cNvSpPr>
          <p:nvPr/>
        </p:nvSpPr>
        <p:spPr bwMode="auto">
          <a:xfrm flipV="1">
            <a:off x="3779838" y="2078038"/>
            <a:ext cx="260350" cy="968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Line 4"/>
          <p:cNvSpPr>
            <a:spLocks noChangeShapeType="1"/>
          </p:cNvSpPr>
          <p:nvPr/>
        </p:nvSpPr>
        <p:spPr bwMode="auto">
          <a:xfrm>
            <a:off x="3409950" y="3236913"/>
            <a:ext cx="830263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7" name="Line 5"/>
          <p:cNvSpPr>
            <a:spLocks noChangeShapeType="1"/>
          </p:cNvSpPr>
          <p:nvPr/>
        </p:nvSpPr>
        <p:spPr bwMode="auto">
          <a:xfrm>
            <a:off x="4800600" y="2057400"/>
            <a:ext cx="500063" cy="69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8" name="Line 6"/>
          <p:cNvSpPr>
            <a:spLocks noChangeShapeType="1"/>
          </p:cNvSpPr>
          <p:nvPr/>
        </p:nvSpPr>
        <p:spPr bwMode="auto">
          <a:xfrm>
            <a:off x="4953000" y="3581400"/>
            <a:ext cx="760413" cy="268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9" name="Cloud"/>
          <p:cNvSpPr>
            <a:spLocks noChangeAspect="1" noEditPoints="1" noChangeArrowheads="1"/>
          </p:cNvSpPr>
          <p:nvPr/>
        </p:nvSpPr>
        <p:spPr bwMode="auto">
          <a:xfrm>
            <a:off x="1401763" y="1846263"/>
            <a:ext cx="2474912" cy="1654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Cloud"/>
          <p:cNvSpPr>
            <a:spLocks noChangeAspect="1" noEditPoints="1" noChangeArrowheads="1"/>
          </p:cNvSpPr>
          <p:nvPr/>
        </p:nvSpPr>
        <p:spPr bwMode="auto">
          <a:xfrm>
            <a:off x="5160963" y="1066800"/>
            <a:ext cx="2965450" cy="19827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99241" name="Text Box 9"/>
          <p:cNvSpPr txBox="1">
            <a:spLocks noChangeArrowheads="1"/>
          </p:cNvSpPr>
          <p:nvPr/>
        </p:nvSpPr>
        <p:spPr bwMode="auto">
          <a:xfrm>
            <a:off x="1755775" y="2125663"/>
            <a:ext cx="1925638" cy="14462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Internet, Satellite, UAV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Monotype Sorts" pitchFamily="2" charset="2"/>
              <a:buNone/>
              <a:defRPr/>
            </a:pPr>
            <a:endParaRPr lang="en-US" sz="22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5372" name="Oval 10"/>
          <p:cNvSpPr>
            <a:spLocks noChangeArrowheads="1"/>
          </p:cNvSpPr>
          <p:nvPr/>
        </p:nvSpPr>
        <p:spPr bwMode="auto">
          <a:xfrm>
            <a:off x="6777038" y="1846263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Oval 11"/>
          <p:cNvSpPr>
            <a:spLocks noChangeArrowheads="1"/>
          </p:cNvSpPr>
          <p:nvPr/>
        </p:nvSpPr>
        <p:spPr bwMode="auto">
          <a:xfrm>
            <a:off x="7292975" y="16906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Oval 12"/>
          <p:cNvSpPr>
            <a:spLocks noChangeArrowheads="1"/>
          </p:cNvSpPr>
          <p:nvPr/>
        </p:nvSpPr>
        <p:spPr bwMode="auto">
          <a:xfrm>
            <a:off x="6391275" y="1998663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Oval 13"/>
          <p:cNvSpPr>
            <a:spLocks noChangeArrowheads="1"/>
          </p:cNvSpPr>
          <p:nvPr/>
        </p:nvSpPr>
        <p:spPr bwMode="auto">
          <a:xfrm>
            <a:off x="6169025" y="2278063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Oval 14"/>
          <p:cNvSpPr>
            <a:spLocks noChangeArrowheads="1"/>
          </p:cNvSpPr>
          <p:nvPr/>
        </p:nvSpPr>
        <p:spPr bwMode="auto">
          <a:xfrm>
            <a:off x="5815013" y="2087563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Oval 15"/>
          <p:cNvSpPr>
            <a:spLocks noChangeArrowheads="1"/>
          </p:cNvSpPr>
          <p:nvPr/>
        </p:nvSpPr>
        <p:spPr bwMode="auto">
          <a:xfrm>
            <a:off x="5303838" y="2074863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Text Box 16"/>
          <p:cNvSpPr txBox="1">
            <a:spLocks noChangeArrowheads="1"/>
          </p:cNvSpPr>
          <p:nvPr/>
        </p:nvSpPr>
        <p:spPr bwMode="auto">
          <a:xfrm>
            <a:off x="4057650" y="1901825"/>
            <a:ext cx="741363" cy="4000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Sink</a:t>
            </a:r>
          </a:p>
        </p:txBody>
      </p:sp>
      <p:sp>
        <p:nvSpPr>
          <p:cNvPr id="15379" name="Text Box 17"/>
          <p:cNvSpPr txBox="1">
            <a:spLocks noChangeArrowheads="1"/>
          </p:cNvSpPr>
          <p:nvPr/>
        </p:nvSpPr>
        <p:spPr bwMode="auto">
          <a:xfrm>
            <a:off x="4217988" y="3362325"/>
            <a:ext cx="741362" cy="4000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Sink</a:t>
            </a:r>
          </a:p>
        </p:txBody>
      </p:sp>
      <p:sp>
        <p:nvSpPr>
          <p:cNvPr id="15380" name="Text Box 18"/>
          <p:cNvSpPr txBox="1">
            <a:spLocks noChangeArrowheads="1"/>
          </p:cNvSpPr>
          <p:nvPr/>
        </p:nvSpPr>
        <p:spPr bwMode="auto">
          <a:xfrm>
            <a:off x="1981200" y="3994150"/>
            <a:ext cx="1392238" cy="401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Database</a:t>
            </a:r>
          </a:p>
        </p:txBody>
      </p:sp>
      <p:sp>
        <p:nvSpPr>
          <p:cNvPr id="15381" name="Line 19"/>
          <p:cNvSpPr>
            <a:spLocks noChangeShapeType="1"/>
          </p:cNvSpPr>
          <p:nvPr/>
        </p:nvSpPr>
        <p:spPr bwMode="auto">
          <a:xfrm>
            <a:off x="5394325" y="2114550"/>
            <a:ext cx="428625" cy="238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2" name="Line 20"/>
          <p:cNvSpPr>
            <a:spLocks noChangeShapeType="1"/>
          </p:cNvSpPr>
          <p:nvPr/>
        </p:nvSpPr>
        <p:spPr bwMode="auto">
          <a:xfrm>
            <a:off x="5932488" y="2151063"/>
            <a:ext cx="230187" cy="146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3" name="Line 21"/>
          <p:cNvSpPr>
            <a:spLocks noChangeShapeType="1"/>
          </p:cNvSpPr>
          <p:nvPr/>
        </p:nvSpPr>
        <p:spPr bwMode="auto">
          <a:xfrm flipV="1">
            <a:off x="6253163" y="2078038"/>
            <a:ext cx="138112" cy="219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4" name="Line 22"/>
          <p:cNvSpPr>
            <a:spLocks noChangeShapeType="1"/>
          </p:cNvSpPr>
          <p:nvPr/>
        </p:nvSpPr>
        <p:spPr bwMode="auto">
          <a:xfrm flipV="1">
            <a:off x="6470650" y="1895475"/>
            <a:ext cx="306388" cy="122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5" name="Line 23"/>
          <p:cNvSpPr>
            <a:spLocks noChangeShapeType="1"/>
          </p:cNvSpPr>
          <p:nvPr/>
        </p:nvSpPr>
        <p:spPr bwMode="auto">
          <a:xfrm flipV="1">
            <a:off x="6867525" y="1749425"/>
            <a:ext cx="4476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6" name="Oval 24"/>
          <p:cNvSpPr>
            <a:spLocks noChangeArrowheads="1"/>
          </p:cNvSpPr>
          <p:nvPr/>
        </p:nvSpPr>
        <p:spPr bwMode="auto">
          <a:xfrm>
            <a:off x="7485063" y="18938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Oval 25"/>
          <p:cNvSpPr>
            <a:spLocks noChangeArrowheads="1"/>
          </p:cNvSpPr>
          <p:nvPr/>
        </p:nvSpPr>
        <p:spPr bwMode="auto">
          <a:xfrm>
            <a:off x="7677150" y="20462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8" name="Oval 26"/>
          <p:cNvSpPr>
            <a:spLocks noChangeArrowheads="1"/>
          </p:cNvSpPr>
          <p:nvPr/>
        </p:nvSpPr>
        <p:spPr bwMode="auto">
          <a:xfrm>
            <a:off x="7243763" y="21986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Oval 27"/>
          <p:cNvSpPr>
            <a:spLocks noChangeArrowheads="1"/>
          </p:cNvSpPr>
          <p:nvPr/>
        </p:nvSpPr>
        <p:spPr bwMode="auto">
          <a:xfrm>
            <a:off x="7437438" y="23891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0" name="Oval 28"/>
          <p:cNvSpPr>
            <a:spLocks noChangeArrowheads="1"/>
          </p:cNvSpPr>
          <p:nvPr/>
        </p:nvSpPr>
        <p:spPr bwMode="auto">
          <a:xfrm>
            <a:off x="6861175" y="21097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1" name="Oval 29"/>
          <p:cNvSpPr>
            <a:spLocks noChangeArrowheads="1"/>
          </p:cNvSpPr>
          <p:nvPr/>
        </p:nvSpPr>
        <p:spPr bwMode="auto">
          <a:xfrm>
            <a:off x="7004050" y="23764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2" name="Oval 30"/>
          <p:cNvSpPr>
            <a:spLocks noChangeArrowheads="1"/>
          </p:cNvSpPr>
          <p:nvPr/>
        </p:nvSpPr>
        <p:spPr bwMode="auto">
          <a:xfrm>
            <a:off x="6651625" y="25415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3" name="Oval 31"/>
          <p:cNvSpPr>
            <a:spLocks noChangeArrowheads="1"/>
          </p:cNvSpPr>
          <p:nvPr/>
        </p:nvSpPr>
        <p:spPr bwMode="auto">
          <a:xfrm>
            <a:off x="6635750" y="23129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4" name="Oval 32"/>
          <p:cNvSpPr>
            <a:spLocks noChangeArrowheads="1"/>
          </p:cNvSpPr>
          <p:nvPr/>
        </p:nvSpPr>
        <p:spPr bwMode="auto">
          <a:xfrm>
            <a:off x="6107113" y="25415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5" name="Oval 33"/>
          <p:cNvSpPr>
            <a:spLocks noChangeArrowheads="1"/>
          </p:cNvSpPr>
          <p:nvPr/>
        </p:nvSpPr>
        <p:spPr bwMode="auto">
          <a:xfrm>
            <a:off x="5788025" y="23764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6" name="Oval 34"/>
          <p:cNvSpPr>
            <a:spLocks noChangeArrowheads="1"/>
          </p:cNvSpPr>
          <p:nvPr/>
        </p:nvSpPr>
        <p:spPr bwMode="auto">
          <a:xfrm>
            <a:off x="5978525" y="2706688"/>
            <a:ext cx="114300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7" name="Oval 35"/>
          <p:cNvSpPr>
            <a:spLocks noChangeArrowheads="1"/>
          </p:cNvSpPr>
          <p:nvPr/>
        </p:nvSpPr>
        <p:spPr bwMode="auto">
          <a:xfrm>
            <a:off x="6651625" y="28590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8" name="Oval 36"/>
          <p:cNvSpPr>
            <a:spLocks noChangeArrowheads="1"/>
          </p:cNvSpPr>
          <p:nvPr/>
        </p:nvSpPr>
        <p:spPr bwMode="auto">
          <a:xfrm>
            <a:off x="7437438" y="12334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9" name="Oval 37"/>
          <p:cNvSpPr>
            <a:spLocks noChangeArrowheads="1"/>
          </p:cNvSpPr>
          <p:nvPr/>
        </p:nvSpPr>
        <p:spPr bwMode="auto">
          <a:xfrm>
            <a:off x="7629525" y="14239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0" name="Oval 38"/>
          <p:cNvSpPr>
            <a:spLocks noChangeArrowheads="1"/>
          </p:cNvSpPr>
          <p:nvPr/>
        </p:nvSpPr>
        <p:spPr bwMode="auto">
          <a:xfrm>
            <a:off x="7197725" y="14112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1" name="Oval 39"/>
          <p:cNvSpPr>
            <a:spLocks noChangeArrowheads="1"/>
          </p:cNvSpPr>
          <p:nvPr/>
        </p:nvSpPr>
        <p:spPr bwMode="auto">
          <a:xfrm>
            <a:off x="6843713" y="15763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2" name="Oval 40"/>
          <p:cNvSpPr>
            <a:spLocks noChangeArrowheads="1"/>
          </p:cNvSpPr>
          <p:nvPr/>
        </p:nvSpPr>
        <p:spPr bwMode="auto">
          <a:xfrm>
            <a:off x="6829425" y="13477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3" name="Oval 41"/>
          <p:cNvSpPr>
            <a:spLocks noChangeArrowheads="1"/>
          </p:cNvSpPr>
          <p:nvPr/>
        </p:nvSpPr>
        <p:spPr bwMode="auto">
          <a:xfrm>
            <a:off x="6380163" y="13096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4" name="Oval 42"/>
          <p:cNvSpPr>
            <a:spLocks noChangeArrowheads="1"/>
          </p:cNvSpPr>
          <p:nvPr/>
        </p:nvSpPr>
        <p:spPr bwMode="auto">
          <a:xfrm>
            <a:off x="6572250" y="15001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5" name="Oval 43"/>
          <p:cNvSpPr>
            <a:spLocks noChangeArrowheads="1"/>
          </p:cNvSpPr>
          <p:nvPr/>
        </p:nvSpPr>
        <p:spPr bwMode="auto">
          <a:xfrm>
            <a:off x="6138863" y="14874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6" name="Oval 44"/>
          <p:cNvSpPr>
            <a:spLocks noChangeArrowheads="1"/>
          </p:cNvSpPr>
          <p:nvPr/>
        </p:nvSpPr>
        <p:spPr bwMode="auto">
          <a:xfrm>
            <a:off x="5788025" y="16525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7" name="Oval 45"/>
          <p:cNvSpPr>
            <a:spLocks noChangeArrowheads="1"/>
          </p:cNvSpPr>
          <p:nvPr/>
        </p:nvSpPr>
        <p:spPr bwMode="auto">
          <a:xfrm>
            <a:off x="5770563" y="14239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8" name="Oval 46"/>
          <p:cNvSpPr>
            <a:spLocks noChangeArrowheads="1"/>
          </p:cNvSpPr>
          <p:nvPr/>
        </p:nvSpPr>
        <p:spPr bwMode="auto">
          <a:xfrm>
            <a:off x="6043613" y="16398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9" name="Oval 47"/>
          <p:cNvSpPr>
            <a:spLocks noChangeArrowheads="1"/>
          </p:cNvSpPr>
          <p:nvPr/>
        </p:nvSpPr>
        <p:spPr bwMode="auto">
          <a:xfrm>
            <a:off x="6235700" y="18303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0" name="Oval 48"/>
          <p:cNvSpPr>
            <a:spLocks noChangeArrowheads="1"/>
          </p:cNvSpPr>
          <p:nvPr/>
        </p:nvSpPr>
        <p:spPr bwMode="auto">
          <a:xfrm>
            <a:off x="5803900" y="18176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1" name="Oval 49"/>
          <p:cNvSpPr>
            <a:spLocks noChangeArrowheads="1"/>
          </p:cNvSpPr>
          <p:nvPr/>
        </p:nvSpPr>
        <p:spPr bwMode="auto">
          <a:xfrm>
            <a:off x="5451475" y="19827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2" name="Oval 50"/>
          <p:cNvSpPr>
            <a:spLocks noChangeArrowheads="1"/>
          </p:cNvSpPr>
          <p:nvPr/>
        </p:nvSpPr>
        <p:spPr bwMode="auto">
          <a:xfrm>
            <a:off x="5435600" y="17541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3" name="Cloud"/>
          <p:cNvSpPr>
            <a:spLocks noChangeAspect="1" noEditPoints="1" noChangeArrowheads="1"/>
          </p:cNvSpPr>
          <p:nvPr/>
        </p:nvSpPr>
        <p:spPr bwMode="auto">
          <a:xfrm>
            <a:off x="5384800" y="3136900"/>
            <a:ext cx="2967038" cy="19827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14" name="Oval 52"/>
          <p:cNvSpPr>
            <a:spLocks noChangeArrowheads="1"/>
          </p:cNvSpPr>
          <p:nvPr/>
        </p:nvSpPr>
        <p:spPr bwMode="auto">
          <a:xfrm>
            <a:off x="7000875" y="3916363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5" name="Oval 53"/>
          <p:cNvSpPr>
            <a:spLocks noChangeArrowheads="1"/>
          </p:cNvSpPr>
          <p:nvPr/>
        </p:nvSpPr>
        <p:spPr bwMode="auto">
          <a:xfrm>
            <a:off x="7516813" y="37607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6" name="Oval 54"/>
          <p:cNvSpPr>
            <a:spLocks noChangeArrowheads="1"/>
          </p:cNvSpPr>
          <p:nvPr/>
        </p:nvSpPr>
        <p:spPr bwMode="auto">
          <a:xfrm>
            <a:off x="6616700" y="4068763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7" name="Oval 55"/>
          <p:cNvSpPr>
            <a:spLocks noChangeArrowheads="1"/>
          </p:cNvSpPr>
          <p:nvPr/>
        </p:nvSpPr>
        <p:spPr bwMode="auto">
          <a:xfrm>
            <a:off x="6391275" y="4348163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8" name="Oval 56"/>
          <p:cNvSpPr>
            <a:spLocks noChangeArrowheads="1"/>
          </p:cNvSpPr>
          <p:nvPr/>
        </p:nvSpPr>
        <p:spPr bwMode="auto">
          <a:xfrm>
            <a:off x="6040438" y="4157663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9" name="Oval 57"/>
          <p:cNvSpPr>
            <a:spLocks noChangeArrowheads="1"/>
          </p:cNvSpPr>
          <p:nvPr/>
        </p:nvSpPr>
        <p:spPr bwMode="auto">
          <a:xfrm>
            <a:off x="5527675" y="4144963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0" name="Oval 58"/>
          <p:cNvSpPr>
            <a:spLocks noChangeArrowheads="1"/>
          </p:cNvSpPr>
          <p:nvPr/>
        </p:nvSpPr>
        <p:spPr bwMode="auto">
          <a:xfrm>
            <a:off x="7708900" y="39639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1" name="Oval 59"/>
          <p:cNvSpPr>
            <a:spLocks noChangeArrowheads="1"/>
          </p:cNvSpPr>
          <p:nvPr/>
        </p:nvSpPr>
        <p:spPr bwMode="auto">
          <a:xfrm>
            <a:off x="7900988" y="41163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2" name="Oval 60"/>
          <p:cNvSpPr>
            <a:spLocks noChangeArrowheads="1"/>
          </p:cNvSpPr>
          <p:nvPr/>
        </p:nvSpPr>
        <p:spPr bwMode="auto">
          <a:xfrm>
            <a:off x="7469188" y="42687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3" name="Oval 61"/>
          <p:cNvSpPr>
            <a:spLocks noChangeArrowheads="1"/>
          </p:cNvSpPr>
          <p:nvPr/>
        </p:nvSpPr>
        <p:spPr bwMode="auto">
          <a:xfrm>
            <a:off x="7661275" y="44592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4" name="Oval 62"/>
          <p:cNvSpPr>
            <a:spLocks noChangeArrowheads="1"/>
          </p:cNvSpPr>
          <p:nvPr/>
        </p:nvSpPr>
        <p:spPr bwMode="auto">
          <a:xfrm>
            <a:off x="7083425" y="4179888"/>
            <a:ext cx="114300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5" name="Oval 63"/>
          <p:cNvSpPr>
            <a:spLocks noChangeArrowheads="1"/>
          </p:cNvSpPr>
          <p:nvPr/>
        </p:nvSpPr>
        <p:spPr bwMode="auto">
          <a:xfrm>
            <a:off x="7229475" y="44465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6" name="Oval 64"/>
          <p:cNvSpPr>
            <a:spLocks noChangeArrowheads="1"/>
          </p:cNvSpPr>
          <p:nvPr/>
        </p:nvSpPr>
        <p:spPr bwMode="auto">
          <a:xfrm>
            <a:off x="6875463" y="46116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7" name="Oval 65"/>
          <p:cNvSpPr>
            <a:spLocks noChangeArrowheads="1"/>
          </p:cNvSpPr>
          <p:nvPr/>
        </p:nvSpPr>
        <p:spPr bwMode="auto">
          <a:xfrm>
            <a:off x="6861175" y="43830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8" name="Oval 66"/>
          <p:cNvSpPr>
            <a:spLocks noChangeArrowheads="1"/>
          </p:cNvSpPr>
          <p:nvPr/>
        </p:nvSpPr>
        <p:spPr bwMode="auto">
          <a:xfrm>
            <a:off x="6332538" y="46116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9" name="Oval 67"/>
          <p:cNvSpPr>
            <a:spLocks noChangeArrowheads="1"/>
          </p:cNvSpPr>
          <p:nvPr/>
        </p:nvSpPr>
        <p:spPr bwMode="auto">
          <a:xfrm>
            <a:off x="6011863" y="44465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0" name="Oval 68"/>
          <p:cNvSpPr>
            <a:spLocks noChangeArrowheads="1"/>
          </p:cNvSpPr>
          <p:nvPr/>
        </p:nvSpPr>
        <p:spPr bwMode="auto">
          <a:xfrm>
            <a:off x="6203950" y="47767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1" name="Oval 69"/>
          <p:cNvSpPr>
            <a:spLocks noChangeArrowheads="1"/>
          </p:cNvSpPr>
          <p:nvPr/>
        </p:nvSpPr>
        <p:spPr bwMode="auto">
          <a:xfrm>
            <a:off x="6875463" y="49291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2" name="Oval 70"/>
          <p:cNvSpPr>
            <a:spLocks noChangeArrowheads="1"/>
          </p:cNvSpPr>
          <p:nvPr/>
        </p:nvSpPr>
        <p:spPr bwMode="auto">
          <a:xfrm>
            <a:off x="8061325" y="3644900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3" name="Oval 71"/>
          <p:cNvSpPr>
            <a:spLocks noChangeArrowheads="1"/>
          </p:cNvSpPr>
          <p:nvPr/>
        </p:nvSpPr>
        <p:spPr bwMode="auto">
          <a:xfrm>
            <a:off x="7899400" y="3835400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4" name="Oval 72"/>
          <p:cNvSpPr>
            <a:spLocks noChangeArrowheads="1"/>
          </p:cNvSpPr>
          <p:nvPr/>
        </p:nvSpPr>
        <p:spPr bwMode="auto">
          <a:xfrm>
            <a:off x="7419975" y="34813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5" name="Oval 73"/>
          <p:cNvSpPr>
            <a:spLocks noChangeArrowheads="1"/>
          </p:cNvSpPr>
          <p:nvPr/>
        </p:nvSpPr>
        <p:spPr bwMode="auto">
          <a:xfrm>
            <a:off x="7069138" y="36464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6" name="Oval 74"/>
          <p:cNvSpPr>
            <a:spLocks noChangeArrowheads="1"/>
          </p:cNvSpPr>
          <p:nvPr/>
        </p:nvSpPr>
        <p:spPr bwMode="auto">
          <a:xfrm>
            <a:off x="7051675" y="341788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7" name="Oval 75"/>
          <p:cNvSpPr>
            <a:spLocks noChangeArrowheads="1"/>
          </p:cNvSpPr>
          <p:nvPr/>
        </p:nvSpPr>
        <p:spPr bwMode="auto">
          <a:xfrm>
            <a:off x="6604000" y="33797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8" name="Oval 76"/>
          <p:cNvSpPr>
            <a:spLocks noChangeArrowheads="1"/>
          </p:cNvSpPr>
          <p:nvPr/>
        </p:nvSpPr>
        <p:spPr bwMode="auto">
          <a:xfrm>
            <a:off x="6642100" y="4765675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9" name="Oval 77"/>
          <p:cNvSpPr>
            <a:spLocks noChangeArrowheads="1"/>
          </p:cNvSpPr>
          <p:nvPr/>
        </p:nvSpPr>
        <p:spPr bwMode="auto">
          <a:xfrm>
            <a:off x="6364288" y="35575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40" name="Oval 78"/>
          <p:cNvSpPr>
            <a:spLocks noChangeArrowheads="1"/>
          </p:cNvSpPr>
          <p:nvPr/>
        </p:nvSpPr>
        <p:spPr bwMode="auto">
          <a:xfrm>
            <a:off x="5995988" y="34940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41" name="Oval 79"/>
          <p:cNvSpPr>
            <a:spLocks noChangeArrowheads="1"/>
          </p:cNvSpPr>
          <p:nvPr/>
        </p:nvSpPr>
        <p:spPr bwMode="auto">
          <a:xfrm>
            <a:off x="5559425" y="4503738"/>
            <a:ext cx="112713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42" name="Oval 80"/>
          <p:cNvSpPr>
            <a:spLocks noChangeArrowheads="1"/>
          </p:cNvSpPr>
          <p:nvPr/>
        </p:nvSpPr>
        <p:spPr bwMode="auto">
          <a:xfrm>
            <a:off x="6276975" y="39004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43" name="Oval 81"/>
          <p:cNvSpPr>
            <a:spLocks noChangeArrowheads="1"/>
          </p:cNvSpPr>
          <p:nvPr/>
        </p:nvSpPr>
        <p:spPr bwMode="auto">
          <a:xfrm>
            <a:off x="6704013" y="374173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44" name="Oval 82"/>
          <p:cNvSpPr>
            <a:spLocks noChangeArrowheads="1"/>
          </p:cNvSpPr>
          <p:nvPr/>
        </p:nvSpPr>
        <p:spPr bwMode="auto">
          <a:xfrm>
            <a:off x="5675313" y="4052888"/>
            <a:ext cx="112712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45" name="Oval 83"/>
          <p:cNvSpPr>
            <a:spLocks noChangeArrowheads="1"/>
          </p:cNvSpPr>
          <p:nvPr/>
        </p:nvSpPr>
        <p:spPr bwMode="auto">
          <a:xfrm>
            <a:off x="5659438" y="3824288"/>
            <a:ext cx="111125" cy="88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46" name="Line 84"/>
          <p:cNvSpPr>
            <a:spLocks noChangeShapeType="1"/>
          </p:cNvSpPr>
          <p:nvPr/>
        </p:nvSpPr>
        <p:spPr bwMode="auto">
          <a:xfrm flipH="1">
            <a:off x="5713413" y="3898900"/>
            <a:ext cx="14287" cy="1698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47" name="Line 85"/>
          <p:cNvSpPr>
            <a:spLocks noChangeShapeType="1"/>
          </p:cNvSpPr>
          <p:nvPr/>
        </p:nvSpPr>
        <p:spPr bwMode="auto">
          <a:xfrm>
            <a:off x="5775325" y="4117975"/>
            <a:ext cx="260350" cy="73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48" name="Line 86"/>
          <p:cNvSpPr>
            <a:spLocks noChangeShapeType="1"/>
          </p:cNvSpPr>
          <p:nvPr/>
        </p:nvSpPr>
        <p:spPr bwMode="auto">
          <a:xfrm>
            <a:off x="6127750" y="4214813"/>
            <a:ext cx="276225" cy="146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49" name="Line 87"/>
          <p:cNvSpPr>
            <a:spLocks noChangeShapeType="1"/>
          </p:cNvSpPr>
          <p:nvPr/>
        </p:nvSpPr>
        <p:spPr bwMode="auto">
          <a:xfrm flipH="1">
            <a:off x="6389688" y="4433888"/>
            <a:ext cx="30162" cy="207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50" name="Line 88"/>
          <p:cNvSpPr>
            <a:spLocks noChangeShapeType="1"/>
          </p:cNvSpPr>
          <p:nvPr/>
        </p:nvSpPr>
        <p:spPr bwMode="auto">
          <a:xfrm flipH="1">
            <a:off x="6281738" y="4714875"/>
            <a:ext cx="61912" cy="85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51" name="Text Box 18"/>
          <p:cNvSpPr txBox="1">
            <a:spLocks noChangeArrowheads="1"/>
          </p:cNvSpPr>
          <p:nvPr/>
        </p:nvSpPr>
        <p:spPr bwMode="auto">
          <a:xfrm>
            <a:off x="1636713" y="4997450"/>
            <a:ext cx="2062162" cy="1631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Formatting</a:t>
            </a:r>
          </a:p>
          <a:p>
            <a:pPr algn="ctr"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Processing</a:t>
            </a:r>
          </a:p>
          <a:p>
            <a:pPr algn="ctr"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Mining</a:t>
            </a:r>
          </a:p>
          <a:p>
            <a:pPr algn="ctr"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Visualization</a:t>
            </a:r>
          </a:p>
          <a:p>
            <a:pPr algn="ctr">
              <a:buFont typeface="Monotype Sorts" pitchFamily="2" charset="2"/>
              <a:buNone/>
            </a:pPr>
            <a:r>
              <a:rPr lang="en-US" sz="2000" b="1">
                <a:solidFill>
                  <a:srgbClr val="990000"/>
                </a:solidFill>
                <a:latin typeface="Tahoma" pitchFamily="34" charset="0"/>
              </a:rPr>
              <a:t>Cloud Services</a:t>
            </a:r>
          </a:p>
        </p:txBody>
      </p:sp>
      <p:sp>
        <p:nvSpPr>
          <p:cNvPr id="15452" name="Line 2"/>
          <p:cNvSpPr>
            <a:spLocks noChangeShapeType="1"/>
          </p:cNvSpPr>
          <p:nvPr/>
        </p:nvSpPr>
        <p:spPr bwMode="auto">
          <a:xfrm>
            <a:off x="2657475" y="4387850"/>
            <a:ext cx="0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53" name="TextBox 92"/>
          <p:cNvSpPr txBox="1">
            <a:spLocks noChangeArrowheads="1"/>
          </p:cNvSpPr>
          <p:nvPr/>
        </p:nvSpPr>
        <p:spPr bwMode="auto">
          <a:xfrm>
            <a:off x="4495800" y="5791200"/>
            <a:ext cx="28130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Jim Gray and Alex Szalay</a:t>
            </a:r>
          </a:p>
          <a:p>
            <a:r>
              <a:rPr lang="en-US"/>
              <a:t>Life under your feet</a:t>
            </a:r>
          </a:p>
          <a:p>
            <a:r>
              <a:rPr lang="en-US"/>
              <a:t>JHU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Wireless Sensor Networks (WSN)</a:t>
            </a:r>
            <a:endParaRPr lang="ru-RU" sz="4000" dirty="0" smtClean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381000" y="1600200"/>
            <a:ext cx="7467600" cy="4525963"/>
          </a:xfrm>
        </p:spPr>
        <p:txBody>
          <a:bodyPr/>
          <a:lstStyle/>
          <a:p>
            <a:r>
              <a:rPr lang="en-US" sz="1800" dirty="0" smtClean="0"/>
              <a:t>A WSN can consist of 10 to 1000 of sensor nodes (motes) that communicate through wireless channels for information sharing and cooperative processing</a:t>
            </a:r>
          </a:p>
          <a:p>
            <a:r>
              <a:rPr lang="en-US" sz="1800" dirty="0" smtClean="0"/>
              <a:t>With low-power circuit and networking a mote powered by 2 AA batteries can last for 3 years with a 1% low duty cycle working mode</a:t>
            </a:r>
          </a:p>
          <a:p>
            <a:r>
              <a:rPr lang="en-US" sz="1800" dirty="0" smtClean="0"/>
              <a:t>After the initial deployment (ad-hoc), motes are responsible for self-organizing into a network with multi-hop connections</a:t>
            </a:r>
          </a:p>
          <a:p>
            <a:r>
              <a:rPr lang="en-US" sz="1800" dirty="0" smtClean="0"/>
              <a:t>The onboard sensors then start collecting acoustic, seismic, infrared or magnetic information about the environment, using either continuous or event driven working modes</a:t>
            </a:r>
          </a:p>
          <a:p>
            <a:r>
              <a:rPr lang="en-US" sz="1800" dirty="0" smtClean="0"/>
              <a:t>Location and positioning information can also be obtained through the global positioning system (GPS) or local positioning algorithms</a:t>
            </a:r>
          </a:p>
          <a:p>
            <a:r>
              <a:rPr lang="en-US" sz="1800" dirty="0" smtClean="0"/>
              <a:t>The basic philosophy behind WSNs is that, while the capability of each individual sensor node is limited, the aggregate power of the entire network is sufficient for the required mission</a:t>
            </a:r>
            <a:endParaRPr lang="ru-RU" sz="1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Difference from ad-hoc networks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sz="2400" dirty="0" smtClean="0"/>
              <a:t>Number of sensor nodes can be several orders of magnitude higher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 smtClean="0"/>
              <a:t>Sensor nodes are densely deployed and are prone to failures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 smtClean="0"/>
              <a:t>The topology of a sensor network may change frequently due to node failure and node mobility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 smtClean="0"/>
              <a:t>Ad-hoc network cables are prone to environmental impact such as lightning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 smtClean="0"/>
              <a:t>Sensor nodes are limited in power, computational capacities, and memory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 smtClean="0"/>
              <a:t>May not have global ID like IP address</a:t>
            </a:r>
          </a:p>
          <a:p>
            <a:pPr marL="457200" indent="-457200">
              <a:lnSpc>
                <a:spcPct val="90000"/>
              </a:lnSpc>
            </a:pPr>
            <a:r>
              <a:rPr lang="en-US" sz="2400" dirty="0" smtClean="0"/>
              <a:t>Need tight integration with sensing tasks</a:t>
            </a:r>
          </a:p>
        </p:txBody>
      </p:sp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A3129-3C92-4209-BCEF-714A9E361658}" type="slidenum">
              <a:rPr lang="en-GB"/>
              <a:pPr>
                <a:defRPr/>
              </a:pPr>
              <a:t>5</a:t>
            </a:fld>
            <a:endParaRPr lang="en-GB"/>
          </a:p>
        </p:txBody>
      </p:sp>
      <p:sp>
        <p:nvSpPr>
          <p:cNvPr id="2562050" name="Rectangle 2"/>
          <p:cNvSpPr>
            <a:spLocks noChangeArrowheads="1"/>
          </p:cNvSpPr>
          <p:nvPr/>
        </p:nvSpPr>
        <p:spPr bwMode="auto">
          <a:xfrm>
            <a:off x="0" y="1906588"/>
            <a:ext cx="9340850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Monotype Sorts" pitchFamily="2" charset="2"/>
              <a:buNone/>
              <a:defRPr/>
            </a:pP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CF87D-FED1-4871-A79F-182B548E922F}" type="slidenum">
              <a:rPr lang="en-GB"/>
              <a:pPr>
                <a:defRPr/>
              </a:pPr>
              <a:t>6</a:t>
            </a:fld>
            <a:endParaRPr lang="en-GB"/>
          </a:p>
        </p:txBody>
      </p:sp>
      <p:sp>
        <p:nvSpPr>
          <p:cNvPr id="2403330" name="Rectangle 2"/>
          <p:cNvSpPr>
            <a:spLocks noChangeArrowheads="1"/>
          </p:cNvSpPr>
          <p:nvPr/>
        </p:nvSpPr>
        <p:spPr bwMode="auto">
          <a:xfrm>
            <a:off x="381000" y="381000"/>
            <a:ext cx="73025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rPr>
              <a:t>Sensor network node</a:t>
            </a: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+mn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1447800"/>
            <a:ext cx="8269288" cy="4452938"/>
            <a:chOff x="164" y="1613"/>
            <a:chExt cx="5445" cy="2264"/>
          </a:xfrm>
        </p:grpSpPr>
        <p:sp>
          <p:nvSpPr>
            <p:cNvPr id="2403332" name="Rectangle 4"/>
            <p:cNvSpPr>
              <a:spLocks noChangeArrowheads="1"/>
            </p:cNvSpPr>
            <p:nvPr/>
          </p:nvSpPr>
          <p:spPr bwMode="auto">
            <a:xfrm>
              <a:off x="198" y="3493"/>
              <a:ext cx="3839" cy="384"/>
            </a:xfrm>
            <a:prstGeom prst="rect">
              <a:avLst/>
            </a:prstGeom>
            <a:gradFill rotWithShape="0">
              <a:gsLst>
                <a:gs pos="0">
                  <a:srgbClr val="6600FF">
                    <a:gamma/>
                    <a:shade val="46275"/>
                    <a:invGamma/>
                  </a:srgbClr>
                </a:gs>
                <a:gs pos="100000">
                  <a:srgbClr val="6600FF"/>
                </a:gs>
              </a:gsLst>
              <a:path path="shape">
                <a:fillToRect l="50000" t="50000" r="50000" b="50000"/>
              </a:path>
            </a:gradFill>
            <a:ln w="57150">
              <a:solidFill>
                <a:srgbClr val="66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Power Unit</a:t>
              </a:r>
            </a:p>
          </p:txBody>
        </p:sp>
        <p:sp>
          <p:nvSpPr>
            <p:cNvPr id="2403333" name="Rectangle 5"/>
            <p:cNvSpPr>
              <a:spLocks noChangeArrowheads="1"/>
            </p:cNvSpPr>
            <p:nvPr/>
          </p:nvSpPr>
          <p:spPr bwMode="auto">
            <a:xfrm>
              <a:off x="4242" y="2779"/>
              <a:ext cx="1367" cy="383"/>
            </a:xfrm>
            <a:prstGeom prst="rect">
              <a:avLst/>
            </a:prstGeom>
            <a:gradFill rotWithShape="0">
              <a:gsLst>
                <a:gs pos="0">
                  <a:srgbClr val="6600FF"/>
                </a:gs>
                <a:gs pos="100000">
                  <a:srgbClr val="6600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57150">
              <a:solidFill>
                <a:srgbClr val="6699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ANTENNA</a:t>
              </a:r>
            </a:p>
          </p:txBody>
        </p:sp>
        <p:sp>
          <p:nvSpPr>
            <p:cNvPr id="2403334" name="Rectangle 6"/>
            <p:cNvSpPr>
              <a:spLocks noChangeArrowheads="1"/>
            </p:cNvSpPr>
            <p:nvPr/>
          </p:nvSpPr>
          <p:spPr bwMode="auto">
            <a:xfrm>
              <a:off x="400" y="2293"/>
              <a:ext cx="975" cy="877"/>
            </a:xfrm>
            <a:prstGeom prst="rect">
              <a:avLst/>
            </a:prstGeom>
            <a:gradFill rotWithShape="0">
              <a:gsLst>
                <a:gs pos="0">
                  <a:srgbClr val="006600">
                    <a:gamma/>
                    <a:shade val="46275"/>
                    <a:invGamma/>
                  </a:srgbClr>
                </a:gs>
                <a:gs pos="100000">
                  <a:srgbClr val="006600"/>
                </a:gs>
              </a:gsLst>
              <a:path path="shape">
                <a:fillToRect l="50000" t="50000" r="50000" b="50000"/>
              </a:path>
            </a:gradFill>
            <a:ln w="57150">
              <a:solidFill>
                <a:srgbClr val="33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Sensor   ADC</a:t>
              </a:r>
            </a:p>
          </p:txBody>
        </p:sp>
        <p:sp>
          <p:nvSpPr>
            <p:cNvPr id="2403335" name="Rectangle 7"/>
            <p:cNvSpPr>
              <a:spLocks noChangeArrowheads="1"/>
            </p:cNvSpPr>
            <p:nvPr/>
          </p:nvSpPr>
          <p:spPr bwMode="auto">
            <a:xfrm>
              <a:off x="1688" y="2293"/>
              <a:ext cx="897" cy="877"/>
            </a:xfrm>
            <a:prstGeom prst="rect">
              <a:avLst/>
            </a:prstGeom>
            <a:gradFill rotWithShape="0">
              <a:gsLst>
                <a:gs pos="0">
                  <a:srgbClr val="A50021">
                    <a:gamma/>
                    <a:shade val="15294"/>
                    <a:invGamma/>
                  </a:srgbClr>
                </a:gs>
                <a:gs pos="100000">
                  <a:srgbClr val="A50021"/>
                </a:gs>
              </a:gsLst>
              <a:path path="shape">
                <a:fillToRect l="50000" t="50000" r="50000" b="50000"/>
              </a:path>
            </a:gradFill>
            <a:ln w="57150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Processor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Memory</a:t>
              </a:r>
            </a:p>
          </p:txBody>
        </p:sp>
        <p:sp>
          <p:nvSpPr>
            <p:cNvPr id="2403336" name="Rectangle 8"/>
            <p:cNvSpPr>
              <a:spLocks noChangeArrowheads="1"/>
            </p:cNvSpPr>
            <p:nvPr/>
          </p:nvSpPr>
          <p:spPr bwMode="auto">
            <a:xfrm>
              <a:off x="2920" y="2285"/>
              <a:ext cx="880" cy="876"/>
            </a:xfrm>
            <a:prstGeom prst="rect">
              <a:avLst/>
            </a:prstGeom>
            <a:gradFill rotWithShape="0">
              <a:gsLst>
                <a:gs pos="0">
                  <a:srgbClr val="996600">
                    <a:gamma/>
                    <a:shade val="46275"/>
                    <a:invGamma/>
                  </a:srgbClr>
                </a:gs>
                <a:gs pos="100000">
                  <a:srgbClr val="996600"/>
                </a:gs>
              </a:gsLst>
              <a:path path="shape">
                <a:fillToRect l="50000" t="50000" r="50000" b="50000"/>
              </a:path>
            </a:gradFill>
            <a:ln w="57150">
              <a:solidFill>
                <a:srgbClr val="66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Transceiver</a:t>
              </a:r>
            </a:p>
          </p:txBody>
        </p:sp>
        <p:sp>
          <p:nvSpPr>
            <p:cNvPr id="2403337" name="Rectangle 9"/>
            <p:cNvSpPr>
              <a:spLocks noChangeArrowheads="1"/>
            </p:cNvSpPr>
            <p:nvPr/>
          </p:nvSpPr>
          <p:spPr bwMode="auto">
            <a:xfrm>
              <a:off x="164" y="1613"/>
              <a:ext cx="1966" cy="384"/>
            </a:xfrm>
            <a:prstGeom prst="rect">
              <a:avLst/>
            </a:prstGeom>
            <a:gradFill rotWithShape="0">
              <a:gsLst>
                <a:gs pos="0">
                  <a:srgbClr val="CC0066"/>
                </a:gs>
                <a:gs pos="100000">
                  <a:srgbClr val="CC00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57150">
              <a:solidFill>
                <a:srgbClr val="FF0066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Location and Time Sync</a:t>
              </a:r>
            </a:p>
          </p:txBody>
        </p:sp>
        <p:sp>
          <p:nvSpPr>
            <p:cNvPr id="2403338" name="Rectangle 10"/>
            <p:cNvSpPr>
              <a:spLocks noChangeArrowheads="1"/>
            </p:cNvSpPr>
            <p:nvPr/>
          </p:nvSpPr>
          <p:spPr bwMode="auto">
            <a:xfrm>
              <a:off x="2322" y="1615"/>
              <a:ext cx="1804" cy="384"/>
            </a:xfrm>
            <a:prstGeom prst="rect">
              <a:avLst/>
            </a:prstGeom>
            <a:gradFill rotWithShape="0">
              <a:gsLst>
                <a:gs pos="0">
                  <a:srgbClr val="9900CC"/>
                </a:gs>
                <a:gs pos="100000">
                  <a:srgbClr val="9900CC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57150">
              <a:solidFill>
                <a:srgbClr val="CC66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Monotype Sorts" pitchFamily="2" charset="2"/>
                <a:buNone/>
                <a:defRPr/>
              </a:pP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+mn-cs"/>
                </a:rPr>
                <a:t>Mobilizer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endParaRPr>
            </a:p>
          </p:txBody>
        </p:sp>
        <p:sp>
          <p:nvSpPr>
            <p:cNvPr id="18447" name="Line 11"/>
            <p:cNvSpPr>
              <a:spLocks noChangeShapeType="1"/>
            </p:cNvSpPr>
            <p:nvPr/>
          </p:nvSpPr>
          <p:spPr bwMode="auto">
            <a:xfrm flipV="1">
              <a:off x="276" y="1997"/>
              <a:ext cx="0" cy="1497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8" name="Line 12"/>
            <p:cNvSpPr>
              <a:spLocks noChangeShapeType="1"/>
            </p:cNvSpPr>
            <p:nvPr/>
          </p:nvSpPr>
          <p:spPr bwMode="auto">
            <a:xfrm flipV="1">
              <a:off x="906" y="3180"/>
              <a:ext cx="0" cy="31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9" name="Line 13"/>
            <p:cNvSpPr>
              <a:spLocks noChangeShapeType="1"/>
            </p:cNvSpPr>
            <p:nvPr/>
          </p:nvSpPr>
          <p:spPr bwMode="auto">
            <a:xfrm flipV="1">
              <a:off x="2127" y="3180"/>
              <a:ext cx="0" cy="31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0" name="Line 14"/>
            <p:cNvSpPr>
              <a:spLocks noChangeShapeType="1"/>
            </p:cNvSpPr>
            <p:nvPr/>
          </p:nvSpPr>
          <p:spPr bwMode="auto">
            <a:xfrm flipV="1">
              <a:off x="3376" y="3172"/>
              <a:ext cx="0" cy="322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1" name="Line 15"/>
            <p:cNvSpPr>
              <a:spLocks noChangeShapeType="1"/>
            </p:cNvSpPr>
            <p:nvPr/>
          </p:nvSpPr>
          <p:spPr bwMode="auto">
            <a:xfrm flipV="1">
              <a:off x="3940" y="2004"/>
              <a:ext cx="0" cy="1483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2" name="Line 16"/>
            <p:cNvSpPr>
              <a:spLocks noChangeShapeType="1"/>
            </p:cNvSpPr>
            <p:nvPr/>
          </p:nvSpPr>
          <p:spPr bwMode="auto">
            <a:xfrm>
              <a:off x="1843" y="2004"/>
              <a:ext cx="0" cy="292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3" name="Line 17"/>
            <p:cNvSpPr>
              <a:spLocks noChangeShapeType="1"/>
            </p:cNvSpPr>
            <p:nvPr/>
          </p:nvSpPr>
          <p:spPr bwMode="auto">
            <a:xfrm flipV="1">
              <a:off x="2473" y="2004"/>
              <a:ext cx="0" cy="269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4" name="Line 18"/>
            <p:cNvSpPr>
              <a:spLocks noChangeShapeType="1"/>
            </p:cNvSpPr>
            <p:nvPr/>
          </p:nvSpPr>
          <p:spPr bwMode="auto">
            <a:xfrm>
              <a:off x="1367" y="2749"/>
              <a:ext cx="307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5" name="Line 19"/>
            <p:cNvSpPr>
              <a:spLocks noChangeShapeType="1"/>
            </p:cNvSpPr>
            <p:nvPr/>
          </p:nvSpPr>
          <p:spPr bwMode="auto">
            <a:xfrm>
              <a:off x="2599" y="2749"/>
              <a:ext cx="307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56" name="Line 20"/>
            <p:cNvSpPr>
              <a:spLocks noChangeShapeType="1"/>
            </p:cNvSpPr>
            <p:nvPr/>
          </p:nvSpPr>
          <p:spPr bwMode="auto">
            <a:xfrm flipH="1">
              <a:off x="3777" y="2969"/>
              <a:ext cx="46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03349" name="Text Box 21"/>
          <p:cNvSpPr txBox="1">
            <a:spLocks noChangeArrowheads="1"/>
          </p:cNvSpPr>
          <p:nvPr/>
        </p:nvSpPr>
        <p:spPr bwMode="auto">
          <a:xfrm>
            <a:off x="6596063" y="1371600"/>
            <a:ext cx="2511425" cy="181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</a:t>
            </a:r>
            <a:r>
              <a:rPr lang="en-U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Small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Low power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Low bit rate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High density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Low cost (dispensable)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Autonomous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Adaptive</a:t>
            </a:r>
          </a:p>
        </p:txBody>
      </p:sp>
      <p:sp>
        <p:nvSpPr>
          <p:cNvPr id="18438" name="Text Box 22"/>
          <p:cNvSpPr txBox="1">
            <a:spLocks noChangeArrowheads="1"/>
          </p:cNvSpPr>
          <p:nvPr/>
        </p:nvSpPr>
        <p:spPr bwMode="auto">
          <a:xfrm>
            <a:off x="720725" y="2362200"/>
            <a:ext cx="16414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b="1"/>
              <a:t>SENSING UNIT</a:t>
            </a:r>
          </a:p>
        </p:txBody>
      </p:sp>
      <p:sp>
        <p:nvSpPr>
          <p:cNvPr id="18439" name="Text Box 23"/>
          <p:cNvSpPr txBox="1">
            <a:spLocks noChangeArrowheads="1"/>
          </p:cNvSpPr>
          <p:nvPr/>
        </p:nvSpPr>
        <p:spPr bwMode="auto">
          <a:xfrm>
            <a:off x="2438400" y="2362200"/>
            <a:ext cx="2085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b="1"/>
              <a:t>PROCESSING UNIT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1563" y="1600200"/>
            <a:ext cx="545623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Telos</a:t>
            </a:r>
            <a:r>
              <a:rPr lang="en-US" dirty="0" smtClean="0"/>
              <a:t> platform</a:t>
            </a:r>
          </a:p>
        </p:txBody>
      </p:sp>
      <p:sp>
        <p:nvSpPr>
          <p:cNvPr id="25559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-304800" y="1600200"/>
            <a:ext cx="4038600" cy="4525963"/>
          </a:xfrm>
        </p:spPr>
        <p:txBody>
          <a:bodyPr rtlCol="0">
            <a:normAutofit fontScale="77500" lnSpcReduction="20000"/>
          </a:bodyPr>
          <a:lstStyle/>
          <a:p>
            <a:pPr marL="722376" lvl="1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100" dirty="0" smtClean="0"/>
              <a:t>Robust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USB interface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Integrated antenna (30m-125m)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External antenna </a:t>
            </a:r>
            <a:r>
              <a:rPr lang="en-US" sz="1900" dirty="0" err="1" smtClean="0"/>
              <a:t>capabie</a:t>
            </a:r>
            <a:r>
              <a:rPr lang="en-US" sz="1900" dirty="0" smtClean="0"/>
              <a:t> (~500m)</a:t>
            </a:r>
          </a:p>
          <a:p>
            <a:pPr marL="722376" lvl="1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100" dirty="0" smtClean="0"/>
              <a:t>High Performance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10kB RAM, 48 KB ROM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12-bit ADC and DAC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Hardware link-layer encryption</a:t>
            </a:r>
          </a:p>
          <a:p>
            <a:pPr marL="722376" lvl="1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100" dirty="0" smtClean="0"/>
              <a:t>Processor: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TI MSP430 (16bit) @8MHz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6</a:t>
            </a:r>
            <a:r>
              <a:rPr lang="el-GR" sz="1900" dirty="0" smtClean="0"/>
              <a:t>μ</a:t>
            </a:r>
            <a:r>
              <a:rPr lang="en-US" sz="1900" dirty="0" smtClean="0"/>
              <a:t>A sleep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460</a:t>
            </a:r>
            <a:r>
              <a:rPr lang="el-GR" sz="1900" dirty="0" smtClean="0"/>
              <a:t>μ</a:t>
            </a:r>
            <a:r>
              <a:rPr lang="en-US" sz="1900" dirty="0" smtClean="0"/>
              <a:t>A active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1.8V operation</a:t>
            </a:r>
          </a:p>
          <a:p>
            <a:pPr marL="722376" lvl="1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100" dirty="0" smtClean="0"/>
              <a:t>Radio: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EEE 802.15.4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CC2420 radio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250kbps</a:t>
            </a:r>
          </a:p>
          <a:p>
            <a:pPr marL="1004951" lvl="2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900" dirty="0" smtClean="0"/>
              <a:t>2.4GHz ISM band</a:t>
            </a:r>
          </a:p>
          <a:p>
            <a:pPr marL="722376" lvl="1" indent="-27432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2100" dirty="0" smtClean="0"/>
          </a:p>
        </p:txBody>
      </p:sp>
      <p:sp>
        <p:nvSpPr>
          <p:cNvPr id="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90B1F-F2B1-43E8-9076-022ABE07A282}" type="slidenum">
              <a:rPr lang="en-GB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</a:t>
            </a:r>
            <a:r>
              <a:rPr lang="en-US" dirty="0" err="1" smtClean="0"/>
              <a:t>Telos</a:t>
            </a:r>
            <a:r>
              <a:rPr lang="en-US" dirty="0" smtClean="0"/>
              <a:t> platform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00174"/>
            <a:ext cx="424384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143380"/>
            <a:ext cx="3996098" cy="243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786314" y="1500174"/>
            <a:ext cx="42148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2</a:t>
            </a:r>
            <a:r>
              <a:rPr lang="en-US" sz="1600" b="1" baseline="30000" dirty="0" smtClean="0"/>
              <a:t>nd </a:t>
            </a:r>
            <a:r>
              <a:rPr lang="en-US" sz="1600" b="1" dirty="0" smtClean="0"/>
              <a:t>generation MSP430</a:t>
            </a:r>
            <a:endParaRPr lang="en-US" sz="1600" dirty="0" smtClean="0"/>
          </a:p>
          <a:p>
            <a:r>
              <a:rPr lang="en-US" sz="1600" dirty="0" smtClean="0"/>
              <a:t>~50% less power consumption in stand-by and off-mode</a:t>
            </a:r>
          </a:p>
          <a:p>
            <a:r>
              <a:rPr lang="en-US" sz="1600" dirty="0" smtClean="0"/>
              <a:t>faster wake-up: 1µs vs. 6µs</a:t>
            </a:r>
          </a:p>
          <a:p>
            <a:r>
              <a:rPr lang="en-US" sz="1600" dirty="0" smtClean="0"/>
              <a:t>2x speed (16MHz vs. 8MHz),</a:t>
            </a:r>
          </a:p>
          <a:p>
            <a:r>
              <a:rPr lang="en-US" sz="1600" dirty="0" smtClean="0"/>
              <a:t>~2x Flash (92KB vs. 48KB), </a:t>
            </a:r>
          </a:p>
          <a:p>
            <a:r>
              <a:rPr lang="en-US" sz="1600" dirty="0" smtClean="0"/>
              <a:t>8KB vs. 10KB RAM</a:t>
            </a:r>
          </a:p>
          <a:p>
            <a:r>
              <a:rPr lang="en-US" sz="1600" dirty="0" smtClean="0"/>
              <a:t>Programmable internal pull-ups.</a:t>
            </a:r>
          </a:p>
          <a:p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85720" y="4572008"/>
            <a:ext cx="4286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~2x External Flash Memory</a:t>
            </a:r>
            <a:r>
              <a:rPr lang="en-US" dirty="0" smtClean="0"/>
              <a:t> (16Mbit vs. 8Mbit)</a:t>
            </a:r>
          </a:p>
          <a:p>
            <a:r>
              <a:rPr lang="en-US" b="1" dirty="0" smtClean="0"/>
              <a:t>Sensors</a:t>
            </a:r>
            <a:endParaRPr lang="en-US" dirty="0" smtClean="0"/>
          </a:p>
          <a:p>
            <a:r>
              <a:rPr lang="en-US" dirty="0" smtClean="0"/>
              <a:t>3-axis digital accelerometer and temperature sensor vs. light, temperature and humidity sensors.</a:t>
            </a:r>
          </a:p>
          <a:p>
            <a:r>
              <a:rPr lang="en-US" dirty="0" err="1" smtClean="0"/>
              <a:t>Ziglet</a:t>
            </a:r>
            <a:r>
              <a:rPr lang="en-US" dirty="0" smtClean="0"/>
              <a:t> sensors product-line under development.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4325"/>
            <a:ext cx="8228013" cy="1062038"/>
          </a:xfrm>
        </p:spPr>
        <p:txBody>
          <a:bodyPr tIns="35203"/>
          <a:lstStyle/>
          <a:p>
            <a:pP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</a:pPr>
            <a:r>
              <a:rPr lang="en-US" dirty="0" smtClean="0"/>
              <a:t>Development system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3357562"/>
            <a:ext cx="5599112" cy="3317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414338" y="1450975"/>
            <a:ext cx="6083300" cy="415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61621" rIns="81639" bIns="40820"/>
          <a:lstStyle/>
          <a:p>
            <a:pPr>
              <a:buSzPct val="45000"/>
              <a:buFont typeface="Wingdings" pitchFamily="2" charset="2"/>
              <a:buChar char="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</a:tabLst>
            </a:pPr>
            <a:r>
              <a:rPr lang="en-US" sz="2400" dirty="0"/>
              <a:t> Virtual Machine: </a:t>
            </a:r>
            <a:r>
              <a:rPr lang="en-US" sz="2400" dirty="0" err="1"/>
              <a:t>Ubuntu</a:t>
            </a:r>
            <a:r>
              <a:rPr lang="en-US" sz="2400" dirty="0"/>
              <a:t> 9.10 in </a:t>
            </a:r>
            <a:r>
              <a:rPr lang="en-US" sz="2400" dirty="0" err="1"/>
              <a:t>VirtualBox</a:t>
            </a:r>
            <a:endParaRPr lang="en-US" sz="2400" dirty="0"/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414338" y="2073275"/>
            <a:ext cx="6664325" cy="417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61621" rIns="81639" bIns="40820"/>
          <a:lstStyle/>
          <a:p>
            <a:pPr>
              <a:buSzPct val="45000"/>
              <a:buFont typeface="Wingdings" pitchFamily="2" charset="2"/>
              <a:buChar char="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r>
              <a:rPr lang="en-US" sz="2400" dirty="0"/>
              <a:t> </a:t>
            </a:r>
            <a:r>
              <a:rPr lang="en-US" sz="2400" dirty="0" err="1"/>
              <a:t>TinyOS</a:t>
            </a:r>
            <a:r>
              <a:rPr lang="en-US" sz="2400" dirty="0"/>
              <a:t> 2.1.1 synchronized with CVS repository</a:t>
            </a:r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414338" y="2695575"/>
            <a:ext cx="5903912" cy="415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61621" rIns="81639" bIns="40820"/>
          <a:lstStyle/>
          <a:p>
            <a:pPr>
              <a:buSzPct val="45000"/>
              <a:buFont typeface="Wingdings" pitchFamily="2" charset="2"/>
              <a:buChar char="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</a:tabLst>
            </a:pPr>
            <a:r>
              <a:rPr lang="en-US" sz="2400" dirty="0"/>
              <a:t> Eclipse IDE with YETI 2 </a:t>
            </a:r>
            <a:r>
              <a:rPr lang="en-US" sz="2400" dirty="0" err="1"/>
              <a:t>plugin</a:t>
            </a:r>
            <a:r>
              <a:rPr lang="en-US" sz="2400" dirty="0"/>
              <a:t> for </a:t>
            </a:r>
            <a:r>
              <a:rPr lang="en-US" sz="2400" dirty="0" err="1"/>
              <a:t>TinyOS</a:t>
            </a:r>
            <a:endParaRPr lang="en-US" sz="2400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83792" y="3357562"/>
            <a:ext cx="3357586" cy="150019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consumption	</a:t>
            </a:r>
            <a:endParaRPr lang="ru-RU" dirty="0" smtClean="0"/>
          </a:p>
        </p:txBody>
      </p:sp>
      <p:sp>
        <p:nvSpPr>
          <p:cNvPr id="21507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Need long lifetime with battery operation</a:t>
            </a:r>
          </a:p>
          <a:p>
            <a:pPr lvl="1"/>
            <a:r>
              <a:rPr lang="en-US" sz="2000" dirty="0" smtClean="0"/>
              <a:t>No infrastructure, high deployment &amp; replenishment costs</a:t>
            </a:r>
          </a:p>
          <a:p>
            <a:r>
              <a:rPr lang="en-US" sz="2400" dirty="0" smtClean="0"/>
              <a:t>Challenges</a:t>
            </a:r>
          </a:p>
          <a:p>
            <a:pPr lvl="1"/>
            <a:r>
              <a:rPr lang="en-US" sz="2000" dirty="0" smtClean="0"/>
              <a:t>Energy to wirelessly transport bits is ~constant (Shannon, Maxwell)</a:t>
            </a:r>
          </a:p>
          <a:p>
            <a:pPr lvl="1"/>
            <a:r>
              <a:rPr lang="en-US" sz="2000" dirty="0" smtClean="0"/>
              <a:t>Fundamental limit on ADC speed*resolution/power</a:t>
            </a:r>
          </a:p>
          <a:p>
            <a:pPr lvl="1"/>
            <a:r>
              <a:rPr lang="en-US" sz="2000" dirty="0" smtClean="0"/>
              <a:t>No Moore’s law for battery technology ~ 5%/year</a:t>
            </a:r>
          </a:p>
          <a:p>
            <a:r>
              <a:rPr lang="en-US" sz="2400" dirty="0" smtClean="0"/>
              <a:t>How is power consumed</a:t>
            </a:r>
          </a:p>
          <a:p>
            <a:pPr lvl="1"/>
            <a:r>
              <a:rPr lang="en-US" sz="2000" dirty="0" smtClean="0"/>
              <a:t>CPU (Moor’s law!)</a:t>
            </a:r>
          </a:p>
          <a:p>
            <a:pPr lvl="1"/>
            <a:r>
              <a:rPr lang="en-US" sz="2000" dirty="0" smtClean="0"/>
              <a:t>Radio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572000"/>
            <a:ext cx="34956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WSN applications</a:t>
            </a:r>
            <a:endParaRPr lang="ru-RU" dirty="0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CLASS 1: Data collection</a:t>
            </a:r>
          </a:p>
          <a:p>
            <a:pPr lvl="1"/>
            <a:r>
              <a:rPr lang="en-US" sz="2000" dirty="0" smtClean="0"/>
              <a:t>Entity monitoring with limited signal processing in a relatively simple form, such as temperature and humidity</a:t>
            </a:r>
          </a:p>
          <a:p>
            <a:pPr lvl="1"/>
            <a:r>
              <a:rPr lang="en-US" sz="2000" dirty="0" smtClean="0"/>
              <a:t>Sampling period from days to minutes</a:t>
            </a:r>
          </a:p>
          <a:p>
            <a:pPr lvl="1"/>
            <a:r>
              <a:rPr lang="en-US" sz="2000" dirty="0" smtClean="0"/>
              <a:t>Environmental monitoring and habitat study</a:t>
            </a:r>
          </a:p>
          <a:p>
            <a:pPr lvl="1"/>
            <a:endParaRPr lang="en-US" sz="2000" dirty="0" smtClean="0"/>
          </a:p>
          <a:p>
            <a:r>
              <a:rPr lang="en-US" sz="2800" dirty="0" smtClean="0"/>
              <a:t>CLASS 2: Computationally intensive</a:t>
            </a:r>
          </a:p>
          <a:p>
            <a:pPr lvl="1"/>
            <a:r>
              <a:rPr lang="en-US" sz="2000" dirty="0" smtClean="0"/>
              <a:t>Require processing and transportation of large volumes of complex data</a:t>
            </a:r>
          </a:p>
          <a:p>
            <a:pPr lvl="1"/>
            <a:r>
              <a:rPr lang="en-US" sz="2000" dirty="0" smtClean="0"/>
              <a:t>10 Hz – 100 KHz sampling frequency</a:t>
            </a:r>
          </a:p>
          <a:p>
            <a:pPr lvl="1"/>
            <a:r>
              <a:rPr lang="en-US" sz="2000" dirty="0" smtClean="0"/>
              <a:t>Seismic, industrial monitoring and video surveillance</a:t>
            </a:r>
            <a:endParaRPr lang="ru-RU" sz="20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Система </a:t>
            </a:r>
            <a:r>
              <a:rPr lang="en-US" dirty="0" smtClean="0"/>
              <a:t>KOALA: ultra-low power data retrieval in wireless sensor networks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Проект разработан в университете Джона </a:t>
            </a:r>
            <a:r>
              <a:rPr lang="ru-RU" dirty="0" err="1" smtClean="0"/>
              <a:t>Хопкинса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Система с низким потребление энергии, предназначена для долгих наблюдений параметров окружающей среды (с частотой от нескольких замеров в минуту до нескольких замеров в день)</a:t>
            </a:r>
          </a:p>
          <a:p>
            <a:r>
              <a:rPr lang="en-US" dirty="0" smtClean="0"/>
              <a:t>Flexible control protocol (</a:t>
            </a:r>
            <a:r>
              <a:rPr lang="ru-RU" dirty="0" smtClean="0"/>
              <a:t>динамически строящаяся таблица маршрутов</a:t>
            </a:r>
            <a:r>
              <a:rPr lang="en-US" dirty="0" smtClean="0"/>
              <a:t>)</a:t>
            </a:r>
            <a:r>
              <a:rPr lang="ru-RU" dirty="0" smtClean="0"/>
              <a:t> позволяет экономить энергию</a:t>
            </a:r>
          </a:p>
          <a:p>
            <a:r>
              <a:rPr lang="ru-RU" dirty="0" smtClean="0"/>
              <a:t>Механизм </a:t>
            </a:r>
            <a:r>
              <a:rPr lang="en-US" dirty="0" smtClean="0"/>
              <a:t>low power probing </a:t>
            </a:r>
            <a:r>
              <a:rPr lang="ru-RU" dirty="0" smtClean="0"/>
              <a:t>нацелен на эффективный перевод мотов из режима сна в режим активной передачи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KOALA</a:t>
            </a:r>
            <a:r>
              <a:rPr lang="ru-RU" dirty="0" smtClean="0"/>
              <a:t>: общая схема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Моты</a:t>
            </a:r>
            <a:r>
              <a:rPr lang="en-US" dirty="0" smtClean="0"/>
              <a:t> </a:t>
            </a:r>
            <a:r>
              <a:rPr lang="ru-RU" dirty="0" smtClean="0"/>
              <a:t>с измерительными сенсорами установлены на местности, базовая станция подключена к </a:t>
            </a:r>
            <a:r>
              <a:rPr lang="en-US" dirty="0" smtClean="0"/>
              <a:t>USB</a:t>
            </a:r>
            <a:r>
              <a:rPr lang="ru-RU" dirty="0" smtClean="0"/>
              <a:t>-порту компьютера.</a:t>
            </a:r>
          </a:p>
          <a:p>
            <a:r>
              <a:rPr lang="ru-RU" dirty="0" smtClean="0"/>
              <a:t>Каждый мот обслуживает свои сенсоры, собирая с них информацию с предварительно заданной частотой и сохраняя во </a:t>
            </a:r>
            <a:r>
              <a:rPr lang="en-US" dirty="0" smtClean="0"/>
              <a:t>flash </a:t>
            </a:r>
            <a:r>
              <a:rPr lang="ru-RU" dirty="0" smtClean="0"/>
              <a:t>память.</a:t>
            </a:r>
          </a:p>
          <a:p>
            <a:r>
              <a:rPr lang="ru-RU" dirty="0" smtClean="0"/>
              <a:t>По требованию оператора с компьютера (работа ведется через операционную систему </a:t>
            </a:r>
            <a:r>
              <a:rPr lang="en-US" dirty="0" err="1" smtClean="0"/>
              <a:t>TinyOS</a:t>
            </a:r>
            <a:r>
              <a:rPr lang="ru-RU" dirty="0" smtClean="0"/>
              <a:t>) базовая станция рассылает всем мотам сигнал об активизации (</a:t>
            </a:r>
            <a:r>
              <a:rPr lang="en-US" dirty="0" smtClean="0"/>
              <a:t>LPP </a:t>
            </a:r>
            <a:r>
              <a:rPr lang="ru-RU" dirty="0" smtClean="0"/>
              <a:t>механизм), устанавливает маршруты скачивания данных </a:t>
            </a:r>
            <a:r>
              <a:rPr lang="en-US" dirty="0" smtClean="0"/>
              <a:t>(FCP </a:t>
            </a:r>
            <a:r>
              <a:rPr lang="ru-RU" dirty="0" smtClean="0"/>
              <a:t>протокол</a:t>
            </a:r>
            <a:r>
              <a:rPr lang="en-US" dirty="0" smtClean="0"/>
              <a:t>)</a:t>
            </a:r>
            <a:r>
              <a:rPr lang="ru-RU" dirty="0" smtClean="0"/>
              <a:t>, собирает данные в сыром виде, сохраняя на диск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Наработки ИКИ 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Разработали внешние сенсоры:</a:t>
            </a:r>
          </a:p>
          <a:p>
            <a:pPr lvl="1"/>
            <a:r>
              <a:rPr lang="ru-RU" dirty="0" smtClean="0"/>
              <a:t>Инфразвук</a:t>
            </a:r>
          </a:p>
          <a:p>
            <a:pPr lvl="1"/>
            <a:r>
              <a:rPr lang="ru-RU" dirty="0" smtClean="0"/>
              <a:t>Термопары </a:t>
            </a:r>
          </a:p>
          <a:p>
            <a:pPr lvl="1"/>
            <a:r>
              <a:rPr lang="ru-RU" dirty="0" smtClean="0"/>
              <a:t>Магнитометр</a:t>
            </a:r>
          </a:p>
          <a:p>
            <a:pPr lvl="1"/>
            <a:r>
              <a:rPr lang="ru-RU" dirty="0" smtClean="0"/>
              <a:t>Акселерометр</a:t>
            </a:r>
          </a:p>
          <a:p>
            <a:r>
              <a:rPr lang="ru-RU" dirty="0" smtClean="0"/>
              <a:t>Разработали систему сбора «медленных» данных:</a:t>
            </a:r>
          </a:p>
          <a:p>
            <a:pPr lvl="1"/>
            <a:r>
              <a:rPr lang="ru-RU" dirty="0" smtClean="0"/>
              <a:t>ПО для сенсоров на базе </a:t>
            </a:r>
            <a:r>
              <a:rPr lang="en-US" dirty="0" smtClean="0"/>
              <a:t>KOALA</a:t>
            </a:r>
            <a:endParaRPr lang="ru-RU" dirty="0" smtClean="0"/>
          </a:p>
          <a:p>
            <a:pPr lvl="1"/>
            <a:r>
              <a:rPr lang="ru-RU" dirty="0" smtClean="0"/>
              <a:t>Скрипты для предварительной обработки данных с сенсоров и загрузки в базу данных</a:t>
            </a:r>
          </a:p>
          <a:p>
            <a:pPr lvl="1"/>
            <a:r>
              <a:rPr lang="ru-RU" dirty="0" smtClean="0"/>
              <a:t>База данных и </a:t>
            </a:r>
            <a:r>
              <a:rPr lang="ru-RU" dirty="0" err="1" smtClean="0"/>
              <a:t>веб-приложение</a:t>
            </a:r>
            <a:r>
              <a:rPr lang="ru-RU" dirty="0" smtClean="0"/>
              <a:t> (</a:t>
            </a:r>
            <a:r>
              <a:rPr lang="ru-RU" dirty="0" err="1" smtClean="0"/>
              <a:t>фронтенд</a:t>
            </a:r>
            <a:r>
              <a:rPr lang="ru-RU" dirty="0" smtClean="0"/>
              <a:t>) для выборки и визуализации</a:t>
            </a:r>
          </a:p>
          <a:p>
            <a:r>
              <a:rPr lang="ru-RU" dirty="0" smtClean="0"/>
              <a:t>Разработали технологию детектирования событий в «быстрых» потоках данных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Мониторинг окружающей среды в вычислительном центре ИКИ 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5 мотов со стандартным набором сенсоров</a:t>
            </a:r>
          </a:p>
          <a:p>
            <a:pPr lvl="0"/>
            <a:r>
              <a:rPr lang="ru-RU" dirty="0" smtClean="0"/>
              <a:t>Данные скачивались нерегулярно, с интервалами от 2 до 7 дней.</a:t>
            </a:r>
          </a:p>
          <a:p>
            <a:pPr lvl="0"/>
            <a:r>
              <a:rPr lang="ru-RU" dirty="0" smtClean="0"/>
              <a:t>Результаты сохранялись в сыром специфическом виде в локальном файле в виртуальной машине.</a:t>
            </a:r>
          </a:p>
          <a:p>
            <a:pPr lvl="0"/>
            <a:r>
              <a:rPr lang="ru-RU" dirty="0" smtClean="0"/>
              <a:t>Сырые данные переформатировались в числовой формат.</a:t>
            </a:r>
          </a:p>
          <a:p>
            <a:r>
              <a:rPr lang="ru-RU" dirty="0" smtClean="0"/>
              <a:t>Данные в числовом формате загружались в удаленную базу данных </a:t>
            </a:r>
            <a:r>
              <a:rPr lang="en-US" dirty="0" err="1" smtClean="0"/>
              <a:t>MySQL</a:t>
            </a:r>
            <a:r>
              <a:rPr lang="ru-RU" dirty="0" smtClean="0"/>
              <a:t>, откуда они могут быть запрошены системой визуализации. Кроме того данные из числового формата могут быть преобразованы в </a:t>
            </a:r>
            <a:r>
              <a:rPr lang="en-US" dirty="0" smtClean="0"/>
              <a:t>CSV</a:t>
            </a:r>
            <a:r>
              <a:rPr lang="ru-RU" dirty="0" smtClean="0"/>
              <a:t> формат и отображены, например, в приложении </a:t>
            </a:r>
            <a:r>
              <a:rPr lang="en-US" dirty="0" smtClean="0"/>
              <a:t>MS Excel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Эксперимент в вычислительном центре ИКИ РАН</a:t>
            </a:r>
            <a:endParaRPr lang="ru-RU" dirty="0"/>
          </a:p>
        </p:txBody>
      </p:sp>
      <p:pic>
        <p:nvPicPr>
          <p:cNvPr id="4" name="Рисунок 3" descr="C:\Documents and Settings\andrei\Local Settings\Temporary Internet Files\Content.Word\IMAG00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4929198"/>
            <a:ext cx="421484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tomcat\webapps\ROOT\pub\KOALA\web\IKI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500174"/>
            <a:ext cx="2939034" cy="3845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071942"/>
            <a:ext cx="352427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428736"/>
            <a:ext cx="342902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Визуализация данных с сенсоров</a:t>
            </a:r>
            <a:endParaRPr lang="ru-RU" dirty="0"/>
          </a:p>
        </p:txBody>
      </p:sp>
      <p:pic>
        <p:nvPicPr>
          <p:cNvPr id="1026" name="Picture 2" descr="D:\work\tinyos\mental\презентация\auroral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00174"/>
            <a:ext cx="6817804" cy="451485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57224" y="1357298"/>
            <a:ext cx="6929486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ru-RU" dirty="0" smtClean="0"/>
              <a:t>начало эксперимента: 03.11.2010</a:t>
            </a:r>
          </a:p>
          <a:p>
            <a:pPr lvl="0"/>
            <a:r>
              <a:rPr lang="ru-RU" dirty="0" smtClean="0"/>
              <a:t>окончание эксперимента: 07.12.2010</a:t>
            </a:r>
          </a:p>
          <a:p>
            <a:pPr lvl="0"/>
            <a:r>
              <a:rPr lang="ru-RU" dirty="0" smtClean="0"/>
              <a:t>падение заряда батареек: в среднем упал с заряда 3,2 до 3 (здесь стоит отметить агрессивную среду, периодическое прерывание каналов и неоптимальный аппарат системы скачивания данных </a:t>
            </a:r>
            <a:r>
              <a:rPr lang="en-US" dirty="0" smtClean="0"/>
              <a:t>Koala</a:t>
            </a:r>
            <a:r>
              <a:rPr lang="ru-RU" dirty="0" smtClean="0"/>
              <a:t>, требующих больших накладных расходов при потере связи)</a:t>
            </a:r>
          </a:p>
          <a:p>
            <a:pPr lvl="0"/>
            <a:r>
              <a:rPr lang="ru-RU" dirty="0" smtClean="0"/>
              <a:t>скорость опроса сети: в зависимости от удаления сенсора и количества посредников в </a:t>
            </a:r>
            <a:r>
              <a:rPr lang="ru-RU" dirty="0" err="1" smtClean="0"/>
              <a:t>мультихоповом</a:t>
            </a:r>
            <a:r>
              <a:rPr lang="ru-RU" dirty="0" smtClean="0"/>
              <a:t> пути, но в среднем на скачивание данных с одного мота, полученных за сутки (2880 байт) тратится минута.</a:t>
            </a:r>
          </a:p>
          <a:p>
            <a:pPr lvl="0"/>
            <a:r>
              <a:rPr lang="ru-RU" dirty="0" smtClean="0"/>
              <a:t>скорость </a:t>
            </a:r>
            <a:r>
              <a:rPr lang="en-US" dirty="0" smtClean="0"/>
              <a:t>LPP</a:t>
            </a:r>
            <a:r>
              <a:rPr lang="ru-RU" dirty="0" smtClean="0"/>
              <a:t> протокола: по умолчанию, на то, чтобы разбудить моты, управляющему моту давалось полторы минуты, но реально приведение сети в готовность происходила за 10-20 секунд.</a:t>
            </a:r>
          </a:p>
          <a:p>
            <a:pPr lvl="0"/>
            <a:r>
              <a:rPr lang="ru-RU" dirty="0" smtClean="0"/>
              <a:t>Нет потерянных данных  при успешной передаче</a:t>
            </a:r>
          </a:p>
          <a:p>
            <a:pPr lvl="0"/>
            <a:r>
              <a:rPr lang="ru-RU" dirty="0" smtClean="0"/>
              <a:t>Поддержка связи на расстоянии порядка 10-20 метров через препятствия (стены) и в условии постоянных помех от аппаратуры</a:t>
            </a:r>
          </a:p>
          <a:p>
            <a:pPr lvl="0"/>
            <a:r>
              <a:rPr lang="ru-RU" dirty="0" smtClean="0"/>
              <a:t>За более чем месяц эксперимента не потребовалось техническое обслуживание ни одному моту</a:t>
            </a:r>
          </a:p>
          <a:p>
            <a:pPr lvl="0"/>
            <a:r>
              <a:rPr lang="ru-RU" dirty="0" smtClean="0"/>
              <a:t>К негативным сторонам следует отнести высокие накладные расходы, связанные с разрывом виртуального канала передачи данных, а также довольно низкую скорость передачи данных.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Обработка высокочастотных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Требуется обработать данных больше чем лимитирует пропускная способность сети</a:t>
            </a:r>
          </a:p>
          <a:p>
            <a:r>
              <a:rPr lang="ru-RU" dirty="0" smtClean="0"/>
              <a:t>Используем детектирование событий</a:t>
            </a:r>
            <a:endParaRPr lang="ru-RU" dirty="0"/>
          </a:p>
        </p:txBody>
      </p:sp>
      <p:pic>
        <p:nvPicPr>
          <p:cNvPr id="4" name="Содержимое 3" descr="image008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357562"/>
            <a:ext cx="49244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Другие проблемы, решаемые при построении </a:t>
            </a:r>
            <a:r>
              <a:rPr lang="en-US" dirty="0" smtClean="0"/>
              <a:t>WSN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Назначение новой задачи по контролю объекта, исходя из его местоположения и требования минимальной нагрузки сети</a:t>
            </a:r>
          </a:p>
          <a:p>
            <a:pPr>
              <a:buNone/>
            </a:pPr>
            <a:r>
              <a:rPr lang="ru-RU" dirty="0" smtClean="0"/>
              <a:t>Сжатие данных и контроль передаваемого трафика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Выбор стратегии при вычислениях, в которых задействовано несколько узлов (с одной стороны требуется обмен данными, с другой – требуется затраты батарей на пересылку)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Automatic vs. manual seismic event detection</a:t>
            </a:r>
            <a:br>
              <a:rPr lang="en-US" sz="3200" smtClean="0"/>
            </a:br>
            <a:r>
              <a:rPr lang="en-US" sz="3200" smtClean="0"/>
              <a:t>Piton de la Fournaise volcano</a:t>
            </a:r>
            <a:endParaRPr lang="ru-RU" sz="3200" smtClean="0"/>
          </a:p>
        </p:txBody>
      </p:sp>
      <p:pic>
        <p:nvPicPr>
          <p:cNvPr id="665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12875" y="1600200"/>
            <a:ext cx="6318250" cy="4525963"/>
          </a:xfr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Spatio-temporal clustering of seismic waveforms</a:t>
            </a:r>
            <a:endParaRPr lang="ru-RU" smtClean="0"/>
          </a:p>
        </p:txBody>
      </p:sp>
      <p:pic>
        <p:nvPicPr>
          <p:cNvPr id="6758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676400"/>
            <a:ext cx="3429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556792"/>
            <a:ext cx="5889625" cy="5257800"/>
          </a:xfrm>
          <a:noFill/>
        </p:spPr>
      </p:pic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6096000" y="4038600"/>
            <a:ext cx="2819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Advanced Land Imager (ALI) on NASA’s Earth Observing-1 satellite captured this image of Piton de la Fournaise on January 16, 2009</a:t>
            </a:r>
            <a:endParaRPr lang="ru-RU"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smtClean="0"/>
              <a:t>The April 2007 eruption and the Dolomieu crater collapse, two major events at</a:t>
            </a:r>
            <a:br>
              <a:rPr lang="en-US" sz="2800" smtClean="0"/>
            </a:br>
            <a:r>
              <a:rPr lang="en-US" sz="2800" smtClean="0"/>
              <a:t>Piton de la Fournaise</a:t>
            </a:r>
            <a:endParaRPr lang="ru-RU" sz="2800" smtClean="0"/>
          </a:p>
        </p:txBody>
      </p:sp>
      <p:pic>
        <p:nvPicPr>
          <p:cNvPr id="686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1524000"/>
            <a:ext cx="5578475" cy="2286000"/>
          </a:xfrm>
          <a:noFill/>
        </p:spPr>
      </p:pic>
      <p:pic>
        <p:nvPicPr>
          <p:cNvPr id="686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86200"/>
            <a:ext cx="57118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Piton de la Fournaise eruption</a:t>
            </a:r>
            <a:br>
              <a:rPr lang="en-US" smtClean="0"/>
            </a:br>
            <a:r>
              <a:rPr lang="en-US" smtClean="0"/>
              <a:t>January 2, 2010</a:t>
            </a:r>
            <a:endParaRPr lang="ru-RU" smtClean="0"/>
          </a:p>
        </p:txBody>
      </p:sp>
      <p:pic>
        <p:nvPicPr>
          <p:cNvPr id="696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81500" y="2286000"/>
            <a:ext cx="4762500" cy="3571875"/>
          </a:xfrm>
          <a:noFill/>
        </p:spPr>
      </p:pic>
      <p:pic>
        <p:nvPicPr>
          <p:cNvPr id="696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Иерархическая беспроводная сеть</a:t>
            </a:r>
            <a:endParaRPr lang="ru-RU" dirty="0"/>
          </a:p>
        </p:txBody>
      </p:sp>
      <p:pic>
        <p:nvPicPr>
          <p:cNvPr id="204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00175"/>
            <a:ext cx="3929090" cy="2946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443874" y="4128234"/>
            <a:ext cx="282722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786190"/>
            <a:ext cx="476021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Направление дальнейшей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endParaRPr lang="en-US" dirty="0" smtClean="0"/>
          </a:p>
          <a:p>
            <a:r>
              <a:rPr lang="ru-RU" dirty="0" smtClean="0"/>
              <a:t>Разработка эффективного программного аппарата учета топологии. </a:t>
            </a:r>
          </a:p>
          <a:p>
            <a:pPr lvl="0"/>
            <a:r>
              <a:rPr lang="ru-RU" dirty="0" smtClean="0"/>
              <a:t>Разработка </a:t>
            </a:r>
            <a:r>
              <a:rPr lang="ru-RU" dirty="0" smtClean="0"/>
              <a:t>пространственно-временных распределенных алгоритмов детектирования событий на узлах без передачи данных на центральную базу. </a:t>
            </a:r>
          </a:p>
          <a:p>
            <a:pPr lvl="0"/>
            <a:r>
              <a:rPr lang="ru-RU" dirty="0" smtClean="0"/>
              <a:t>Разработка системы ответного воздействия для конкретных систем (пример: управление системами орошения в сельском хозяйстве)</a:t>
            </a:r>
          </a:p>
          <a:p>
            <a:pPr lvl="0"/>
            <a:r>
              <a:rPr lang="ru-RU" dirty="0" smtClean="0"/>
              <a:t>Построение интерактивной системы визуализации данных с возможностью отображения на </a:t>
            </a:r>
            <a:r>
              <a:rPr lang="ru-RU" dirty="0" err="1" smtClean="0"/>
              <a:t>многодисплейных</a:t>
            </a:r>
            <a:r>
              <a:rPr lang="ru-RU" dirty="0" smtClean="0"/>
              <a:t> </a:t>
            </a:r>
            <a:r>
              <a:rPr lang="ru-RU" dirty="0" err="1" smtClean="0"/>
              <a:t>видеостенах</a:t>
            </a:r>
            <a:r>
              <a:rPr lang="ru-RU" dirty="0" smtClean="0"/>
              <a:t> и удаленного перепрограммирования сенсоров (моты последнего поколения предоставляют подобную возможность)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1225</Words>
  <Application>Microsoft Office PowerPoint</Application>
  <PresentationFormat>Экран (4:3)</PresentationFormat>
  <Paragraphs>179</Paragraphs>
  <Slides>26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Вычисление в беспроводных сенсорных сетях</vt:lpstr>
      <vt:lpstr>Sensor networks</vt:lpstr>
      <vt:lpstr>Sensor networks architecture</vt:lpstr>
      <vt:lpstr>Wireless Sensor Networks (WSN)</vt:lpstr>
      <vt:lpstr>Difference from ad-hoc networks</vt:lpstr>
      <vt:lpstr>Слайд 6</vt:lpstr>
      <vt:lpstr>Telos platform</vt:lpstr>
      <vt:lpstr>Evolution of Telos platform</vt:lpstr>
      <vt:lpstr>Development system</vt:lpstr>
      <vt:lpstr>Power consumption </vt:lpstr>
      <vt:lpstr>WSN applications</vt:lpstr>
      <vt:lpstr>Система KOALA: ultra-low power data retrieval in wireless sensor networks</vt:lpstr>
      <vt:lpstr>KOALA: общая схема работы</vt:lpstr>
      <vt:lpstr>Наработки ИКИ РАН</vt:lpstr>
      <vt:lpstr>Мониторинг окружающей среды в вычислительном центре ИКИ РАН</vt:lpstr>
      <vt:lpstr>Эксперимент в вычислительном центре ИКИ РАН</vt:lpstr>
      <vt:lpstr>Визуализация данных с сенсоров</vt:lpstr>
      <vt:lpstr>Статистика</vt:lpstr>
      <vt:lpstr>Обработка высокочастотных данных</vt:lpstr>
      <vt:lpstr>Другие проблемы, решаемые при построении WSN</vt:lpstr>
      <vt:lpstr>Automatic vs. manual seismic event detection Piton de la Fournaise volcano</vt:lpstr>
      <vt:lpstr>Spatio-temporal clustering of seismic waveforms</vt:lpstr>
      <vt:lpstr>The April 2007 eruption and the Dolomieu crater collapse, two major events at Piton de la Fournaise</vt:lpstr>
      <vt:lpstr>Piton de la Fournaise eruption January 2, 2010</vt:lpstr>
      <vt:lpstr>Иерархическая беспроводная сеть</vt:lpstr>
      <vt:lpstr>Направление дальнейшей работы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Distributed event detection in wireless sensor networks for geophysical monitoring</dc:title>
  <cp:lastModifiedBy>Your User Name</cp:lastModifiedBy>
  <cp:revision>29</cp:revision>
  <dcterms:modified xsi:type="dcterms:W3CDTF">2011-03-04T05:55:52Z</dcterms:modified>
</cp:coreProperties>
</file>