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ls" ContentType="application/vnd.ms-exce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859" autoAdjust="0"/>
  </p:normalViewPr>
  <p:slideViewPr>
    <p:cSldViewPr>
      <p:cViewPr>
        <p:scale>
          <a:sx n="75" d="100"/>
          <a:sy n="75" d="100"/>
        </p:scale>
        <p:origin x="-360" y="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Collect\Disser\&#1048;&#1089;&#1087;&#1088;&#1072;&#1074;&#1083;&#1077;&#1085;&#1080;&#1103;\28.09.2008\&#1054;&#1076;&#1085;&#1086;&#1072;&#1082;&#1090;&#1085;&#1072;&#1103;%20&#1084;&#1086;&#1076;&#1077;&#1083;&#1100;%20&#1089;%20&#1075;&#1088;&#1072;&#1092;&#1080;&#1082;&#1072;&#1084;&#1080;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Collect\Disser\&#1052;&#1086;&#1076;&#1077;&#1083;&#1100;%2020&#1093;20%202%20&#1086;&#1073;&#1098;&#1077;&#1082;&#1090;&#1072;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Collect\Disser\&#1052;&#1086;&#1076;&#1077;&#1083;&#1100;%2020&#1093;20%202%20&#1086;&#1073;&#1098;&#1077;&#1082;&#1090;&#1072;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9"/>
  <c:chart>
    <c:title>
      <c:tx>
        <c:rich>
          <a:bodyPr/>
          <a:lstStyle/>
          <a:p>
            <a:pPr>
              <a:defRPr sz="1400"/>
            </a:pPr>
            <a:r>
              <a:rPr lang="ru-RU" sz="1400" dirty="0"/>
              <a:t>Реконструкция эффективного атомного номера.</a:t>
            </a:r>
          </a:p>
          <a:p>
            <a:pPr>
              <a:defRPr sz="1400"/>
            </a:pPr>
            <a:r>
              <a:rPr lang="ru-RU" sz="1400" dirty="0"/>
              <a:t> Однородная модель</a:t>
            </a:r>
          </a:p>
        </c:rich>
      </c:tx>
      <c:layout/>
    </c:title>
    <c:view3D>
      <c:rotX val="30"/>
      <c:rotY val="40"/>
      <c:depthPercent val="100"/>
      <c:perspective val="20"/>
    </c:view3D>
    <c:plotArea>
      <c:layout>
        <c:manualLayout>
          <c:layoutTarget val="inner"/>
          <c:xMode val="edge"/>
          <c:yMode val="edge"/>
          <c:x val="9.4981777172543663E-2"/>
          <c:y val="0.17369499156024831"/>
          <c:w val="0.59721018812906757"/>
          <c:h val="0.6796316279581962"/>
        </c:manualLayout>
      </c:layout>
      <c:bar3DChart>
        <c:barDir val="col"/>
        <c:grouping val="standard"/>
        <c:ser>
          <c:idx val="0"/>
          <c:order val="0"/>
          <c:tx>
            <c:v>Первый ряд массива объекта</c:v>
          </c:tx>
          <c:val>
            <c:numRef>
              <c:f>Однородный!$S$23:$W$23</c:f>
              <c:numCache>
                <c:formatCode>_-* #,##0.0000_р_._-;\-* #,##0.0000_р_._-;_-* "-"??_р_._-;_-@_-</c:formatCode>
                <c:ptCount val="5"/>
                <c:pt idx="0">
                  <c:v>6.8398108520163285</c:v>
                </c:pt>
                <c:pt idx="1">
                  <c:v>6.9245756815700785</c:v>
                </c:pt>
                <c:pt idx="2">
                  <c:v>6.9221135241309675</c:v>
                </c:pt>
                <c:pt idx="3">
                  <c:v>6.9125399644374061</c:v>
                </c:pt>
                <c:pt idx="4">
                  <c:v>6.8404517864129772</c:v>
                </c:pt>
              </c:numCache>
            </c:numRef>
          </c:val>
        </c:ser>
        <c:ser>
          <c:idx val="1"/>
          <c:order val="1"/>
          <c:tx>
            <c:v>Второй ряд массива объекта</c:v>
          </c:tx>
          <c:val>
            <c:numRef>
              <c:f>Однородный!$S$24:$W$24</c:f>
              <c:numCache>
                <c:formatCode>_-* #,##0.0000_р_._-;\-* #,##0.0000_р_._-;_-* "-"??_р_._-;_-@_-</c:formatCode>
                <c:ptCount val="5"/>
                <c:pt idx="0">
                  <c:v>6.9151272227496454</c:v>
                </c:pt>
                <c:pt idx="1">
                  <c:v>7.1465749169600645</c:v>
                </c:pt>
                <c:pt idx="2">
                  <c:v>7.2173136660993071</c:v>
                </c:pt>
                <c:pt idx="3">
                  <c:v>7.1392455389980487</c:v>
                </c:pt>
                <c:pt idx="4">
                  <c:v>6.9147357197912207</c:v>
                </c:pt>
              </c:numCache>
            </c:numRef>
          </c:val>
        </c:ser>
        <c:ser>
          <c:idx val="2"/>
          <c:order val="2"/>
          <c:tx>
            <c:v>Третий ряд массива объекта</c:v>
          </c:tx>
          <c:val>
            <c:numRef>
              <c:f>Однородный!$S$25:$W$25</c:f>
              <c:numCache>
                <c:formatCode>_-* #,##0.0000_р_._-;\-* #,##0.0000_р_._-;_-* "-"??_р_._-;_-@_-</c:formatCode>
                <c:ptCount val="5"/>
                <c:pt idx="0">
                  <c:v>7.0304076035556422</c:v>
                </c:pt>
                <c:pt idx="1">
                  <c:v>7.2197159907709487</c:v>
                </c:pt>
                <c:pt idx="2">
                  <c:v>7.3294214205848718</c:v>
                </c:pt>
                <c:pt idx="3">
                  <c:v>7.2241770138419081</c:v>
                </c:pt>
                <c:pt idx="4">
                  <c:v>7.0407429261324541</c:v>
                </c:pt>
              </c:numCache>
            </c:numRef>
          </c:val>
        </c:ser>
        <c:ser>
          <c:idx val="3"/>
          <c:order val="3"/>
          <c:tx>
            <c:v>Четвертый ряд массива объекта</c:v>
          </c:tx>
          <c:val>
            <c:numRef>
              <c:f>Однородный!$S$26:$W$26</c:f>
              <c:numCache>
                <c:formatCode>_-* #,##0.0000_р_._-;\-* #,##0.0000_р_._-;_-* "-"??_р_._-;_-@_-</c:formatCode>
                <c:ptCount val="5"/>
                <c:pt idx="0">
                  <c:v>6.9158194509725064</c:v>
                </c:pt>
                <c:pt idx="1">
                  <c:v>7.1494259988110951</c:v>
                </c:pt>
                <c:pt idx="2">
                  <c:v>7.2206126409497076</c:v>
                </c:pt>
                <c:pt idx="3">
                  <c:v>7.1494669033031837</c:v>
                </c:pt>
                <c:pt idx="4">
                  <c:v>6.9299681056759024</c:v>
                </c:pt>
              </c:numCache>
            </c:numRef>
          </c:val>
        </c:ser>
        <c:ser>
          <c:idx val="4"/>
          <c:order val="4"/>
          <c:tx>
            <c:v>Пятый ряд массива объекта</c:v>
          </c:tx>
          <c:val>
            <c:numRef>
              <c:f>Однородный!$S$27:$W$27</c:f>
              <c:numCache>
                <c:formatCode>_-* #,##0.0000_р_._-;\-* #,##0.0000_р_._-;_-* "-"??_р_._-;_-@_-</c:formatCode>
                <c:ptCount val="5"/>
                <c:pt idx="0">
                  <c:v>6.8464575260925145</c:v>
                </c:pt>
                <c:pt idx="1">
                  <c:v>6.9114767049598331</c:v>
                </c:pt>
                <c:pt idx="2">
                  <c:v>6.9218517056028395</c:v>
                </c:pt>
                <c:pt idx="3">
                  <c:v>6.9265947839514324</c:v>
                </c:pt>
                <c:pt idx="4">
                  <c:v>6.8462437541848136</c:v>
                </c:pt>
              </c:numCache>
            </c:numRef>
          </c:val>
        </c:ser>
        <c:shape val="box"/>
        <c:axId val="34183424"/>
        <c:axId val="34185216"/>
        <c:axId val="32380672"/>
      </c:bar3DChart>
      <c:catAx>
        <c:axId val="34183424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400" baseline="0"/>
            </a:pPr>
            <a:endParaRPr lang="ru-RU"/>
          </a:p>
        </c:txPr>
        <c:crossAx val="34185216"/>
        <c:crosses val="autoZero"/>
        <c:auto val="1"/>
        <c:lblAlgn val="ctr"/>
        <c:lblOffset val="100"/>
      </c:catAx>
      <c:valAx>
        <c:axId val="34185216"/>
        <c:scaling>
          <c:orientation val="minMax"/>
        </c:scaling>
        <c:axPos val="l"/>
        <c:majorGridlines/>
        <c:numFmt formatCode="General" sourceLinked="0"/>
        <c:majorTickMark val="none"/>
        <c:tickLblPos val="nextTo"/>
        <c:txPr>
          <a:bodyPr/>
          <a:lstStyle/>
          <a:p>
            <a:pPr>
              <a:defRPr sz="1400" baseline="0"/>
            </a:pPr>
            <a:endParaRPr lang="ru-RU"/>
          </a:p>
        </c:txPr>
        <c:crossAx val="34183424"/>
        <c:crosses val="autoZero"/>
        <c:crossBetween val="between"/>
      </c:valAx>
      <c:serAx>
        <c:axId val="32380672"/>
        <c:scaling>
          <c:orientation val="minMax"/>
        </c:scaling>
        <c:delete val="1"/>
        <c:axPos val="b"/>
        <c:tickLblPos val="none"/>
        <c:crossAx val="34185216"/>
        <c:crosses val="autoZero"/>
      </c:ser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73212642221867874"/>
          <c:y val="0.39412442791384944"/>
          <c:w val="0.25120694239799291"/>
          <c:h val="0.55862637773293278"/>
        </c:manualLayout>
      </c:layout>
      <c:spPr>
        <a:ln>
          <a:solidFill>
            <a:sysClr val="windowText" lastClr="000000"/>
          </a:solidFill>
        </a:ln>
      </c:spPr>
      <c:txPr>
        <a:bodyPr/>
        <a:lstStyle/>
        <a:p>
          <a:pPr>
            <a:defRPr sz="1400" baseline="0"/>
          </a:pPr>
          <a:endParaRPr lang="ru-RU"/>
        </a:p>
      </c:txPr>
    </c:legend>
    <c:plotVisOnly val="1"/>
    <c:dispBlanksAs val="gap"/>
  </c:chart>
  <c:spPr>
    <a:ln>
      <a:solidFill>
        <a:schemeClr val="tx1"/>
      </a:solidFill>
    </a:ln>
  </c:sp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"/>
  <c:chart>
    <c:title>
      <c:tx>
        <c:rich>
          <a:bodyPr/>
          <a:lstStyle/>
          <a:p>
            <a:pPr>
              <a:defRPr sz="1400"/>
            </a:pPr>
            <a:r>
              <a:rPr lang="ru-RU" sz="1400" dirty="0"/>
              <a:t>Коэффициент перевода</a:t>
            </a:r>
          </a:p>
        </c:rich>
      </c:tx>
      <c:layout/>
    </c:title>
    <c:plotArea>
      <c:layout/>
      <c:lineChart>
        <c:grouping val="standard"/>
        <c:ser>
          <c:idx val="0"/>
          <c:order val="0"/>
          <c:tx>
            <c:v>Ряд 1</c:v>
          </c:tx>
          <c:cat>
            <c:multiLvlStrRef>
              <c:f>'Коэффициенты К для ММ'!$C$65:$V$66</c:f>
              <c:multiLvlStrCache>
                <c:ptCount val="20"/>
                <c:lvl>
                  <c:pt idx="0">
                    <c:v>0,5</c:v>
                  </c:pt>
                  <c:pt idx="1">
                    <c:v>0,55</c:v>
                  </c:pt>
                  <c:pt idx="2">
                    <c:v>0,6</c:v>
                  </c:pt>
                  <c:pt idx="3">
                    <c:v>0,65</c:v>
                  </c:pt>
                  <c:pt idx="4">
                    <c:v>0,7</c:v>
                  </c:pt>
                  <c:pt idx="5">
                    <c:v>0,75</c:v>
                  </c:pt>
                  <c:pt idx="6">
                    <c:v>0,8</c:v>
                  </c:pt>
                  <c:pt idx="7">
                    <c:v>0,85</c:v>
                  </c:pt>
                  <c:pt idx="8">
                    <c:v>0,9</c:v>
                  </c:pt>
                  <c:pt idx="9">
                    <c:v>0,95</c:v>
                  </c:pt>
                  <c:pt idx="10">
                    <c:v>1</c:v>
                  </c:pt>
                  <c:pt idx="11">
                    <c:v>1,05</c:v>
                  </c:pt>
                  <c:pt idx="12">
                    <c:v>1,1</c:v>
                  </c:pt>
                  <c:pt idx="13">
                    <c:v>1,15</c:v>
                  </c:pt>
                  <c:pt idx="14">
                    <c:v>1,2</c:v>
                  </c:pt>
                  <c:pt idx="15">
                    <c:v>1,25</c:v>
                  </c:pt>
                  <c:pt idx="16">
                    <c:v>1,3</c:v>
                  </c:pt>
                  <c:pt idx="17">
                    <c:v>1,35</c:v>
                  </c:pt>
                  <c:pt idx="18">
                    <c:v>1,4</c:v>
                  </c:pt>
                  <c:pt idx="19">
                    <c:v>1,45</c:v>
                  </c:pt>
                </c:lvl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  <c:pt idx="7">
                    <c:v>8</c:v>
                  </c:pt>
                  <c:pt idx="8">
                    <c:v>9</c:v>
                  </c:pt>
                  <c:pt idx="9">
                    <c:v>10</c:v>
                  </c:pt>
                  <c:pt idx="10">
                    <c:v>11</c:v>
                  </c:pt>
                  <c:pt idx="11">
                    <c:v>12</c:v>
                  </c:pt>
                  <c:pt idx="12">
                    <c:v>13</c:v>
                  </c:pt>
                  <c:pt idx="13">
                    <c:v>14</c:v>
                  </c:pt>
                  <c:pt idx="14">
                    <c:v>15</c:v>
                  </c:pt>
                  <c:pt idx="15">
                    <c:v>16</c:v>
                  </c:pt>
                  <c:pt idx="16">
                    <c:v>17</c:v>
                  </c:pt>
                  <c:pt idx="17">
                    <c:v>18</c:v>
                  </c:pt>
                  <c:pt idx="18">
                    <c:v>19</c:v>
                  </c:pt>
                  <c:pt idx="19">
                    <c:v>20</c:v>
                  </c:pt>
                </c:lvl>
              </c:multiLvlStrCache>
            </c:multiLvlStrRef>
          </c:cat>
          <c:val>
            <c:numRef>
              <c:f>'Коэффициенты К для ММ'!$B$25:$U$25</c:f>
              <c:numCache>
                <c:formatCode>General</c:formatCode>
                <c:ptCount val="20"/>
                <c:pt idx="0">
                  <c:v>0.70000000000000062</c:v>
                </c:pt>
                <c:pt idx="1">
                  <c:v>0.62000000000000088</c:v>
                </c:pt>
                <c:pt idx="2">
                  <c:v>0.56666666700000001</c:v>
                </c:pt>
                <c:pt idx="3">
                  <c:v>0.54</c:v>
                </c:pt>
                <c:pt idx="4">
                  <c:v>0.52666666699999998</c:v>
                </c:pt>
                <c:pt idx="5">
                  <c:v>0.51600000000000001</c:v>
                </c:pt>
                <c:pt idx="6">
                  <c:v>0.5133333329999995</c:v>
                </c:pt>
                <c:pt idx="7">
                  <c:v>0.5133333329999995</c:v>
                </c:pt>
                <c:pt idx="8">
                  <c:v>0.5133333329999995</c:v>
                </c:pt>
                <c:pt idx="9">
                  <c:v>0.5133333329999995</c:v>
                </c:pt>
                <c:pt idx="10">
                  <c:v>0.5133333329999995</c:v>
                </c:pt>
                <c:pt idx="11">
                  <c:v>0.5133333329999995</c:v>
                </c:pt>
                <c:pt idx="12">
                  <c:v>0.5133333329999995</c:v>
                </c:pt>
                <c:pt idx="13">
                  <c:v>0.5133333329999995</c:v>
                </c:pt>
                <c:pt idx="14">
                  <c:v>0.51600000000000001</c:v>
                </c:pt>
                <c:pt idx="15">
                  <c:v>0.52666666699999998</c:v>
                </c:pt>
                <c:pt idx="16">
                  <c:v>0.54</c:v>
                </c:pt>
                <c:pt idx="17">
                  <c:v>0.56666666700000001</c:v>
                </c:pt>
                <c:pt idx="18">
                  <c:v>0.62000000000000088</c:v>
                </c:pt>
                <c:pt idx="19">
                  <c:v>0.70000000000000062</c:v>
                </c:pt>
              </c:numCache>
            </c:numRef>
          </c:val>
        </c:ser>
        <c:ser>
          <c:idx val="1"/>
          <c:order val="1"/>
          <c:tx>
            <c:v>Ряд 3</c:v>
          </c:tx>
          <c:cat>
            <c:multiLvlStrRef>
              <c:f>'Коэффициенты К для ММ'!$C$65:$V$66</c:f>
              <c:multiLvlStrCache>
                <c:ptCount val="20"/>
                <c:lvl>
                  <c:pt idx="0">
                    <c:v>0,5</c:v>
                  </c:pt>
                  <c:pt idx="1">
                    <c:v>0,55</c:v>
                  </c:pt>
                  <c:pt idx="2">
                    <c:v>0,6</c:v>
                  </c:pt>
                  <c:pt idx="3">
                    <c:v>0,65</c:v>
                  </c:pt>
                  <c:pt idx="4">
                    <c:v>0,7</c:v>
                  </c:pt>
                  <c:pt idx="5">
                    <c:v>0,75</c:v>
                  </c:pt>
                  <c:pt idx="6">
                    <c:v>0,8</c:v>
                  </c:pt>
                  <c:pt idx="7">
                    <c:v>0,85</c:v>
                  </c:pt>
                  <c:pt idx="8">
                    <c:v>0,9</c:v>
                  </c:pt>
                  <c:pt idx="9">
                    <c:v>0,95</c:v>
                  </c:pt>
                  <c:pt idx="10">
                    <c:v>1</c:v>
                  </c:pt>
                  <c:pt idx="11">
                    <c:v>1,05</c:v>
                  </c:pt>
                  <c:pt idx="12">
                    <c:v>1,1</c:v>
                  </c:pt>
                  <c:pt idx="13">
                    <c:v>1,15</c:v>
                  </c:pt>
                  <c:pt idx="14">
                    <c:v>1,2</c:v>
                  </c:pt>
                  <c:pt idx="15">
                    <c:v>1,25</c:v>
                  </c:pt>
                  <c:pt idx="16">
                    <c:v>1,3</c:v>
                  </c:pt>
                  <c:pt idx="17">
                    <c:v>1,35</c:v>
                  </c:pt>
                  <c:pt idx="18">
                    <c:v>1,4</c:v>
                  </c:pt>
                  <c:pt idx="19">
                    <c:v>1,45</c:v>
                  </c:pt>
                </c:lvl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  <c:pt idx="7">
                    <c:v>8</c:v>
                  </c:pt>
                  <c:pt idx="8">
                    <c:v>9</c:v>
                  </c:pt>
                  <c:pt idx="9">
                    <c:v>10</c:v>
                  </c:pt>
                  <c:pt idx="10">
                    <c:v>11</c:v>
                  </c:pt>
                  <c:pt idx="11">
                    <c:v>12</c:v>
                  </c:pt>
                  <c:pt idx="12">
                    <c:v>13</c:v>
                  </c:pt>
                  <c:pt idx="13">
                    <c:v>14</c:v>
                  </c:pt>
                  <c:pt idx="14">
                    <c:v>15</c:v>
                  </c:pt>
                  <c:pt idx="15">
                    <c:v>16</c:v>
                  </c:pt>
                  <c:pt idx="16">
                    <c:v>17</c:v>
                  </c:pt>
                  <c:pt idx="17">
                    <c:v>18</c:v>
                  </c:pt>
                  <c:pt idx="18">
                    <c:v>19</c:v>
                  </c:pt>
                  <c:pt idx="19">
                    <c:v>20</c:v>
                  </c:pt>
                </c:lvl>
              </c:multiLvlStrCache>
            </c:multiLvlStrRef>
          </c:cat>
          <c:val>
            <c:numRef>
              <c:f>'Коэффициенты К для ММ'!$B$27:$U$27</c:f>
              <c:numCache>
                <c:formatCode>General</c:formatCode>
                <c:ptCount val="20"/>
                <c:pt idx="0">
                  <c:v>0.56666666700000001</c:v>
                </c:pt>
                <c:pt idx="1">
                  <c:v>0.48933333299999998</c:v>
                </c:pt>
                <c:pt idx="2">
                  <c:v>0.44666666700000057</c:v>
                </c:pt>
                <c:pt idx="3">
                  <c:v>0.41200000000000031</c:v>
                </c:pt>
                <c:pt idx="4">
                  <c:v>0.39333333300000051</c:v>
                </c:pt>
                <c:pt idx="5">
                  <c:v>0.3800000000000005</c:v>
                </c:pt>
                <c:pt idx="6">
                  <c:v>0.3800000000000005</c:v>
                </c:pt>
                <c:pt idx="7">
                  <c:v>0.3800000000000005</c:v>
                </c:pt>
                <c:pt idx="8">
                  <c:v>0.3800000000000005</c:v>
                </c:pt>
                <c:pt idx="9">
                  <c:v>0.3800000000000005</c:v>
                </c:pt>
                <c:pt idx="10">
                  <c:v>0.3800000000000005</c:v>
                </c:pt>
                <c:pt idx="11">
                  <c:v>0.3800000000000005</c:v>
                </c:pt>
                <c:pt idx="12">
                  <c:v>0.3800000000000005</c:v>
                </c:pt>
                <c:pt idx="13">
                  <c:v>0.3800000000000005</c:v>
                </c:pt>
                <c:pt idx="14">
                  <c:v>0.3800000000000005</c:v>
                </c:pt>
                <c:pt idx="15">
                  <c:v>0.39333333300000051</c:v>
                </c:pt>
                <c:pt idx="16">
                  <c:v>0.41200000000000031</c:v>
                </c:pt>
                <c:pt idx="17">
                  <c:v>0.44666666700000057</c:v>
                </c:pt>
                <c:pt idx="18">
                  <c:v>0.48933333299999998</c:v>
                </c:pt>
                <c:pt idx="19">
                  <c:v>0.56666666700000001</c:v>
                </c:pt>
              </c:numCache>
            </c:numRef>
          </c:val>
        </c:ser>
        <c:ser>
          <c:idx val="2"/>
          <c:order val="2"/>
          <c:tx>
            <c:v>Ряд 5</c:v>
          </c:tx>
          <c:cat>
            <c:multiLvlStrRef>
              <c:f>'Коэффициенты К для ММ'!$C$65:$V$66</c:f>
              <c:multiLvlStrCache>
                <c:ptCount val="20"/>
                <c:lvl>
                  <c:pt idx="0">
                    <c:v>0,5</c:v>
                  </c:pt>
                  <c:pt idx="1">
                    <c:v>0,55</c:v>
                  </c:pt>
                  <c:pt idx="2">
                    <c:v>0,6</c:v>
                  </c:pt>
                  <c:pt idx="3">
                    <c:v>0,65</c:v>
                  </c:pt>
                  <c:pt idx="4">
                    <c:v>0,7</c:v>
                  </c:pt>
                  <c:pt idx="5">
                    <c:v>0,75</c:v>
                  </c:pt>
                  <c:pt idx="6">
                    <c:v>0,8</c:v>
                  </c:pt>
                  <c:pt idx="7">
                    <c:v>0,85</c:v>
                  </c:pt>
                  <c:pt idx="8">
                    <c:v>0,9</c:v>
                  </c:pt>
                  <c:pt idx="9">
                    <c:v>0,95</c:v>
                  </c:pt>
                  <c:pt idx="10">
                    <c:v>1</c:v>
                  </c:pt>
                  <c:pt idx="11">
                    <c:v>1,05</c:v>
                  </c:pt>
                  <c:pt idx="12">
                    <c:v>1,1</c:v>
                  </c:pt>
                  <c:pt idx="13">
                    <c:v>1,15</c:v>
                  </c:pt>
                  <c:pt idx="14">
                    <c:v>1,2</c:v>
                  </c:pt>
                  <c:pt idx="15">
                    <c:v>1,25</c:v>
                  </c:pt>
                  <c:pt idx="16">
                    <c:v>1,3</c:v>
                  </c:pt>
                  <c:pt idx="17">
                    <c:v>1,35</c:v>
                  </c:pt>
                  <c:pt idx="18">
                    <c:v>1,4</c:v>
                  </c:pt>
                  <c:pt idx="19">
                    <c:v>1,45</c:v>
                  </c:pt>
                </c:lvl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  <c:pt idx="7">
                    <c:v>8</c:v>
                  </c:pt>
                  <c:pt idx="8">
                    <c:v>9</c:v>
                  </c:pt>
                  <c:pt idx="9">
                    <c:v>10</c:v>
                  </c:pt>
                  <c:pt idx="10">
                    <c:v>11</c:v>
                  </c:pt>
                  <c:pt idx="11">
                    <c:v>12</c:v>
                  </c:pt>
                  <c:pt idx="12">
                    <c:v>13</c:v>
                  </c:pt>
                  <c:pt idx="13">
                    <c:v>14</c:v>
                  </c:pt>
                  <c:pt idx="14">
                    <c:v>15</c:v>
                  </c:pt>
                  <c:pt idx="15">
                    <c:v>16</c:v>
                  </c:pt>
                  <c:pt idx="16">
                    <c:v>17</c:v>
                  </c:pt>
                  <c:pt idx="17">
                    <c:v>18</c:v>
                  </c:pt>
                  <c:pt idx="18">
                    <c:v>19</c:v>
                  </c:pt>
                  <c:pt idx="19">
                    <c:v>20</c:v>
                  </c:pt>
                </c:lvl>
              </c:multiLvlStrCache>
            </c:multiLvlStrRef>
          </c:cat>
          <c:val>
            <c:numRef>
              <c:f>'Коэффициенты К для ММ'!$B$29:$U$29</c:f>
              <c:numCache>
                <c:formatCode>General</c:formatCode>
                <c:ptCount val="20"/>
                <c:pt idx="0">
                  <c:v>0.52666666699999998</c:v>
                </c:pt>
                <c:pt idx="1">
                  <c:v>0.43866666700000101</c:v>
                </c:pt>
                <c:pt idx="2">
                  <c:v>0.39333333300000051</c:v>
                </c:pt>
                <c:pt idx="3">
                  <c:v>0.36400000000000032</c:v>
                </c:pt>
                <c:pt idx="4">
                  <c:v>0.33733333300000051</c:v>
                </c:pt>
                <c:pt idx="5">
                  <c:v>0.32666666700000102</c:v>
                </c:pt>
                <c:pt idx="6">
                  <c:v>0.32666666700000102</c:v>
                </c:pt>
                <c:pt idx="7">
                  <c:v>0.32666666700000102</c:v>
                </c:pt>
                <c:pt idx="8">
                  <c:v>0.32666666700000102</c:v>
                </c:pt>
                <c:pt idx="9">
                  <c:v>0.32666666700000102</c:v>
                </c:pt>
                <c:pt idx="10">
                  <c:v>0.32666666700000102</c:v>
                </c:pt>
                <c:pt idx="11">
                  <c:v>0.32666666700000102</c:v>
                </c:pt>
                <c:pt idx="12">
                  <c:v>0.32666666700000102</c:v>
                </c:pt>
                <c:pt idx="13">
                  <c:v>0.32666666700000102</c:v>
                </c:pt>
                <c:pt idx="14">
                  <c:v>0.32666666700000102</c:v>
                </c:pt>
                <c:pt idx="15">
                  <c:v>0.33733333300000051</c:v>
                </c:pt>
                <c:pt idx="16">
                  <c:v>0.36400000000000032</c:v>
                </c:pt>
                <c:pt idx="17">
                  <c:v>0.39333333300000051</c:v>
                </c:pt>
                <c:pt idx="18">
                  <c:v>0.43866666700000101</c:v>
                </c:pt>
                <c:pt idx="19">
                  <c:v>0.52666666699999998</c:v>
                </c:pt>
              </c:numCache>
            </c:numRef>
          </c:val>
        </c:ser>
        <c:ser>
          <c:idx val="3"/>
          <c:order val="3"/>
          <c:tx>
            <c:v>Ряд 7</c:v>
          </c:tx>
          <c:cat>
            <c:multiLvlStrRef>
              <c:f>'Коэффициенты К для ММ'!$C$65:$V$66</c:f>
              <c:multiLvlStrCache>
                <c:ptCount val="20"/>
                <c:lvl>
                  <c:pt idx="0">
                    <c:v>0,5</c:v>
                  </c:pt>
                  <c:pt idx="1">
                    <c:v>0,55</c:v>
                  </c:pt>
                  <c:pt idx="2">
                    <c:v>0,6</c:v>
                  </c:pt>
                  <c:pt idx="3">
                    <c:v>0,65</c:v>
                  </c:pt>
                  <c:pt idx="4">
                    <c:v>0,7</c:v>
                  </c:pt>
                  <c:pt idx="5">
                    <c:v>0,75</c:v>
                  </c:pt>
                  <c:pt idx="6">
                    <c:v>0,8</c:v>
                  </c:pt>
                  <c:pt idx="7">
                    <c:v>0,85</c:v>
                  </c:pt>
                  <c:pt idx="8">
                    <c:v>0,9</c:v>
                  </c:pt>
                  <c:pt idx="9">
                    <c:v>0,95</c:v>
                  </c:pt>
                  <c:pt idx="10">
                    <c:v>1</c:v>
                  </c:pt>
                  <c:pt idx="11">
                    <c:v>1,05</c:v>
                  </c:pt>
                  <c:pt idx="12">
                    <c:v>1,1</c:v>
                  </c:pt>
                  <c:pt idx="13">
                    <c:v>1,15</c:v>
                  </c:pt>
                  <c:pt idx="14">
                    <c:v>1,2</c:v>
                  </c:pt>
                  <c:pt idx="15">
                    <c:v>1,25</c:v>
                  </c:pt>
                  <c:pt idx="16">
                    <c:v>1,3</c:v>
                  </c:pt>
                  <c:pt idx="17">
                    <c:v>1,35</c:v>
                  </c:pt>
                  <c:pt idx="18">
                    <c:v>1,4</c:v>
                  </c:pt>
                  <c:pt idx="19">
                    <c:v>1,45</c:v>
                  </c:pt>
                </c:lvl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  <c:pt idx="7">
                    <c:v>8</c:v>
                  </c:pt>
                  <c:pt idx="8">
                    <c:v>9</c:v>
                  </c:pt>
                  <c:pt idx="9">
                    <c:v>10</c:v>
                  </c:pt>
                  <c:pt idx="10">
                    <c:v>11</c:v>
                  </c:pt>
                  <c:pt idx="11">
                    <c:v>12</c:v>
                  </c:pt>
                  <c:pt idx="12">
                    <c:v>13</c:v>
                  </c:pt>
                  <c:pt idx="13">
                    <c:v>14</c:v>
                  </c:pt>
                  <c:pt idx="14">
                    <c:v>15</c:v>
                  </c:pt>
                  <c:pt idx="15">
                    <c:v>16</c:v>
                  </c:pt>
                  <c:pt idx="16">
                    <c:v>17</c:v>
                  </c:pt>
                  <c:pt idx="17">
                    <c:v>18</c:v>
                  </c:pt>
                  <c:pt idx="18">
                    <c:v>19</c:v>
                  </c:pt>
                  <c:pt idx="19">
                    <c:v>20</c:v>
                  </c:pt>
                </c:lvl>
              </c:multiLvlStrCache>
            </c:multiLvlStrRef>
          </c:cat>
          <c:val>
            <c:numRef>
              <c:f>'Коэффициенты К для ММ'!$B$31:$U$31</c:f>
              <c:numCache>
                <c:formatCode>General</c:formatCode>
                <c:ptCount val="20"/>
                <c:pt idx="0">
                  <c:v>0.5133333329999995</c:v>
                </c:pt>
                <c:pt idx="1">
                  <c:v>0.43333333300000032</c:v>
                </c:pt>
                <c:pt idx="2">
                  <c:v>0.3800000000000005</c:v>
                </c:pt>
                <c:pt idx="3">
                  <c:v>0.35333333300000008</c:v>
                </c:pt>
                <c:pt idx="4">
                  <c:v>0.32666666700000102</c:v>
                </c:pt>
                <c:pt idx="5">
                  <c:v>0.31066666700000101</c:v>
                </c:pt>
                <c:pt idx="6">
                  <c:v>0.30533333299999998</c:v>
                </c:pt>
                <c:pt idx="7">
                  <c:v>0.30266666700000089</c:v>
                </c:pt>
                <c:pt idx="8">
                  <c:v>0.30266666700000089</c:v>
                </c:pt>
                <c:pt idx="9">
                  <c:v>0.30266666700000089</c:v>
                </c:pt>
                <c:pt idx="10">
                  <c:v>0.30533333299999998</c:v>
                </c:pt>
                <c:pt idx="11">
                  <c:v>0.30266666700000089</c:v>
                </c:pt>
                <c:pt idx="12">
                  <c:v>0.30266666700000089</c:v>
                </c:pt>
                <c:pt idx="13">
                  <c:v>0.30266666700000089</c:v>
                </c:pt>
                <c:pt idx="14">
                  <c:v>0.31066666700000101</c:v>
                </c:pt>
                <c:pt idx="15">
                  <c:v>0.32666666700000102</c:v>
                </c:pt>
                <c:pt idx="16">
                  <c:v>0.35333333300000008</c:v>
                </c:pt>
                <c:pt idx="17">
                  <c:v>0.3800000000000005</c:v>
                </c:pt>
                <c:pt idx="18">
                  <c:v>0.43333333300000032</c:v>
                </c:pt>
                <c:pt idx="19">
                  <c:v>0.5133333329999995</c:v>
                </c:pt>
              </c:numCache>
            </c:numRef>
          </c:val>
        </c:ser>
        <c:marker val="1"/>
        <c:axId val="40191872"/>
        <c:axId val="40202240"/>
      </c:lineChart>
      <c:catAx>
        <c:axId val="4019187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400"/>
                </a:pPr>
                <a:r>
                  <a:rPr lang="ru-RU" sz="1400" dirty="0"/>
                  <a:t>Плотность гм/см</a:t>
                </a:r>
                <a:r>
                  <a:rPr lang="ru-RU" sz="1400" baseline="30000" dirty="0"/>
                  <a:t>3</a:t>
                </a:r>
              </a:p>
            </c:rich>
          </c:tx>
          <c:layout/>
        </c:title>
        <c:numFmt formatCode="General" sourceLinked="1"/>
        <c:majorTickMark val="none"/>
        <c:tickLblPos val="nextTo"/>
        <c:txPr>
          <a:bodyPr/>
          <a:lstStyle/>
          <a:p>
            <a:pPr>
              <a:defRPr sz="800" baseline="0"/>
            </a:pPr>
            <a:endParaRPr lang="ru-RU"/>
          </a:p>
        </c:txPr>
        <c:crossAx val="40202240"/>
        <c:crosses val="autoZero"/>
        <c:auto val="1"/>
        <c:lblAlgn val="ctr"/>
        <c:lblOffset val="100"/>
      </c:catAx>
      <c:valAx>
        <c:axId val="40202240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 sz="1400"/>
                </a:pPr>
                <a:r>
                  <a:rPr lang="ru-RU" sz="1400" dirty="0"/>
                  <a:t>Величина коэффициента</a:t>
                </a:r>
              </a:p>
            </c:rich>
          </c:tx>
          <c:layout/>
        </c:title>
        <c:numFmt formatCode="General" sourceLinked="1"/>
        <c:tickLblPos val="nextTo"/>
        <c:crossAx val="40191872"/>
        <c:crosses val="autoZero"/>
        <c:crossBetween val="between"/>
      </c:valAx>
      <c:spPr>
        <a:ln>
          <a:solidFill>
            <a:sysClr val="windowText" lastClr="000000"/>
          </a:solidFill>
        </a:ln>
      </c:spPr>
    </c:plotArea>
    <c:legend>
      <c:legendPos val="r"/>
      <c:layout/>
      <c:spPr>
        <a:ln>
          <a:solidFill>
            <a:sysClr val="windowText" lastClr="000000"/>
          </a:solidFill>
        </a:ln>
      </c:spPr>
      <c:txPr>
        <a:bodyPr/>
        <a:lstStyle/>
        <a:p>
          <a:pPr>
            <a:defRPr sz="1000" baseline="0"/>
          </a:pPr>
          <a:endParaRPr lang="ru-RU"/>
        </a:p>
      </c:txPr>
    </c:legend>
    <c:plotVisOnly val="1"/>
  </c:chart>
  <c:spPr>
    <a:ln>
      <a:solidFill>
        <a:sysClr val="windowText" lastClr="000000"/>
      </a:solidFill>
    </a:ln>
  </c:sp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"/>
  <c:chart>
    <c:title>
      <c:tx>
        <c:rich>
          <a:bodyPr/>
          <a:lstStyle/>
          <a:p>
            <a:pPr>
              <a:defRPr sz="1400"/>
            </a:pPr>
            <a:r>
              <a:rPr lang="ru-RU" sz="1400" dirty="0"/>
              <a:t>Число рассеянных фотонов</a:t>
            </a:r>
          </a:p>
        </c:rich>
      </c:tx>
      <c:layout>
        <c:manualLayout>
          <c:xMode val="edge"/>
          <c:yMode val="edge"/>
          <c:x val="0.25350699912510938"/>
          <c:y val="1.3888888888888926E-2"/>
        </c:manualLayout>
      </c:layout>
    </c:title>
    <c:plotArea>
      <c:layout>
        <c:manualLayout>
          <c:layoutTarget val="inner"/>
          <c:xMode val="edge"/>
          <c:yMode val="edge"/>
          <c:x val="0.15748388756781947"/>
          <c:y val="0.1299886993292505"/>
          <c:w val="0.60613007886570613"/>
          <c:h val="0.59410068533099958"/>
        </c:manualLayout>
      </c:layout>
      <c:lineChart>
        <c:grouping val="standard"/>
        <c:ser>
          <c:idx val="0"/>
          <c:order val="0"/>
          <c:tx>
            <c:v>Ряд 1  Z=6</c:v>
          </c:tx>
          <c:cat>
            <c:multiLvlStrRef>
              <c:f>'Коэффициенты К для ММ'!$C$65:$V$66</c:f>
              <c:multiLvlStrCache>
                <c:ptCount val="20"/>
                <c:lvl>
                  <c:pt idx="0">
                    <c:v>0,5</c:v>
                  </c:pt>
                  <c:pt idx="1">
                    <c:v>0,55</c:v>
                  </c:pt>
                  <c:pt idx="2">
                    <c:v>0,6</c:v>
                  </c:pt>
                  <c:pt idx="3">
                    <c:v>0,65</c:v>
                  </c:pt>
                  <c:pt idx="4">
                    <c:v>0,7</c:v>
                  </c:pt>
                  <c:pt idx="5">
                    <c:v>0,75</c:v>
                  </c:pt>
                  <c:pt idx="6">
                    <c:v>0,8</c:v>
                  </c:pt>
                  <c:pt idx="7">
                    <c:v>0,85</c:v>
                  </c:pt>
                  <c:pt idx="8">
                    <c:v>0,9</c:v>
                  </c:pt>
                  <c:pt idx="9">
                    <c:v>0,95</c:v>
                  </c:pt>
                  <c:pt idx="10">
                    <c:v>1</c:v>
                  </c:pt>
                  <c:pt idx="11">
                    <c:v>1,05</c:v>
                  </c:pt>
                  <c:pt idx="12">
                    <c:v>1,1</c:v>
                  </c:pt>
                  <c:pt idx="13">
                    <c:v>1,15</c:v>
                  </c:pt>
                  <c:pt idx="14">
                    <c:v>1,2</c:v>
                  </c:pt>
                  <c:pt idx="15">
                    <c:v>1,25</c:v>
                  </c:pt>
                  <c:pt idx="16">
                    <c:v>1,3</c:v>
                  </c:pt>
                  <c:pt idx="17">
                    <c:v>1,35</c:v>
                  </c:pt>
                  <c:pt idx="18">
                    <c:v>1,4</c:v>
                  </c:pt>
                  <c:pt idx="19">
                    <c:v>1,45</c:v>
                  </c:pt>
                </c:lvl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  <c:pt idx="7">
                    <c:v>8</c:v>
                  </c:pt>
                  <c:pt idx="8">
                    <c:v>9</c:v>
                  </c:pt>
                  <c:pt idx="9">
                    <c:v>10</c:v>
                  </c:pt>
                  <c:pt idx="10">
                    <c:v>11</c:v>
                  </c:pt>
                  <c:pt idx="11">
                    <c:v>12</c:v>
                  </c:pt>
                  <c:pt idx="12">
                    <c:v>13</c:v>
                  </c:pt>
                  <c:pt idx="13">
                    <c:v>14</c:v>
                  </c:pt>
                  <c:pt idx="14">
                    <c:v>15</c:v>
                  </c:pt>
                  <c:pt idx="15">
                    <c:v>16</c:v>
                  </c:pt>
                  <c:pt idx="16">
                    <c:v>17</c:v>
                  </c:pt>
                  <c:pt idx="17">
                    <c:v>18</c:v>
                  </c:pt>
                  <c:pt idx="18">
                    <c:v>19</c:v>
                  </c:pt>
                  <c:pt idx="19">
                    <c:v>20</c:v>
                  </c:pt>
                </c:lvl>
              </c:multiLvlStrCache>
            </c:multiLvlStrRef>
          </c:cat>
          <c:val>
            <c:numRef>
              <c:f>'Ntrans с ошибкой '!$B$63:$U$63</c:f>
              <c:numCache>
                <c:formatCode>_-* #,##0_р_._-;\-* #,##0_р_._-;_-* "-"??_р_._-;_-@_-</c:formatCode>
                <c:ptCount val="20"/>
                <c:pt idx="0">
                  <c:v>431720.71698452928</c:v>
                </c:pt>
                <c:pt idx="1">
                  <c:v>462480.09822667658</c:v>
                </c:pt>
                <c:pt idx="2">
                  <c:v>492727.56638054177</c:v>
                </c:pt>
                <c:pt idx="3">
                  <c:v>521111.30461846385</c:v>
                </c:pt>
                <c:pt idx="4">
                  <c:v>547307.79418623389</c:v>
                </c:pt>
                <c:pt idx="5">
                  <c:v>571021.86697587383</c:v>
                </c:pt>
                <c:pt idx="6">
                  <c:v>596803.96761620243</c:v>
                </c:pt>
                <c:pt idx="7">
                  <c:v>618404.5991038403</c:v>
                </c:pt>
                <c:pt idx="8">
                  <c:v>638824.32262720226</c:v>
                </c:pt>
                <c:pt idx="9">
                  <c:v>659249.2419337621</c:v>
                </c:pt>
                <c:pt idx="10">
                  <c:v>676720.67914414487</c:v>
                </c:pt>
                <c:pt idx="11">
                  <c:v>695341.57663334045</c:v>
                </c:pt>
                <c:pt idx="12">
                  <c:v>712505.0020479071</c:v>
                </c:pt>
                <c:pt idx="13">
                  <c:v>728168.12019144918</c:v>
                </c:pt>
                <c:pt idx="14">
                  <c:v>742151.1487511684</c:v>
                </c:pt>
                <c:pt idx="15">
                  <c:v>756225.59732822399</c:v>
                </c:pt>
                <c:pt idx="16">
                  <c:v>770228.60011288628</c:v>
                </c:pt>
                <c:pt idx="17">
                  <c:v>782785.09321771143</c:v>
                </c:pt>
                <c:pt idx="18">
                  <c:v>795473.5438934319</c:v>
                </c:pt>
                <c:pt idx="19">
                  <c:v>805770.41161302384</c:v>
                </c:pt>
              </c:numCache>
            </c:numRef>
          </c:val>
        </c:ser>
        <c:ser>
          <c:idx val="1"/>
          <c:order val="1"/>
          <c:tx>
            <c:v>Ряд 6  Z=6.5</c:v>
          </c:tx>
          <c:cat>
            <c:multiLvlStrRef>
              <c:f>'Коэффициенты К для ММ'!$C$65:$V$66</c:f>
              <c:multiLvlStrCache>
                <c:ptCount val="20"/>
                <c:lvl>
                  <c:pt idx="0">
                    <c:v>0,5</c:v>
                  </c:pt>
                  <c:pt idx="1">
                    <c:v>0,55</c:v>
                  </c:pt>
                  <c:pt idx="2">
                    <c:v>0,6</c:v>
                  </c:pt>
                  <c:pt idx="3">
                    <c:v>0,65</c:v>
                  </c:pt>
                  <c:pt idx="4">
                    <c:v>0,7</c:v>
                  </c:pt>
                  <c:pt idx="5">
                    <c:v>0,75</c:v>
                  </c:pt>
                  <c:pt idx="6">
                    <c:v>0,8</c:v>
                  </c:pt>
                  <c:pt idx="7">
                    <c:v>0,85</c:v>
                  </c:pt>
                  <c:pt idx="8">
                    <c:v>0,9</c:v>
                  </c:pt>
                  <c:pt idx="9">
                    <c:v>0,95</c:v>
                  </c:pt>
                  <c:pt idx="10">
                    <c:v>1</c:v>
                  </c:pt>
                  <c:pt idx="11">
                    <c:v>1,05</c:v>
                  </c:pt>
                  <c:pt idx="12">
                    <c:v>1,1</c:v>
                  </c:pt>
                  <c:pt idx="13">
                    <c:v>1,15</c:v>
                  </c:pt>
                  <c:pt idx="14">
                    <c:v>1,2</c:v>
                  </c:pt>
                  <c:pt idx="15">
                    <c:v>1,25</c:v>
                  </c:pt>
                  <c:pt idx="16">
                    <c:v>1,3</c:v>
                  </c:pt>
                  <c:pt idx="17">
                    <c:v>1,35</c:v>
                  </c:pt>
                  <c:pt idx="18">
                    <c:v>1,4</c:v>
                  </c:pt>
                  <c:pt idx="19">
                    <c:v>1,45</c:v>
                  </c:pt>
                </c:lvl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  <c:pt idx="7">
                    <c:v>8</c:v>
                  </c:pt>
                  <c:pt idx="8">
                    <c:v>9</c:v>
                  </c:pt>
                  <c:pt idx="9">
                    <c:v>10</c:v>
                  </c:pt>
                  <c:pt idx="10">
                    <c:v>11</c:v>
                  </c:pt>
                  <c:pt idx="11">
                    <c:v>12</c:v>
                  </c:pt>
                  <c:pt idx="12">
                    <c:v>13</c:v>
                  </c:pt>
                  <c:pt idx="13">
                    <c:v>14</c:v>
                  </c:pt>
                  <c:pt idx="14">
                    <c:v>15</c:v>
                  </c:pt>
                  <c:pt idx="15">
                    <c:v>16</c:v>
                  </c:pt>
                  <c:pt idx="16">
                    <c:v>17</c:v>
                  </c:pt>
                  <c:pt idx="17">
                    <c:v>18</c:v>
                  </c:pt>
                  <c:pt idx="18">
                    <c:v>19</c:v>
                  </c:pt>
                  <c:pt idx="19">
                    <c:v>20</c:v>
                  </c:pt>
                </c:lvl>
              </c:multiLvlStrCache>
            </c:multiLvlStrRef>
          </c:cat>
          <c:val>
            <c:numRef>
              <c:f>'Ntrans с ошибкой '!$B$68:$U$68</c:f>
              <c:numCache>
                <c:formatCode>_-* #,##0_р_._-;\-* #,##0_р_._-;_-* "-"??_р_._-;_-@_-</c:formatCode>
                <c:ptCount val="20"/>
                <c:pt idx="0">
                  <c:v>483439.14299757913</c:v>
                </c:pt>
                <c:pt idx="1">
                  <c:v>516239.26836371626</c:v>
                </c:pt>
                <c:pt idx="2">
                  <c:v>545975.39602708945</c:v>
                </c:pt>
                <c:pt idx="3">
                  <c:v>575999.76386760443</c:v>
                </c:pt>
                <c:pt idx="4">
                  <c:v>602814.2305852765</c:v>
                </c:pt>
                <c:pt idx="5">
                  <c:v>628167.3452729776</c:v>
                </c:pt>
                <c:pt idx="6">
                  <c:v>652090.28496777336</c:v>
                </c:pt>
                <c:pt idx="7">
                  <c:v>674432.41261015111</c:v>
                </c:pt>
                <c:pt idx="8">
                  <c:v>694713.01272858388</c:v>
                </c:pt>
                <c:pt idx="9">
                  <c:v>715142.58538187621</c:v>
                </c:pt>
                <c:pt idx="10">
                  <c:v>734057.31071048707</c:v>
                </c:pt>
                <c:pt idx="11">
                  <c:v>750233.04966748843</c:v>
                </c:pt>
                <c:pt idx="12">
                  <c:v>766054.78137394937</c:v>
                </c:pt>
                <c:pt idx="13">
                  <c:v>779805.27128409373</c:v>
                </c:pt>
                <c:pt idx="14">
                  <c:v>795378.91976790642</c:v>
                </c:pt>
                <c:pt idx="15">
                  <c:v>807987.68701439537</c:v>
                </c:pt>
                <c:pt idx="16">
                  <c:v>820300.7064652876</c:v>
                </c:pt>
                <c:pt idx="17">
                  <c:v>831717.42019705917</c:v>
                </c:pt>
                <c:pt idx="18">
                  <c:v>842121.54762517381</c:v>
                </c:pt>
                <c:pt idx="19">
                  <c:v>851707.33475724771</c:v>
                </c:pt>
              </c:numCache>
            </c:numRef>
          </c:val>
        </c:ser>
        <c:ser>
          <c:idx val="2"/>
          <c:order val="2"/>
          <c:tx>
            <c:v>Ряд 11  Z=7</c:v>
          </c:tx>
          <c:cat>
            <c:multiLvlStrRef>
              <c:f>'Коэффициенты К для ММ'!$C$65:$V$66</c:f>
              <c:multiLvlStrCache>
                <c:ptCount val="20"/>
                <c:lvl>
                  <c:pt idx="0">
                    <c:v>0,5</c:v>
                  </c:pt>
                  <c:pt idx="1">
                    <c:v>0,55</c:v>
                  </c:pt>
                  <c:pt idx="2">
                    <c:v>0,6</c:v>
                  </c:pt>
                  <c:pt idx="3">
                    <c:v>0,65</c:v>
                  </c:pt>
                  <c:pt idx="4">
                    <c:v>0,7</c:v>
                  </c:pt>
                  <c:pt idx="5">
                    <c:v>0,75</c:v>
                  </c:pt>
                  <c:pt idx="6">
                    <c:v>0,8</c:v>
                  </c:pt>
                  <c:pt idx="7">
                    <c:v>0,85</c:v>
                  </c:pt>
                  <c:pt idx="8">
                    <c:v>0,9</c:v>
                  </c:pt>
                  <c:pt idx="9">
                    <c:v>0,95</c:v>
                  </c:pt>
                  <c:pt idx="10">
                    <c:v>1</c:v>
                  </c:pt>
                  <c:pt idx="11">
                    <c:v>1,05</c:v>
                  </c:pt>
                  <c:pt idx="12">
                    <c:v>1,1</c:v>
                  </c:pt>
                  <c:pt idx="13">
                    <c:v>1,15</c:v>
                  </c:pt>
                  <c:pt idx="14">
                    <c:v>1,2</c:v>
                  </c:pt>
                  <c:pt idx="15">
                    <c:v>1,25</c:v>
                  </c:pt>
                  <c:pt idx="16">
                    <c:v>1,3</c:v>
                  </c:pt>
                  <c:pt idx="17">
                    <c:v>1,35</c:v>
                  </c:pt>
                  <c:pt idx="18">
                    <c:v>1,4</c:v>
                  </c:pt>
                  <c:pt idx="19">
                    <c:v>1,45</c:v>
                  </c:pt>
                </c:lvl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  <c:pt idx="7">
                    <c:v>8</c:v>
                  </c:pt>
                  <c:pt idx="8">
                    <c:v>9</c:v>
                  </c:pt>
                  <c:pt idx="9">
                    <c:v>10</c:v>
                  </c:pt>
                  <c:pt idx="10">
                    <c:v>11</c:v>
                  </c:pt>
                  <c:pt idx="11">
                    <c:v>12</c:v>
                  </c:pt>
                  <c:pt idx="12">
                    <c:v>13</c:v>
                  </c:pt>
                  <c:pt idx="13">
                    <c:v>14</c:v>
                  </c:pt>
                  <c:pt idx="14">
                    <c:v>15</c:v>
                  </c:pt>
                  <c:pt idx="15">
                    <c:v>16</c:v>
                  </c:pt>
                  <c:pt idx="16">
                    <c:v>17</c:v>
                  </c:pt>
                  <c:pt idx="17">
                    <c:v>18</c:v>
                  </c:pt>
                  <c:pt idx="18">
                    <c:v>19</c:v>
                  </c:pt>
                  <c:pt idx="19">
                    <c:v>20</c:v>
                  </c:pt>
                </c:lvl>
              </c:multiLvlStrCache>
            </c:multiLvlStrRef>
          </c:cat>
          <c:val>
            <c:numRef>
              <c:f>'Ntrans с ошибкой '!$B$73:$U$73</c:f>
              <c:numCache>
                <c:formatCode>_-* #,##0_р_._-;\-* #,##0_р_._-;_-* "-"??_р_._-;_-@_-</c:formatCode>
                <c:ptCount val="20"/>
                <c:pt idx="0">
                  <c:v>530144.2104361658</c:v>
                </c:pt>
                <c:pt idx="1">
                  <c:v>563457.64164112904</c:v>
                </c:pt>
                <c:pt idx="2">
                  <c:v>595371.0753036919</c:v>
                </c:pt>
                <c:pt idx="3">
                  <c:v>623624.88840550382</c:v>
                </c:pt>
                <c:pt idx="4">
                  <c:v>652012.83003563434</c:v>
                </c:pt>
                <c:pt idx="5">
                  <c:v>677722.77738683578</c:v>
                </c:pt>
                <c:pt idx="6">
                  <c:v>700601.50303823303</c:v>
                </c:pt>
                <c:pt idx="7">
                  <c:v>722457.82734018122</c:v>
                </c:pt>
                <c:pt idx="8">
                  <c:v>742540.24122151244</c:v>
                </c:pt>
                <c:pt idx="9">
                  <c:v>761059.41637660749</c:v>
                </c:pt>
                <c:pt idx="10">
                  <c:v>778138.38088984345</c:v>
                </c:pt>
                <c:pt idx="11">
                  <c:v>793394.48881312564</c:v>
                </c:pt>
                <c:pt idx="12">
                  <c:v>809896.53369159845</c:v>
                </c:pt>
                <c:pt idx="13">
                  <c:v>823234.02793387184</c:v>
                </c:pt>
                <c:pt idx="14">
                  <c:v>835170.44931949396</c:v>
                </c:pt>
                <c:pt idx="15">
                  <c:v>847921.17778064893</c:v>
                </c:pt>
                <c:pt idx="16">
                  <c:v>858866.41957337619</c:v>
                </c:pt>
                <c:pt idx="17">
                  <c:v>869269.03581879986</c:v>
                </c:pt>
                <c:pt idx="18">
                  <c:v>878249.10335863172</c:v>
                </c:pt>
                <c:pt idx="19">
                  <c:v>887864.34415951266</c:v>
                </c:pt>
              </c:numCache>
            </c:numRef>
          </c:val>
        </c:ser>
        <c:ser>
          <c:idx val="3"/>
          <c:order val="3"/>
          <c:tx>
            <c:v>Ряд 16  Z=7.5</c:v>
          </c:tx>
          <c:cat>
            <c:multiLvlStrRef>
              <c:f>'Коэффициенты К для ММ'!$C$65:$V$66</c:f>
              <c:multiLvlStrCache>
                <c:ptCount val="20"/>
                <c:lvl>
                  <c:pt idx="0">
                    <c:v>0,5</c:v>
                  </c:pt>
                  <c:pt idx="1">
                    <c:v>0,55</c:v>
                  </c:pt>
                  <c:pt idx="2">
                    <c:v>0,6</c:v>
                  </c:pt>
                  <c:pt idx="3">
                    <c:v>0,65</c:v>
                  </c:pt>
                  <c:pt idx="4">
                    <c:v>0,7</c:v>
                  </c:pt>
                  <c:pt idx="5">
                    <c:v>0,75</c:v>
                  </c:pt>
                  <c:pt idx="6">
                    <c:v>0,8</c:v>
                  </c:pt>
                  <c:pt idx="7">
                    <c:v>0,85</c:v>
                  </c:pt>
                  <c:pt idx="8">
                    <c:v>0,9</c:v>
                  </c:pt>
                  <c:pt idx="9">
                    <c:v>0,95</c:v>
                  </c:pt>
                  <c:pt idx="10">
                    <c:v>1</c:v>
                  </c:pt>
                  <c:pt idx="11">
                    <c:v>1,05</c:v>
                  </c:pt>
                  <c:pt idx="12">
                    <c:v>1,1</c:v>
                  </c:pt>
                  <c:pt idx="13">
                    <c:v>1,15</c:v>
                  </c:pt>
                  <c:pt idx="14">
                    <c:v>1,2</c:v>
                  </c:pt>
                  <c:pt idx="15">
                    <c:v>1,25</c:v>
                  </c:pt>
                  <c:pt idx="16">
                    <c:v>1,3</c:v>
                  </c:pt>
                  <c:pt idx="17">
                    <c:v>1,35</c:v>
                  </c:pt>
                  <c:pt idx="18">
                    <c:v>1,4</c:v>
                  </c:pt>
                  <c:pt idx="19">
                    <c:v>1,45</c:v>
                  </c:pt>
                </c:lvl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  <c:pt idx="7">
                    <c:v>8</c:v>
                  </c:pt>
                  <c:pt idx="8">
                    <c:v>9</c:v>
                  </c:pt>
                  <c:pt idx="9">
                    <c:v>10</c:v>
                  </c:pt>
                  <c:pt idx="10">
                    <c:v>11</c:v>
                  </c:pt>
                  <c:pt idx="11">
                    <c:v>12</c:v>
                  </c:pt>
                  <c:pt idx="12">
                    <c:v>13</c:v>
                  </c:pt>
                  <c:pt idx="13">
                    <c:v>14</c:v>
                  </c:pt>
                  <c:pt idx="14">
                    <c:v>15</c:v>
                  </c:pt>
                  <c:pt idx="15">
                    <c:v>16</c:v>
                  </c:pt>
                  <c:pt idx="16">
                    <c:v>17</c:v>
                  </c:pt>
                  <c:pt idx="17">
                    <c:v>18</c:v>
                  </c:pt>
                  <c:pt idx="18">
                    <c:v>19</c:v>
                  </c:pt>
                  <c:pt idx="19">
                    <c:v>20</c:v>
                  </c:pt>
                </c:lvl>
              </c:multiLvlStrCache>
            </c:multiLvlStrRef>
          </c:cat>
          <c:val>
            <c:numRef>
              <c:f>'Ntrans с ошибкой '!$B$78:$U$78</c:f>
              <c:numCache>
                <c:formatCode>_-* #,##0_р_._-;\-* #,##0_р_._-;_-* "-"??_р_._-;_-@_-</c:formatCode>
                <c:ptCount val="20"/>
                <c:pt idx="0">
                  <c:v>593959.72882896825</c:v>
                </c:pt>
                <c:pt idx="1">
                  <c:v>630629.02944076038</c:v>
                </c:pt>
                <c:pt idx="2">
                  <c:v>662958.04669017729</c:v>
                </c:pt>
                <c:pt idx="3">
                  <c:v>691443.22708656173</c:v>
                </c:pt>
                <c:pt idx="4">
                  <c:v>717982.99047953088</c:v>
                </c:pt>
                <c:pt idx="5">
                  <c:v>741610.47953823197</c:v>
                </c:pt>
                <c:pt idx="6">
                  <c:v>765043.86344653275</c:v>
                </c:pt>
                <c:pt idx="7">
                  <c:v>784911.08141268988</c:v>
                </c:pt>
                <c:pt idx="8">
                  <c:v>803009.29214854538</c:v>
                </c:pt>
                <c:pt idx="9">
                  <c:v>820316.53278755047</c:v>
                </c:pt>
                <c:pt idx="10">
                  <c:v>835455.11185210943</c:v>
                </c:pt>
                <c:pt idx="11">
                  <c:v>849710.94021015929</c:v>
                </c:pt>
                <c:pt idx="12">
                  <c:v>862632.44355266751</c:v>
                </c:pt>
                <c:pt idx="13">
                  <c:v>875120.80860363261</c:v>
                </c:pt>
                <c:pt idx="14">
                  <c:v>885741.97868569044</c:v>
                </c:pt>
                <c:pt idx="15">
                  <c:v>895855.40838359843</c:v>
                </c:pt>
                <c:pt idx="16">
                  <c:v>904897.48378582904</c:v>
                </c:pt>
                <c:pt idx="17">
                  <c:v>913094.18013807049</c:v>
                </c:pt>
                <c:pt idx="18">
                  <c:v>920423.17692957527</c:v>
                </c:pt>
                <c:pt idx="19">
                  <c:v>927047.80894231761</c:v>
                </c:pt>
              </c:numCache>
            </c:numRef>
          </c:val>
        </c:ser>
        <c:ser>
          <c:idx val="4"/>
          <c:order val="4"/>
          <c:tx>
            <c:v>Ряд 20  Z=7.9</c:v>
          </c:tx>
          <c:cat>
            <c:multiLvlStrRef>
              <c:f>'Коэффициенты К для ММ'!$C$65:$V$66</c:f>
              <c:multiLvlStrCache>
                <c:ptCount val="20"/>
                <c:lvl>
                  <c:pt idx="0">
                    <c:v>0,5</c:v>
                  </c:pt>
                  <c:pt idx="1">
                    <c:v>0,55</c:v>
                  </c:pt>
                  <c:pt idx="2">
                    <c:v>0,6</c:v>
                  </c:pt>
                  <c:pt idx="3">
                    <c:v>0,65</c:v>
                  </c:pt>
                  <c:pt idx="4">
                    <c:v>0,7</c:v>
                  </c:pt>
                  <c:pt idx="5">
                    <c:v>0,75</c:v>
                  </c:pt>
                  <c:pt idx="6">
                    <c:v>0,8</c:v>
                  </c:pt>
                  <c:pt idx="7">
                    <c:v>0,85</c:v>
                  </c:pt>
                  <c:pt idx="8">
                    <c:v>0,9</c:v>
                  </c:pt>
                  <c:pt idx="9">
                    <c:v>0,95</c:v>
                  </c:pt>
                  <c:pt idx="10">
                    <c:v>1</c:v>
                  </c:pt>
                  <c:pt idx="11">
                    <c:v>1,05</c:v>
                  </c:pt>
                  <c:pt idx="12">
                    <c:v>1,1</c:v>
                  </c:pt>
                  <c:pt idx="13">
                    <c:v>1,15</c:v>
                  </c:pt>
                  <c:pt idx="14">
                    <c:v>1,2</c:v>
                  </c:pt>
                  <c:pt idx="15">
                    <c:v>1,25</c:v>
                  </c:pt>
                  <c:pt idx="16">
                    <c:v>1,3</c:v>
                  </c:pt>
                  <c:pt idx="17">
                    <c:v>1,35</c:v>
                  </c:pt>
                  <c:pt idx="18">
                    <c:v>1,4</c:v>
                  </c:pt>
                  <c:pt idx="19">
                    <c:v>1,45</c:v>
                  </c:pt>
                </c:lvl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  <c:pt idx="7">
                    <c:v>8</c:v>
                  </c:pt>
                  <c:pt idx="8">
                    <c:v>9</c:v>
                  </c:pt>
                  <c:pt idx="9">
                    <c:v>10</c:v>
                  </c:pt>
                  <c:pt idx="10">
                    <c:v>11</c:v>
                  </c:pt>
                  <c:pt idx="11">
                    <c:v>12</c:v>
                  </c:pt>
                  <c:pt idx="12">
                    <c:v>13</c:v>
                  </c:pt>
                  <c:pt idx="13">
                    <c:v>14</c:v>
                  </c:pt>
                  <c:pt idx="14">
                    <c:v>15</c:v>
                  </c:pt>
                  <c:pt idx="15">
                    <c:v>16</c:v>
                  </c:pt>
                  <c:pt idx="16">
                    <c:v>17</c:v>
                  </c:pt>
                  <c:pt idx="17">
                    <c:v>18</c:v>
                  </c:pt>
                  <c:pt idx="18">
                    <c:v>19</c:v>
                  </c:pt>
                  <c:pt idx="19">
                    <c:v>20</c:v>
                  </c:pt>
                </c:lvl>
              </c:multiLvlStrCache>
            </c:multiLvlStrRef>
          </c:cat>
          <c:val>
            <c:numRef>
              <c:f>'Ntrans с ошибкой '!$B$82:$U$82</c:f>
              <c:numCache>
                <c:formatCode>_-* #,##0_р_._-;\-* #,##0_р_._-;_-* "-"??_р_._-;_-@_-</c:formatCode>
                <c:ptCount val="20"/>
                <c:pt idx="0">
                  <c:v>640880.23087467125</c:v>
                </c:pt>
                <c:pt idx="1">
                  <c:v>675497.78083378857</c:v>
                </c:pt>
                <c:pt idx="2">
                  <c:v>706924.80135207251</c:v>
                </c:pt>
                <c:pt idx="3">
                  <c:v>735168.47741220437</c:v>
                </c:pt>
                <c:pt idx="4">
                  <c:v>761193.55519294483</c:v>
                </c:pt>
                <c:pt idx="5">
                  <c:v>784750.2756450267</c:v>
                </c:pt>
                <c:pt idx="6">
                  <c:v>804976.33876398904</c:v>
                </c:pt>
                <c:pt idx="7">
                  <c:v>824477.39874934359</c:v>
                </c:pt>
                <c:pt idx="8">
                  <c:v>841285.21885490243</c:v>
                </c:pt>
                <c:pt idx="9">
                  <c:v>856796.85408258205</c:v>
                </c:pt>
                <c:pt idx="10">
                  <c:v>870505.55530004844</c:v>
                </c:pt>
                <c:pt idx="11">
                  <c:v>883131.81828934245</c:v>
                </c:pt>
                <c:pt idx="12">
                  <c:v>894745.72757610807</c:v>
                </c:pt>
                <c:pt idx="13">
                  <c:v>904847.59916086635</c:v>
                </c:pt>
                <c:pt idx="14">
                  <c:v>914258.47016062937</c:v>
                </c:pt>
                <c:pt idx="15">
                  <c:v>922516.76421220589</c:v>
                </c:pt>
                <c:pt idx="16">
                  <c:v>930053.04444991332</c:v>
                </c:pt>
                <c:pt idx="17">
                  <c:v>936956.60256771662</c:v>
                </c:pt>
                <c:pt idx="18">
                  <c:v>942988.76887915132</c:v>
                </c:pt>
                <c:pt idx="19">
                  <c:v>948590.32482439745</c:v>
                </c:pt>
              </c:numCache>
            </c:numRef>
          </c:val>
        </c:ser>
        <c:marker val="1"/>
        <c:axId val="34212864"/>
        <c:axId val="34223232"/>
      </c:lineChart>
      <c:catAx>
        <c:axId val="34212864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400"/>
                </a:pPr>
                <a:r>
                  <a:rPr lang="ru-RU" sz="1400" dirty="0"/>
                  <a:t>Плотность</a:t>
                </a:r>
                <a:r>
                  <a:rPr lang="ru-RU" sz="1400" baseline="0" dirty="0"/>
                  <a:t> гм/см</a:t>
                </a:r>
                <a:r>
                  <a:rPr lang="ru-RU" sz="1400" baseline="30000" dirty="0"/>
                  <a:t>3</a:t>
                </a:r>
              </a:p>
            </c:rich>
          </c:tx>
          <c:layout>
            <c:manualLayout>
              <c:xMode val="edge"/>
              <c:yMode val="edge"/>
              <c:x val="0.34758685464629785"/>
              <c:y val="0.92078581549565564"/>
            </c:manualLayout>
          </c:layout>
        </c:title>
        <c:majorTickMark val="none"/>
        <c:tickLblPos val="nextTo"/>
        <c:txPr>
          <a:bodyPr/>
          <a:lstStyle/>
          <a:p>
            <a:pPr>
              <a:defRPr sz="800" baseline="0"/>
            </a:pPr>
            <a:endParaRPr lang="ru-RU"/>
          </a:p>
        </c:txPr>
        <c:crossAx val="34223232"/>
        <c:crosses val="autoZero"/>
        <c:auto val="1"/>
        <c:lblAlgn val="ctr"/>
        <c:lblOffset val="100"/>
      </c:catAx>
      <c:valAx>
        <c:axId val="34223232"/>
        <c:scaling>
          <c:orientation val="minMax"/>
          <c:min val="300000"/>
        </c:scaling>
        <c:axPos val="l"/>
        <c:majorGridlines/>
        <c:title>
          <c:tx>
            <c:rich>
              <a:bodyPr/>
              <a:lstStyle/>
              <a:p>
                <a:pPr>
                  <a:defRPr sz="1400"/>
                </a:pPr>
                <a:r>
                  <a:rPr lang="ru-RU" sz="1400" dirty="0"/>
                  <a:t>Число фотонов</a:t>
                </a:r>
              </a:p>
            </c:rich>
          </c:tx>
          <c:layout>
            <c:manualLayout>
              <c:xMode val="edge"/>
              <c:yMode val="edge"/>
              <c:x val="1.018521110768934E-2"/>
              <c:y val="0.42217367113366361"/>
            </c:manualLayout>
          </c:layout>
        </c:title>
        <c:numFmt formatCode="_-* #,##0_р_._-;\-* #,##0_р_._-;_-* &quot;-&quot;??_р_._-;_-@_-" sourceLinked="1"/>
        <c:tickLblPos val="nextTo"/>
        <c:txPr>
          <a:bodyPr/>
          <a:lstStyle/>
          <a:p>
            <a:pPr>
              <a:defRPr sz="800"/>
            </a:pPr>
            <a:endParaRPr lang="ru-RU"/>
          </a:p>
        </c:txPr>
        <c:crossAx val="34212864"/>
        <c:crosses val="autoZero"/>
        <c:crossBetween val="between"/>
        <c:dispUnits>
          <c:builtInUnit val="thousands"/>
          <c:dispUnitsLbl>
            <c:layout>
              <c:manualLayout>
                <c:xMode val="edge"/>
                <c:yMode val="edge"/>
                <c:x val="9.5203665675531197E-3"/>
                <c:y val="0.2041779615525533"/>
              </c:manualLayout>
            </c:layout>
            <c:tx>
              <c:rich>
                <a:bodyPr/>
                <a:lstStyle/>
                <a:p>
                  <a:pPr>
                    <a:defRPr sz="1400"/>
                  </a:pPr>
                  <a:r>
                    <a:rPr lang="ru-RU" sz="1400" dirty="0"/>
                    <a:t>Тысячи</a:t>
                  </a:r>
                </a:p>
              </c:rich>
            </c:tx>
          </c:dispUnitsLbl>
        </c:dispUnits>
      </c:valAx>
      <c:spPr>
        <a:ln>
          <a:solidFill>
            <a:sysClr val="windowText" lastClr="000000"/>
          </a:solidFill>
        </a:ln>
      </c:spPr>
    </c:plotArea>
    <c:legend>
      <c:legendPos val="r"/>
      <c:layout>
        <c:manualLayout>
          <c:xMode val="edge"/>
          <c:yMode val="edge"/>
          <c:x val="0.77600064169763683"/>
          <c:y val="0.36240850102070676"/>
          <c:w val="0.20733277310700315"/>
          <c:h val="0.41858595800524995"/>
        </c:manualLayout>
      </c:layout>
      <c:spPr>
        <a:ln>
          <a:solidFill>
            <a:sysClr val="windowText" lastClr="000000"/>
          </a:solidFill>
        </a:ln>
      </c:spPr>
      <c:txPr>
        <a:bodyPr/>
        <a:lstStyle/>
        <a:p>
          <a:pPr>
            <a:defRPr sz="800" baseline="0"/>
          </a:pPr>
          <a:endParaRPr lang="ru-RU"/>
        </a:p>
      </c:txPr>
    </c:legend>
    <c:plotVisOnly val="1"/>
  </c:chart>
  <c:spPr>
    <a:ln>
      <a:solidFill>
        <a:sysClr val="windowText" lastClr="000000"/>
      </a:solidFill>
    </a:ln>
  </c:spPr>
  <c:externalData r:id="rId1"/>
</c:chartSpac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Relationship Id="rId6" Type="http://schemas.openxmlformats.org/officeDocument/2006/relationships/image" Target="../media/image19.wmf"/><Relationship Id="rId5" Type="http://schemas.openxmlformats.org/officeDocument/2006/relationships/image" Target="../media/image18.wmf"/><Relationship Id="rId4" Type="http://schemas.openxmlformats.org/officeDocument/2006/relationships/image" Target="../media/image17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.wmf"/><Relationship Id="rId1" Type="http://schemas.openxmlformats.org/officeDocument/2006/relationships/image" Target="../media/image35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7" Type="http://schemas.openxmlformats.org/officeDocument/2006/relationships/image" Target="../media/image45.wmf"/><Relationship Id="rId2" Type="http://schemas.openxmlformats.org/officeDocument/2006/relationships/image" Target="../media/image40.wmf"/><Relationship Id="rId1" Type="http://schemas.openxmlformats.org/officeDocument/2006/relationships/image" Target="../media/image39.wmf"/><Relationship Id="rId6" Type="http://schemas.openxmlformats.org/officeDocument/2006/relationships/image" Target="../media/image44.wmf"/><Relationship Id="rId5" Type="http://schemas.openxmlformats.org/officeDocument/2006/relationships/image" Target="../media/image43.wmf"/><Relationship Id="rId4" Type="http://schemas.openxmlformats.org/officeDocument/2006/relationships/image" Target="../media/image42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47.wmf"/><Relationship Id="rId1" Type="http://schemas.openxmlformats.org/officeDocument/2006/relationships/image" Target="../media/image46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72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86.wmf"/><Relationship Id="rId7" Type="http://schemas.openxmlformats.org/officeDocument/2006/relationships/image" Target="../media/image90.wmf"/><Relationship Id="rId2" Type="http://schemas.openxmlformats.org/officeDocument/2006/relationships/image" Target="../media/image85.wmf"/><Relationship Id="rId1" Type="http://schemas.openxmlformats.org/officeDocument/2006/relationships/image" Target="../media/image84.wmf"/><Relationship Id="rId6" Type="http://schemas.openxmlformats.org/officeDocument/2006/relationships/image" Target="../media/image89.wmf"/><Relationship Id="rId5" Type="http://schemas.openxmlformats.org/officeDocument/2006/relationships/image" Target="../media/image88.wmf"/><Relationship Id="rId4" Type="http://schemas.openxmlformats.org/officeDocument/2006/relationships/image" Target="../media/image8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CA19F6-2A2D-4F16-A4FD-491131B56C4B}" type="datetimeFigureOut">
              <a:rPr lang="ru-RU" smtClean="0"/>
              <a:pPr/>
              <a:t>10.05.2009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F751D-4345-46B7-8FE5-1A3D966BE49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D3CF1-18EB-4F2F-8698-1B4C8DB2826B}" type="datetimeFigureOut">
              <a:rPr lang="ru-RU" smtClean="0"/>
              <a:pPr/>
              <a:t>10.05.2009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01530-0895-4688-90BF-E7DA339B51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D3CF1-18EB-4F2F-8698-1B4C8DB2826B}" type="datetimeFigureOut">
              <a:rPr lang="ru-RU" smtClean="0"/>
              <a:pPr/>
              <a:t>10.05.2009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01530-0895-4688-90BF-E7DA339B51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D3CF1-18EB-4F2F-8698-1B4C8DB2826B}" type="datetimeFigureOut">
              <a:rPr lang="ru-RU" smtClean="0"/>
              <a:pPr/>
              <a:t>10.05.2009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01530-0895-4688-90BF-E7DA339B51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D3CF1-18EB-4F2F-8698-1B4C8DB2826B}" type="datetimeFigureOut">
              <a:rPr lang="ru-RU" smtClean="0"/>
              <a:pPr/>
              <a:t>10.05.2009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01530-0895-4688-90BF-E7DA339B51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D3CF1-18EB-4F2F-8698-1B4C8DB2826B}" type="datetimeFigureOut">
              <a:rPr lang="ru-RU" smtClean="0"/>
              <a:pPr/>
              <a:t>10.05.2009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01530-0895-4688-90BF-E7DA339B51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D3CF1-18EB-4F2F-8698-1B4C8DB2826B}" type="datetimeFigureOut">
              <a:rPr lang="ru-RU" smtClean="0"/>
              <a:pPr/>
              <a:t>10.05.2009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01530-0895-4688-90BF-E7DA339B51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D3CF1-18EB-4F2F-8698-1B4C8DB2826B}" type="datetimeFigureOut">
              <a:rPr lang="ru-RU" smtClean="0"/>
              <a:pPr/>
              <a:t>10.05.2009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01530-0895-4688-90BF-E7DA339B51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D3CF1-18EB-4F2F-8698-1B4C8DB2826B}" type="datetimeFigureOut">
              <a:rPr lang="ru-RU" smtClean="0"/>
              <a:pPr/>
              <a:t>10.05.2009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01530-0895-4688-90BF-E7DA339B51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D3CF1-18EB-4F2F-8698-1B4C8DB2826B}" type="datetimeFigureOut">
              <a:rPr lang="ru-RU" smtClean="0"/>
              <a:pPr/>
              <a:t>10.05.2009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01530-0895-4688-90BF-E7DA339B51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D3CF1-18EB-4F2F-8698-1B4C8DB2826B}" type="datetimeFigureOut">
              <a:rPr lang="ru-RU" smtClean="0"/>
              <a:pPr/>
              <a:t>10.05.2009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01530-0895-4688-90BF-E7DA339B51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D3CF1-18EB-4F2F-8698-1B4C8DB2826B}" type="datetimeFigureOut">
              <a:rPr lang="ru-RU" smtClean="0"/>
              <a:pPr/>
              <a:t>10.05.2009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01530-0895-4688-90BF-E7DA339B51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4D3CF1-18EB-4F2F-8698-1B4C8DB2826B}" type="datetimeFigureOut">
              <a:rPr lang="ru-RU" smtClean="0"/>
              <a:pPr/>
              <a:t>10.05.2009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A01530-0895-4688-90BF-E7DA339B516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Microsoft_Office_Excel_97-20031.xls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_____Microsoft_Office_Excel_97-20032.xls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1.bin"/><Relationship Id="rId4" Type="http://schemas.openxmlformats.org/officeDocument/2006/relationships/image" Target="http://www.rosslynmedical.com/img/uploaded/manufactures/ge/visual/mamo.jpg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7.bin"/><Relationship Id="rId5" Type="http://schemas.openxmlformats.org/officeDocument/2006/relationships/oleObject" Target="../embeddings/oleObject6.bin"/><Relationship Id="rId4" Type="http://schemas.openxmlformats.org/officeDocument/2006/relationships/oleObject" Target="../embeddings/oleObject5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Relationship Id="rId1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oleObject" Target="../embeddings/oleObject11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5.bin"/><Relationship Id="rId5" Type="http://schemas.openxmlformats.org/officeDocument/2006/relationships/oleObject" Target="../embeddings/oleObject14.bin"/><Relationship Id="rId4" Type="http://schemas.openxmlformats.org/officeDocument/2006/relationships/oleObject" Target="../embeddings/oleObject13.bin"/><Relationship Id="rId9" Type="http://schemas.openxmlformats.org/officeDocument/2006/relationships/oleObject" Target="../embeddings/oleObject18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20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chart" Target="../charts/chart1.xml"/><Relationship Id="rId4" Type="http://schemas.openxmlformats.org/officeDocument/2006/relationships/oleObject" Target="../embeddings/oleObject21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52.png"/><Relationship Id="rId4" Type="http://schemas.openxmlformats.org/officeDocument/2006/relationships/oleObject" Target="../embeddings/oleObject22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jpeg"/><Relationship Id="rId4" Type="http://schemas.openxmlformats.org/officeDocument/2006/relationships/image" Target="../media/image57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74.png"/><Relationship Id="rId4" Type="http://schemas.openxmlformats.org/officeDocument/2006/relationships/oleObject" Target="../embeddings/oleObject23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wmf"/><Relationship Id="rId2" Type="http://schemas.openxmlformats.org/officeDocument/2006/relationships/image" Target="../media/image75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7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wmf"/><Relationship Id="rId7" Type="http://schemas.openxmlformats.org/officeDocument/2006/relationships/image" Target="../media/image83.wmf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wmf"/><Relationship Id="rId5" Type="http://schemas.openxmlformats.org/officeDocument/2006/relationships/image" Target="../media/image81.wmf"/><Relationship Id="rId4" Type="http://schemas.openxmlformats.org/officeDocument/2006/relationships/image" Target="../media/image80.w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9.bin"/><Relationship Id="rId3" Type="http://schemas.openxmlformats.org/officeDocument/2006/relationships/oleObject" Target="../embeddings/oleObject24.bin"/><Relationship Id="rId7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27.bin"/><Relationship Id="rId5" Type="http://schemas.openxmlformats.org/officeDocument/2006/relationships/oleObject" Target="../embeddings/oleObject26.bin"/><Relationship Id="rId4" Type="http://schemas.openxmlformats.org/officeDocument/2006/relationships/oleObject" Target="../embeddings/oleObject25.bin"/><Relationship Id="rId9" Type="http://schemas.openxmlformats.org/officeDocument/2006/relationships/oleObject" Target="../embeddings/oleObject30.bin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7.png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2"/>
          <p:cNvSpPr txBox="1">
            <a:spLocks/>
          </p:cNvSpPr>
          <p:nvPr/>
        </p:nvSpPr>
        <p:spPr bwMode="auto">
          <a:xfrm>
            <a:off x="357158" y="571480"/>
            <a:ext cx="8429684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295190" tIns="147594" rIns="295190" bIns="147594"/>
          <a:lstStyle/>
          <a:p>
            <a:pPr marL="1106488" indent="-1106488">
              <a:spcBef>
                <a:spcPct val="20000"/>
              </a:spcBef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1106488" indent="-1106488" algn="ctr">
              <a:spcBef>
                <a:spcPct val="20000"/>
              </a:spcBef>
              <a:buFont typeface="Arial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Согласно последней европейской статистике, случаи заболевания раком молочной железы составляют от 1 116 (Польша) до 3 046 (Швеция) на 100 000 человек.</a:t>
            </a:r>
          </a:p>
          <a:p>
            <a:pPr marL="1106488" indent="-1106488" algn="ctr">
              <a:spcBef>
                <a:spcPct val="20000"/>
              </a:spcBef>
              <a:buFont typeface="Arial" charset="0"/>
              <a:buNone/>
            </a:pPr>
            <a:r>
              <a:rPr lang="ru-RU" i="1" dirty="0">
                <a:latin typeface="Times New Roman" pitchFamily="18" charset="0"/>
              </a:rPr>
              <a:t>	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B.Jonsson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&amp;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N.Willking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, «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Cost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Burden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Cancer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»,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Annals of Oncology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18 (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supplement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3):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iii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2-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iii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7, 2007</a:t>
            </a:r>
          </a:p>
        </p:txBody>
      </p:sp>
      <p:graphicFrame>
        <p:nvGraphicFramePr>
          <p:cNvPr id="5" name="Содержимое 4"/>
          <p:cNvGraphicFramePr>
            <a:graphicFrameLocks/>
          </p:cNvGraphicFramePr>
          <p:nvPr/>
        </p:nvGraphicFramePr>
        <p:xfrm>
          <a:off x="147635" y="2786063"/>
          <a:ext cx="4138613" cy="3059112"/>
        </p:xfrm>
        <a:graphic>
          <a:graphicData uri="http://schemas.openxmlformats.org/presentationml/2006/ole">
            <p:oleObj spid="_x0000_s1026" r:id="rId3" imgW="4285859" imgH="3932261" progId="Excel.Sheet.8">
              <p:embed/>
            </p:oleObj>
          </a:graphicData>
        </a:graphic>
      </p:graphicFrame>
      <p:graphicFrame>
        <p:nvGraphicFramePr>
          <p:cNvPr id="6" name="Диаграмма 4"/>
          <p:cNvGraphicFramePr>
            <a:graphicFrameLocks/>
          </p:cNvGraphicFramePr>
          <p:nvPr/>
        </p:nvGraphicFramePr>
        <p:xfrm>
          <a:off x="4862543" y="2714625"/>
          <a:ext cx="4138613" cy="3059113"/>
        </p:xfrm>
        <a:graphic>
          <a:graphicData uri="http://schemas.openxmlformats.org/presentationml/2006/ole">
            <p:oleObj spid="_x0000_s1027" r:id="rId4" imgW="11144454" imgH="6578154" progId="Excel.Sheet.8">
              <p:embed/>
            </p:oleObj>
          </a:graphicData>
        </a:graphic>
      </p:graphicFrame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2428860" y="214290"/>
            <a:ext cx="4000528" cy="461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7" tIns="45712" rIns="91427" bIns="45712">
            <a:spAutoFit/>
          </a:bodyPr>
          <a:lstStyle/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Актуальность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6"/>
          <p:cNvSpPr txBox="1">
            <a:spLocks noChangeArrowheads="1"/>
          </p:cNvSpPr>
          <p:nvPr/>
        </p:nvSpPr>
        <p:spPr bwMode="auto">
          <a:xfrm>
            <a:off x="142844" y="857232"/>
            <a:ext cx="417133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400" b="1" i="1" dirty="0" smtClean="0">
                <a:solidFill>
                  <a:srgbClr val="000000"/>
                </a:solidFill>
                <a:latin typeface="Tahoma" pitchFamily="34" charset="0"/>
              </a:rPr>
              <a:t>«</a:t>
            </a:r>
            <a:r>
              <a:rPr lang="ru-RU" sz="1400" b="1" i="1" dirty="0" err="1" smtClean="0">
                <a:solidFill>
                  <a:srgbClr val="000000"/>
                </a:solidFill>
                <a:latin typeface="Tahoma" pitchFamily="34" charset="0"/>
              </a:rPr>
              <a:t>Микрокальцинаты</a:t>
            </a:r>
            <a:r>
              <a:rPr lang="ru-RU" sz="1400" b="1" i="1" dirty="0" smtClean="0">
                <a:solidFill>
                  <a:srgbClr val="000000"/>
                </a:solidFill>
                <a:latin typeface="Tahoma" pitchFamily="34" charset="0"/>
              </a:rPr>
              <a:t> </a:t>
            </a:r>
            <a:r>
              <a:rPr lang="ru-RU" sz="1400" b="1" i="1" dirty="0">
                <a:solidFill>
                  <a:srgbClr val="000000"/>
                </a:solidFill>
                <a:latin typeface="Tahoma" pitchFamily="34" charset="0"/>
              </a:rPr>
              <a:t>– предвестники </a:t>
            </a:r>
            <a:r>
              <a:rPr lang="ru-RU" sz="1400" b="1" i="1" dirty="0" smtClean="0">
                <a:solidFill>
                  <a:srgbClr val="000000"/>
                </a:solidFill>
                <a:latin typeface="Tahoma" pitchFamily="34" charset="0"/>
              </a:rPr>
              <a:t>рака»</a:t>
            </a:r>
            <a:endParaRPr lang="ru-RU" sz="1400" b="1" i="1" dirty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5" name="Text Box 37"/>
          <p:cNvSpPr txBox="1">
            <a:spLocks noChangeArrowheads="1"/>
          </p:cNvSpPr>
          <p:nvPr/>
        </p:nvSpPr>
        <p:spPr bwMode="auto">
          <a:xfrm>
            <a:off x="0" y="3857628"/>
            <a:ext cx="4996881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75000"/>
              </a:lnSpc>
            </a:pPr>
            <a:r>
              <a:rPr lang="ru-RU" sz="1400" b="1" i="1" dirty="0" smtClean="0">
                <a:solidFill>
                  <a:srgbClr val="000000"/>
                </a:solidFill>
                <a:latin typeface="Tahoma" pitchFamily="34" charset="0"/>
              </a:rPr>
              <a:t>«Раковые </a:t>
            </a:r>
            <a:r>
              <a:rPr lang="ru-RU" sz="1400" b="1" i="1" dirty="0">
                <a:solidFill>
                  <a:srgbClr val="000000"/>
                </a:solidFill>
                <a:latin typeface="Tahoma" pitchFamily="34" charset="0"/>
              </a:rPr>
              <a:t>опухоли характеризуются повышенным </a:t>
            </a:r>
          </a:p>
          <a:p>
            <a:pPr>
              <a:lnSpc>
                <a:spcPct val="75000"/>
              </a:lnSpc>
            </a:pPr>
            <a:r>
              <a:rPr lang="ru-RU" sz="1400" b="1" i="1" dirty="0">
                <a:solidFill>
                  <a:srgbClr val="000000"/>
                </a:solidFill>
                <a:latin typeface="Tahoma" pitchFamily="34" charset="0"/>
              </a:rPr>
              <a:t>эффективным атомным </a:t>
            </a:r>
            <a:r>
              <a:rPr lang="ru-RU" sz="1400" b="1" i="1" dirty="0" smtClean="0">
                <a:solidFill>
                  <a:srgbClr val="000000"/>
                </a:solidFill>
                <a:latin typeface="Tahoma" pitchFamily="34" charset="0"/>
              </a:rPr>
              <a:t>номером»</a:t>
            </a:r>
            <a:endParaRPr lang="ru-RU" sz="1400" b="1" i="1" dirty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7" name="Rectangle 39"/>
          <p:cNvSpPr>
            <a:spLocks noChangeArrowheads="1"/>
          </p:cNvSpPr>
          <p:nvPr/>
        </p:nvSpPr>
        <p:spPr bwMode="auto">
          <a:xfrm>
            <a:off x="490514" y="4429132"/>
            <a:ext cx="865348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en-US" sz="1400" b="1" i="1" dirty="0">
                <a:latin typeface="Tahoma" pitchFamily="34" charset="0"/>
              </a:rPr>
              <a:t>“…the cancers exhibit a higher effective atomic number than do the normal tissues…”</a:t>
            </a:r>
          </a:p>
        </p:txBody>
      </p:sp>
      <p:sp>
        <p:nvSpPr>
          <p:cNvPr id="8" name="Rectangle 40"/>
          <p:cNvSpPr>
            <a:spLocks noChangeArrowheads="1"/>
          </p:cNvSpPr>
          <p:nvPr/>
        </p:nvSpPr>
        <p:spPr bwMode="auto">
          <a:xfrm>
            <a:off x="357158" y="1500174"/>
            <a:ext cx="728667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just"/>
            <a:r>
              <a:rPr lang="en-US" sz="1400" b="1" i="1" dirty="0">
                <a:solidFill>
                  <a:schemeClr val="accent1"/>
                </a:solidFill>
                <a:latin typeface="Tahoma" pitchFamily="34" charset="0"/>
              </a:rPr>
              <a:t>“…the tiny calcifications that can be the earliest Indicator of breast cancer</a:t>
            </a:r>
            <a:r>
              <a:rPr lang="ru-RU" sz="1400" b="1" i="1" dirty="0">
                <a:solidFill>
                  <a:schemeClr val="accent1"/>
                </a:solidFill>
                <a:latin typeface="Tahoma" pitchFamily="34" charset="0"/>
              </a:rPr>
              <a:t> </a:t>
            </a:r>
            <a:r>
              <a:rPr lang="en-US" sz="1400" b="1" i="1" dirty="0">
                <a:solidFill>
                  <a:schemeClr val="accent1"/>
                </a:solidFill>
                <a:latin typeface="Tahoma" pitchFamily="34" charset="0"/>
              </a:rPr>
              <a:t>…”</a:t>
            </a:r>
            <a:endParaRPr lang="ru-RU" sz="1400" b="1" i="1" dirty="0">
              <a:solidFill>
                <a:schemeClr val="accent1"/>
              </a:solidFill>
              <a:latin typeface="Tahoma" pitchFamily="34" charset="0"/>
            </a:endParaRPr>
          </a:p>
        </p:txBody>
      </p:sp>
      <p:sp>
        <p:nvSpPr>
          <p:cNvPr id="12" name="Rectangle 44"/>
          <p:cNvSpPr>
            <a:spLocks noChangeArrowheads="1"/>
          </p:cNvSpPr>
          <p:nvPr/>
        </p:nvSpPr>
        <p:spPr bwMode="auto">
          <a:xfrm>
            <a:off x="1000068" y="4786322"/>
            <a:ext cx="8143932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just"/>
            <a:r>
              <a:rPr lang="en-US" sz="1400" b="1" i="1" dirty="0">
                <a:solidFill>
                  <a:schemeClr val="accent1"/>
                </a:solidFill>
                <a:latin typeface="Tahoma" pitchFamily="34" charset="0"/>
              </a:rPr>
              <a:t>“…soft tissue and cancerous tissue a very similar but their atomic number differs…”</a:t>
            </a:r>
          </a:p>
        </p:txBody>
      </p:sp>
      <p:sp>
        <p:nvSpPr>
          <p:cNvPr id="13" name="Rectangle 45"/>
          <p:cNvSpPr>
            <a:spLocks noChangeArrowheads="1"/>
          </p:cNvSpPr>
          <p:nvPr/>
        </p:nvSpPr>
        <p:spPr bwMode="auto">
          <a:xfrm>
            <a:off x="214282" y="5429264"/>
            <a:ext cx="864399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solidFill>
                  <a:srgbClr val="000000"/>
                </a:solidFill>
                <a:cs typeface="Times New Roman" pitchFamily="18" charset="0"/>
              </a:rPr>
              <a:t>Frank Carroll, M.D., Sarah Bixby, B.S. , George Thomas, </a:t>
            </a:r>
            <a:r>
              <a:rPr lang="en-US" sz="1400" b="1" dirty="0" err="1">
                <a:solidFill>
                  <a:srgbClr val="000000"/>
                </a:solidFill>
                <a:cs typeface="Times New Roman" pitchFamily="18" charset="0"/>
              </a:rPr>
              <a:t>B.S.,Robert</a:t>
            </a:r>
            <a:r>
              <a:rPr lang="en-US" sz="1400" b="1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cs typeface="Times New Roman" pitchFamily="18" charset="0"/>
              </a:rPr>
              <a:t>Traeger</a:t>
            </a:r>
            <a:r>
              <a:rPr lang="en-US" sz="1400" b="1" dirty="0">
                <a:solidFill>
                  <a:srgbClr val="000000"/>
                </a:solidFill>
                <a:cs typeface="Times New Roman" pitchFamily="18" charset="0"/>
              </a:rPr>
              <a:t>, B.S. , James Waters, Ph.D. , Dale </a:t>
            </a:r>
            <a:r>
              <a:rPr lang="en-US" sz="1400" b="1" dirty="0" err="1">
                <a:solidFill>
                  <a:srgbClr val="000000"/>
                </a:solidFill>
                <a:cs typeface="Times New Roman" pitchFamily="18" charset="0"/>
              </a:rPr>
              <a:t>Evertson</a:t>
            </a:r>
            <a:r>
              <a:rPr lang="en-US" sz="1400" b="1" dirty="0">
                <a:solidFill>
                  <a:srgbClr val="000000"/>
                </a:solidFill>
                <a:cs typeface="Times New Roman" pitchFamily="18" charset="0"/>
              </a:rPr>
              <a:t>, Ph.D. , Marcus Mendenhall, Ph.D. , Cynthia </a:t>
            </a:r>
            <a:r>
              <a:rPr lang="en-US" sz="1400" b="1" dirty="0" err="1">
                <a:solidFill>
                  <a:srgbClr val="000000"/>
                </a:solidFill>
                <a:cs typeface="Times New Roman" pitchFamily="18" charset="0"/>
              </a:rPr>
              <a:t>B.Paschal</a:t>
            </a:r>
            <a:r>
              <a:rPr lang="en-US" sz="1400" b="1" dirty="0">
                <a:solidFill>
                  <a:srgbClr val="000000"/>
                </a:solidFill>
                <a:cs typeface="Times New Roman" pitchFamily="18" charset="0"/>
              </a:rPr>
              <a:t>, Ph.D., </a:t>
            </a:r>
            <a:r>
              <a:rPr lang="en-US" sz="1400" b="1" dirty="0" err="1">
                <a:solidFill>
                  <a:srgbClr val="000000"/>
                </a:solidFill>
                <a:cs typeface="Times New Roman" pitchFamily="18" charset="0"/>
              </a:rPr>
              <a:t>Caryl</a:t>
            </a:r>
            <a:r>
              <a:rPr lang="en-US" sz="1400" b="1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cs typeface="Times New Roman" pitchFamily="18" charset="0"/>
              </a:rPr>
              <a:t>Brzymialkiewicz</a:t>
            </a:r>
            <a:r>
              <a:rPr lang="en-US" sz="1400" b="1" dirty="0">
                <a:solidFill>
                  <a:srgbClr val="000000"/>
                </a:solidFill>
                <a:cs typeface="Times New Roman" pitchFamily="18" charset="0"/>
              </a:rPr>
              <a:t>,</a:t>
            </a:r>
            <a:endParaRPr lang="ru-RU" sz="1400" b="1" dirty="0">
              <a:solidFill>
                <a:srgbClr val="000000"/>
              </a:solidFill>
            </a:endParaRPr>
          </a:p>
          <a:p>
            <a:pPr algn="ctr"/>
            <a:r>
              <a:rPr lang="en-US" sz="1400" b="1" dirty="0">
                <a:solidFill>
                  <a:srgbClr val="000000"/>
                </a:solidFill>
                <a:cs typeface="Times New Roman" pitchFamily="18" charset="0"/>
              </a:rPr>
              <a:t>Gwen Banks, B.J. </a:t>
            </a:r>
            <a:r>
              <a:rPr lang="en-US" sz="1400" b="1" dirty="0" err="1">
                <a:solidFill>
                  <a:srgbClr val="000000"/>
                </a:solidFill>
                <a:cs typeface="Times New Roman" pitchFamily="18" charset="0"/>
              </a:rPr>
              <a:t>Heismann</a:t>
            </a:r>
            <a:r>
              <a:rPr lang="ru-RU" sz="1400" b="1" dirty="0">
                <a:solidFill>
                  <a:srgbClr val="000000"/>
                </a:solidFill>
              </a:rPr>
              <a:t>,</a:t>
            </a:r>
            <a:r>
              <a:rPr lang="en-US" sz="1400" b="1" dirty="0">
                <a:solidFill>
                  <a:srgbClr val="000000"/>
                </a:solidFill>
                <a:cs typeface="Times New Roman" pitchFamily="18" charset="0"/>
              </a:rPr>
              <a:t>Johns PC, </a:t>
            </a:r>
            <a:r>
              <a:rPr lang="en-US" sz="1400" b="1" dirty="0" err="1">
                <a:solidFill>
                  <a:srgbClr val="000000"/>
                </a:solidFill>
                <a:cs typeface="Times New Roman" pitchFamily="18" charset="0"/>
              </a:rPr>
              <a:t>Yaffe</a:t>
            </a:r>
            <a:r>
              <a:rPr lang="en-US" sz="1400" b="1" dirty="0">
                <a:solidFill>
                  <a:srgbClr val="000000"/>
                </a:solidFill>
                <a:cs typeface="Times New Roman" pitchFamily="18" charset="0"/>
              </a:rPr>
              <a:t> MJ.</a:t>
            </a:r>
            <a:r>
              <a:rPr lang="ru-RU" sz="1400" b="1" dirty="0">
                <a:solidFill>
                  <a:srgbClr val="000000"/>
                </a:solidFill>
              </a:rPr>
              <a:t>,…</a:t>
            </a:r>
            <a:endParaRPr lang="ru-RU" sz="1400" b="1" dirty="0">
              <a:solidFill>
                <a:srgbClr val="000000"/>
              </a:solidFill>
              <a:cs typeface="Times New Roman" pitchFamily="18" charset="0"/>
            </a:endParaRPr>
          </a:p>
          <a:p>
            <a:pPr eaLnBrk="0" hangingPunct="0"/>
            <a:endParaRPr lang="ru-RU" sz="1400" b="1" dirty="0">
              <a:solidFill>
                <a:srgbClr val="000000"/>
              </a:solidFill>
            </a:endParaRPr>
          </a:p>
        </p:txBody>
      </p:sp>
      <p:sp>
        <p:nvSpPr>
          <p:cNvPr id="15" name="Rectangle 47"/>
          <p:cNvSpPr>
            <a:spLocks noChangeArrowheads="1"/>
          </p:cNvSpPr>
          <p:nvPr/>
        </p:nvSpPr>
        <p:spPr bwMode="auto">
          <a:xfrm>
            <a:off x="357158" y="2071678"/>
            <a:ext cx="792961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1400" b="1" dirty="0" err="1">
                <a:solidFill>
                  <a:srgbClr val="800000"/>
                </a:solidFill>
              </a:rPr>
              <a:t>Н.И.Рожкова,С.П.Прокопенко,В.Б.Китаев</a:t>
            </a:r>
            <a:r>
              <a:rPr lang="ru-RU" sz="1400" b="1" dirty="0">
                <a:solidFill>
                  <a:srgbClr val="800000"/>
                </a:solidFill>
              </a:rPr>
              <a:t>, .В.Мякишева, </a:t>
            </a:r>
            <a:r>
              <a:rPr lang="ru-RU" sz="1400" b="1" dirty="0" err="1">
                <a:solidFill>
                  <a:srgbClr val="800000"/>
                </a:solidFill>
              </a:rPr>
              <a:t>В.Б.Мошаров</a:t>
            </a:r>
            <a:r>
              <a:rPr lang="ru-RU" sz="1400" b="1" dirty="0">
                <a:solidFill>
                  <a:srgbClr val="800000"/>
                </a:solidFill>
              </a:rPr>
              <a:t>, </a:t>
            </a:r>
            <a:r>
              <a:rPr lang="ru-RU" sz="1400" b="1" dirty="0" err="1">
                <a:solidFill>
                  <a:srgbClr val="800000"/>
                </a:solidFill>
              </a:rPr>
              <a:t>Р.А.Керимов,В.П.Демидов</a:t>
            </a:r>
            <a:r>
              <a:rPr lang="ru-RU" sz="1400" b="1" dirty="0">
                <a:solidFill>
                  <a:srgbClr val="800000"/>
                </a:solidFill>
              </a:rPr>
              <a:t>, Ю.В.Варшавская, </a:t>
            </a:r>
            <a:r>
              <a:rPr lang="ru-RU" sz="1400" b="1" dirty="0" err="1">
                <a:solidFill>
                  <a:srgbClr val="800000"/>
                </a:solidFill>
              </a:rPr>
              <a:t>Г.А.Франк,А.Д.Островцев</a:t>
            </a:r>
            <a:r>
              <a:rPr lang="ru-RU" sz="1400" b="1" dirty="0">
                <a:solidFill>
                  <a:srgbClr val="800000"/>
                </a:solidFill>
              </a:rPr>
              <a:t>, </a:t>
            </a:r>
            <a:r>
              <a:rPr lang="ru-RU" sz="1400" b="1" dirty="0" err="1">
                <a:solidFill>
                  <a:srgbClr val="800000"/>
                </a:solidFill>
              </a:rPr>
              <a:t>Б.А.Павлдова</a:t>
            </a:r>
            <a:r>
              <a:rPr lang="ru-RU" sz="1400" b="1" dirty="0">
                <a:solidFill>
                  <a:srgbClr val="800000"/>
                </a:solidFill>
              </a:rPr>
              <a:t> и др.</a:t>
            </a:r>
            <a:r>
              <a:rPr lang="ru-RU" sz="1400" b="1" dirty="0">
                <a:solidFill>
                  <a:srgbClr val="000000"/>
                </a:solidFill>
              </a:rPr>
              <a:t> </a:t>
            </a:r>
          </a:p>
          <a:p>
            <a:pPr algn="ctr"/>
            <a:r>
              <a:rPr lang="en-US" sz="1400" b="1" dirty="0">
                <a:solidFill>
                  <a:srgbClr val="000000"/>
                </a:solidFill>
                <a:cs typeface="Times New Roman" pitchFamily="18" charset="0"/>
              </a:rPr>
              <a:t>Johns PC, </a:t>
            </a:r>
            <a:r>
              <a:rPr lang="en-US" sz="1400" b="1" dirty="0" err="1">
                <a:solidFill>
                  <a:srgbClr val="000000"/>
                </a:solidFill>
                <a:cs typeface="Times New Roman" pitchFamily="18" charset="0"/>
              </a:rPr>
              <a:t>Yaffe</a:t>
            </a:r>
            <a:r>
              <a:rPr lang="en-US" sz="1400" b="1" dirty="0">
                <a:solidFill>
                  <a:srgbClr val="000000"/>
                </a:solidFill>
                <a:cs typeface="Times New Roman" pitchFamily="18" charset="0"/>
              </a:rPr>
              <a:t> MJ. , Ph.D., </a:t>
            </a:r>
            <a:r>
              <a:rPr lang="en-US" sz="1400" b="1" dirty="0" err="1">
                <a:solidFill>
                  <a:srgbClr val="000000"/>
                </a:solidFill>
                <a:cs typeface="Times New Roman" pitchFamily="18" charset="0"/>
              </a:rPr>
              <a:t>Caryl</a:t>
            </a:r>
            <a:r>
              <a:rPr lang="en-US" sz="1400" b="1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cs typeface="Times New Roman" pitchFamily="18" charset="0"/>
              </a:rPr>
              <a:t>Brzymialkiewicz,Gwen</a:t>
            </a:r>
            <a:r>
              <a:rPr lang="en-US" sz="1400" b="1" dirty="0">
                <a:solidFill>
                  <a:srgbClr val="000000"/>
                </a:solidFill>
                <a:cs typeface="Times New Roman" pitchFamily="18" charset="0"/>
              </a:rPr>
              <a:t> Banks</a:t>
            </a:r>
            <a:r>
              <a:rPr lang="ru-RU" sz="1400" b="1" dirty="0">
                <a:solidFill>
                  <a:srgbClr val="000000"/>
                </a:solidFill>
              </a:rPr>
              <a:t>,…</a:t>
            </a:r>
            <a:r>
              <a:rPr lang="en-US" sz="1400" dirty="0">
                <a:solidFill>
                  <a:srgbClr val="000000"/>
                </a:solidFill>
                <a:cs typeface="Times New Roman" pitchFamily="18" charset="0"/>
              </a:rPr>
              <a:t> .</a:t>
            </a:r>
            <a:endParaRPr lang="ru-RU" sz="1400" dirty="0">
              <a:solidFill>
                <a:srgbClr val="000000"/>
              </a:solidFill>
              <a:cs typeface="Times New Roman" pitchFamily="18" charset="0"/>
            </a:endParaRPr>
          </a:p>
          <a:p>
            <a:pPr eaLnBrk="0" hangingPunct="0"/>
            <a:endParaRPr lang="ru-RU" sz="1400" dirty="0">
              <a:solidFill>
                <a:srgbClr val="000000"/>
              </a:solidFill>
            </a:endParaRPr>
          </a:p>
        </p:txBody>
      </p:sp>
      <p:sp>
        <p:nvSpPr>
          <p:cNvPr id="17" name="Rectangle 49"/>
          <p:cNvSpPr>
            <a:spLocks/>
          </p:cNvSpPr>
          <p:nvPr/>
        </p:nvSpPr>
        <p:spPr bwMode="auto">
          <a:xfrm>
            <a:off x="928662" y="0"/>
            <a:ext cx="7286676" cy="785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</a:rPr>
              <a:t>Роль эффективного атомного номера</a:t>
            </a:r>
            <a:endParaRPr lang="ru-RU" sz="2400" dirty="0">
              <a:latin typeface="Calibri" charset="-5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8"/>
          <p:cNvSpPr txBox="1">
            <a:spLocks noChangeArrowheads="1"/>
          </p:cNvSpPr>
          <p:nvPr/>
        </p:nvSpPr>
        <p:spPr bwMode="auto">
          <a:xfrm>
            <a:off x="142844" y="1071546"/>
            <a:ext cx="4094391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75000"/>
              </a:lnSpc>
            </a:pPr>
            <a:r>
              <a:rPr lang="ru-RU" sz="1400" b="1" i="1" dirty="0" smtClean="0">
                <a:solidFill>
                  <a:srgbClr val="000000"/>
                </a:solidFill>
                <a:latin typeface="Tahoma" pitchFamily="34" charset="0"/>
              </a:rPr>
              <a:t>«Важнейшим </a:t>
            </a:r>
            <a:r>
              <a:rPr lang="ru-RU" sz="1400" b="1" i="1" dirty="0">
                <a:solidFill>
                  <a:srgbClr val="000000"/>
                </a:solidFill>
                <a:latin typeface="Tahoma" pitchFamily="34" charset="0"/>
              </a:rPr>
              <a:t>эффектом в маммографии  </a:t>
            </a:r>
          </a:p>
          <a:p>
            <a:pPr>
              <a:lnSpc>
                <a:spcPct val="75000"/>
              </a:lnSpc>
            </a:pPr>
            <a:r>
              <a:rPr lang="ru-RU" sz="1400" b="1" i="1" dirty="0">
                <a:solidFill>
                  <a:srgbClr val="000000"/>
                </a:solidFill>
                <a:latin typeface="Tahoma" pitchFamily="34" charset="0"/>
              </a:rPr>
              <a:t>является </a:t>
            </a:r>
            <a:r>
              <a:rPr lang="ru-RU" sz="1400" b="1" i="1" dirty="0" smtClean="0">
                <a:solidFill>
                  <a:srgbClr val="000000"/>
                </a:solidFill>
                <a:latin typeface="Tahoma" pitchFamily="34" charset="0"/>
              </a:rPr>
              <a:t>фотоэффект» </a:t>
            </a:r>
            <a:endParaRPr lang="ru-RU" sz="1400" b="1" i="1" dirty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5" name="Rectangle 41"/>
          <p:cNvSpPr>
            <a:spLocks noChangeArrowheads="1"/>
          </p:cNvSpPr>
          <p:nvPr/>
        </p:nvSpPr>
        <p:spPr bwMode="auto">
          <a:xfrm>
            <a:off x="142844" y="2857496"/>
            <a:ext cx="692786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just"/>
            <a:r>
              <a:rPr lang="en-US" sz="1400" b="1" i="1" dirty="0">
                <a:solidFill>
                  <a:schemeClr val="accent1"/>
                </a:solidFill>
                <a:latin typeface="Tahoma" pitchFamily="34" charset="0"/>
              </a:rPr>
              <a:t>“…therefore the photoelectrical affect is the most important …”</a:t>
            </a:r>
          </a:p>
        </p:txBody>
      </p:sp>
      <p:sp>
        <p:nvSpPr>
          <p:cNvPr id="6" name="Text Box 42"/>
          <p:cNvSpPr txBox="1">
            <a:spLocks noChangeArrowheads="1"/>
          </p:cNvSpPr>
          <p:nvPr/>
        </p:nvSpPr>
        <p:spPr bwMode="auto">
          <a:xfrm>
            <a:off x="785786" y="3286124"/>
            <a:ext cx="5144357" cy="577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75000"/>
              </a:lnSpc>
            </a:pPr>
            <a:r>
              <a:rPr lang="ru-RU" sz="1400" b="1" i="1" dirty="0" smtClean="0">
                <a:solidFill>
                  <a:srgbClr val="000000"/>
                </a:solidFill>
                <a:latin typeface="Tahoma" pitchFamily="34" charset="0"/>
              </a:rPr>
              <a:t>«Перспективным </a:t>
            </a:r>
            <a:r>
              <a:rPr lang="ru-RU" sz="1400" b="1" i="1" dirty="0">
                <a:solidFill>
                  <a:srgbClr val="000000"/>
                </a:solidFill>
                <a:latin typeface="Tahoma" pitchFamily="34" charset="0"/>
              </a:rPr>
              <a:t>направлением в диагностике </a:t>
            </a:r>
          </a:p>
          <a:p>
            <a:pPr>
              <a:lnSpc>
                <a:spcPct val="75000"/>
              </a:lnSpc>
            </a:pPr>
            <a:r>
              <a:rPr lang="ru-RU" sz="1400" b="1" i="1" dirty="0">
                <a:solidFill>
                  <a:srgbClr val="000000"/>
                </a:solidFill>
                <a:latin typeface="Tahoma" pitchFamily="34" charset="0"/>
              </a:rPr>
              <a:t>онкологических заболеваний является применение </a:t>
            </a:r>
          </a:p>
          <a:p>
            <a:pPr>
              <a:lnSpc>
                <a:spcPct val="75000"/>
              </a:lnSpc>
            </a:pPr>
            <a:r>
              <a:rPr lang="ru-RU" sz="1400" b="1" i="1" dirty="0">
                <a:solidFill>
                  <a:srgbClr val="000000"/>
                </a:solidFill>
                <a:latin typeface="Tahoma" pitchFamily="34" charset="0"/>
              </a:rPr>
              <a:t>двойной энергии </a:t>
            </a:r>
            <a:r>
              <a:rPr lang="ru-RU" sz="1400" b="1" i="1" dirty="0" smtClean="0">
                <a:solidFill>
                  <a:srgbClr val="000000"/>
                </a:solidFill>
                <a:latin typeface="Tahoma" pitchFamily="34" charset="0"/>
              </a:rPr>
              <a:t>излучения»</a:t>
            </a:r>
            <a:endParaRPr lang="ru-RU" sz="1400" b="1" i="1" dirty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7" name="Rectangle 43"/>
          <p:cNvSpPr>
            <a:spLocks noChangeArrowheads="1"/>
          </p:cNvSpPr>
          <p:nvPr/>
        </p:nvSpPr>
        <p:spPr bwMode="auto">
          <a:xfrm>
            <a:off x="1428728" y="4071942"/>
            <a:ext cx="700092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just"/>
            <a:r>
              <a:rPr lang="en-US" sz="1400" b="1" i="1" dirty="0">
                <a:solidFill>
                  <a:schemeClr val="accent1"/>
                </a:solidFill>
                <a:latin typeface="Tahoma" pitchFamily="34" charset="0"/>
              </a:rPr>
              <a:t>“…Dual-energy mammography may provide information regarding the atomic number and density characteristics of the breast tissue. …”</a:t>
            </a:r>
          </a:p>
        </p:txBody>
      </p:sp>
      <p:sp>
        <p:nvSpPr>
          <p:cNvPr id="8" name="Rectangle 46"/>
          <p:cNvSpPr>
            <a:spLocks noChangeArrowheads="1"/>
          </p:cNvSpPr>
          <p:nvPr/>
        </p:nvSpPr>
        <p:spPr bwMode="auto">
          <a:xfrm>
            <a:off x="357158" y="5286388"/>
            <a:ext cx="850112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000000"/>
                </a:solidFill>
                <a:cs typeface="Times New Roman" pitchFamily="18" charset="0"/>
              </a:rPr>
              <a:t>Johns PC, </a:t>
            </a:r>
            <a:r>
              <a:rPr lang="en-US" sz="1400" b="1" dirty="0" err="1">
                <a:solidFill>
                  <a:srgbClr val="000000"/>
                </a:solidFill>
                <a:cs typeface="Times New Roman" pitchFamily="18" charset="0"/>
              </a:rPr>
              <a:t>Yaffe</a:t>
            </a:r>
            <a:r>
              <a:rPr lang="en-US" sz="1400" b="1" dirty="0">
                <a:solidFill>
                  <a:srgbClr val="000000"/>
                </a:solidFill>
                <a:cs typeface="Times New Roman" pitchFamily="18" charset="0"/>
              </a:rPr>
              <a:t> MJ. , Johns PC, </a:t>
            </a:r>
            <a:r>
              <a:rPr lang="en-US" sz="1400" b="1" dirty="0" err="1">
                <a:solidFill>
                  <a:srgbClr val="000000"/>
                </a:solidFill>
                <a:cs typeface="Times New Roman" pitchFamily="18" charset="0"/>
              </a:rPr>
              <a:t>Drost</a:t>
            </a:r>
            <a:r>
              <a:rPr lang="en-US" sz="1400" b="1" dirty="0">
                <a:solidFill>
                  <a:srgbClr val="000000"/>
                </a:solidFill>
                <a:cs typeface="Times New Roman" pitchFamily="18" charset="0"/>
              </a:rPr>
              <a:t> DJ, </a:t>
            </a:r>
            <a:r>
              <a:rPr lang="en-US" sz="1400" b="1" dirty="0" err="1">
                <a:solidFill>
                  <a:srgbClr val="000000"/>
                </a:solidFill>
                <a:cs typeface="Times New Roman" pitchFamily="18" charset="0"/>
              </a:rPr>
              <a:t>Fenster</a:t>
            </a:r>
            <a:r>
              <a:rPr lang="en-US" sz="1400" b="1" dirty="0">
                <a:solidFill>
                  <a:srgbClr val="000000"/>
                </a:solidFill>
                <a:cs typeface="Times New Roman" pitchFamily="18" charset="0"/>
              </a:rPr>
              <a:t> A., </a:t>
            </a:r>
            <a:r>
              <a:rPr lang="en-US" sz="1400" b="1" dirty="0" err="1">
                <a:solidFill>
                  <a:srgbClr val="000000"/>
                </a:solidFill>
                <a:cs typeface="Times New Roman" pitchFamily="18" charset="0"/>
              </a:rPr>
              <a:t>Shaber</a:t>
            </a:r>
            <a:r>
              <a:rPr lang="en-US" sz="1400" b="1" dirty="0">
                <a:solidFill>
                  <a:srgbClr val="000000"/>
                </a:solidFill>
                <a:cs typeface="Times New Roman" pitchFamily="18" charset="0"/>
              </a:rPr>
              <a:t> GS, </a:t>
            </a:r>
            <a:r>
              <a:rPr lang="en-US" sz="1400" b="1" dirty="0" err="1">
                <a:solidFill>
                  <a:srgbClr val="000000"/>
                </a:solidFill>
                <a:cs typeface="Times New Roman" pitchFamily="18" charset="0"/>
              </a:rPr>
              <a:t>Tecotzky</a:t>
            </a:r>
            <a:r>
              <a:rPr lang="en-US" sz="1400" b="1" dirty="0">
                <a:solidFill>
                  <a:srgbClr val="000000"/>
                </a:solidFill>
                <a:cs typeface="Times New Roman" pitchFamily="18" charset="0"/>
              </a:rPr>
              <a:t> M.</a:t>
            </a:r>
            <a:r>
              <a:rPr lang="ru-RU" sz="1400" b="1" dirty="0">
                <a:solidFill>
                  <a:srgbClr val="000000"/>
                </a:solidFill>
                <a:cs typeface="Times New Roman" pitchFamily="18" charset="0"/>
              </a:rPr>
              <a:t>,</a:t>
            </a:r>
            <a:r>
              <a:rPr lang="en-US" sz="1400" b="1" dirty="0">
                <a:solidFill>
                  <a:srgbClr val="000000"/>
                </a:solidFill>
                <a:cs typeface="Times New Roman" pitchFamily="18" charset="0"/>
              </a:rPr>
              <a:t> Boone JM, Alexander GM, John M. </a:t>
            </a:r>
            <a:r>
              <a:rPr lang="en-US" sz="1400" b="1" dirty="0" err="1">
                <a:solidFill>
                  <a:srgbClr val="000000"/>
                </a:solidFill>
                <a:cs typeface="Times New Roman" pitchFamily="18" charset="0"/>
              </a:rPr>
              <a:t>Lewin</a:t>
            </a:r>
            <a:r>
              <a:rPr lang="en-US" sz="1400" b="1" dirty="0">
                <a:solidFill>
                  <a:srgbClr val="000000"/>
                </a:solidFill>
                <a:cs typeface="Times New Roman" pitchFamily="18" charset="0"/>
              </a:rPr>
              <a:t>, Pamela K. Isaacs, Virginia Vance, Fred J. </a:t>
            </a:r>
            <a:r>
              <a:rPr lang="en-US" sz="1400" b="1" dirty="0" err="1">
                <a:solidFill>
                  <a:srgbClr val="000000"/>
                </a:solidFill>
                <a:cs typeface="Times New Roman" pitchFamily="18" charset="0"/>
              </a:rPr>
              <a:t>Larke</a:t>
            </a:r>
            <a:r>
              <a:rPr lang="ru-RU" sz="1400" b="1" dirty="0">
                <a:solidFill>
                  <a:srgbClr val="000000"/>
                </a:solidFill>
              </a:rPr>
              <a:t>…</a:t>
            </a:r>
          </a:p>
        </p:txBody>
      </p:sp>
      <p:sp>
        <p:nvSpPr>
          <p:cNvPr id="9" name="Rectangle 48"/>
          <p:cNvSpPr>
            <a:spLocks noChangeArrowheads="1"/>
          </p:cNvSpPr>
          <p:nvPr/>
        </p:nvSpPr>
        <p:spPr bwMode="auto">
          <a:xfrm>
            <a:off x="3786182" y="1643050"/>
            <a:ext cx="153728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b="1" dirty="0">
                <a:solidFill>
                  <a:srgbClr val="000000"/>
                </a:solidFill>
                <a:cs typeface="Times New Roman" pitchFamily="18" charset="0"/>
              </a:rPr>
              <a:t>Barbara O’Connell</a:t>
            </a:r>
            <a:endParaRPr lang="ru-RU" sz="1400" b="1" dirty="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2428860" y="214290"/>
            <a:ext cx="4000528" cy="461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7" tIns="45712" rIns="91427" bIns="45712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Фотоэффект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000100" y="0"/>
            <a:ext cx="7277152" cy="804846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2400" b="1" dirty="0" smtClean="0">
                <a:latin typeface="Times New Roman" pitchFamily="18" charset="0"/>
              </a:rPr>
              <a:t>Методы диагностики заболеваний в маммологии</a:t>
            </a:r>
            <a:br>
              <a:rPr lang="ru-RU" sz="2400" b="1" dirty="0" smtClean="0">
                <a:latin typeface="Times New Roman" pitchFamily="18" charset="0"/>
              </a:rPr>
            </a:br>
            <a:endParaRPr lang="ru-RU" sz="2400" b="1" dirty="0" smtClean="0">
              <a:latin typeface="Times New Roman" pitchFamily="18" charset="0"/>
            </a:endParaRPr>
          </a:p>
        </p:txBody>
      </p:sp>
      <p:pic>
        <p:nvPicPr>
          <p:cNvPr id="5" name="Picture 4"/>
          <p:cNvPicPr>
            <a:picLocks noChangeArrowheads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285720" y="785794"/>
            <a:ext cx="3420000" cy="23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6" y="3589330"/>
            <a:ext cx="3420000" cy="23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25"/>
          <p:cNvSpPr>
            <a:spLocks noChangeArrowheads="1"/>
          </p:cNvSpPr>
          <p:nvPr/>
        </p:nvSpPr>
        <p:spPr bwMode="auto">
          <a:xfrm>
            <a:off x="1571604" y="6000768"/>
            <a:ext cx="607223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1400" i="1" u="sng" dirty="0">
                <a:latin typeface="Times New Roman" pitchFamily="18" charset="0"/>
              </a:rPr>
              <a:t>Основным недостатком данных методов является н</a:t>
            </a:r>
            <a:r>
              <a:rPr lang="ru-RU" sz="1400" i="1" u="sng" dirty="0">
                <a:latin typeface="Times New Roman" pitchFamily="18" charset="0"/>
                <a:cs typeface="Times New Roman" pitchFamily="18" charset="0"/>
              </a:rPr>
              <a:t>евозможно</a:t>
            </a:r>
            <a:r>
              <a:rPr lang="ru-RU" sz="1400" i="1" u="sng" dirty="0">
                <a:latin typeface="Times New Roman" pitchFamily="18" charset="0"/>
              </a:rPr>
              <a:t>сть</a:t>
            </a:r>
            <a:r>
              <a:rPr lang="ru-RU" sz="1400" i="1" u="sng" dirty="0">
                <a:latin typeface="Times New Roman" pitchFamily="18" charset="0"/>
                <a:cs typeface="Times New Roman" pitchFamily="18" charset="0"/>
              </a:rPr>
              <a:t> реконстру</a:t>
            </a:r>
            <a:r>
              <a:rPr lang="ru-RU" sz="1400" i="1" u="sng" dirty="0">
                <a:latin typeface="Times New Roman" pitchFamily="18" charset="0"/>
              </a:rPr>
              <a:t>кции</a:t>
            </a:r>
            <a:r>
              <a:rPr lang="ru-RU" sz="1400" i="1" u="sng" dirty="0">
                <a:latin typeface="Times New Roman" pitchFamily="18" charset="0"/>
                <a:cs typeface="Times New Roman" pitchFamily="18" charset="0"/>
              </a:rPr>
              <a:t> распределени</a:t>
            </a:r>
            <a:r>
              <a:rPr lang="ru-RU" sz="1400" i="1" u="sng" dirty="0">
                <a:latin typeface="Times New Roman" pitchFamily="18" charset="0"/>
              </a:rPr>
              <a:t>я</a:t>
            </a:r>
            <a:r>
              <a:rPr lang="ru-RU" sz="1400" i="1" u="sng" dirty="0">
                <a:latin typeface="Times New Roman" pitchFamily="18" charset="0"/>
                <a:cs typeface="Times New Roman" pitchFamily="18" charset="0"/>
              </a:rPr>
              <a:t> эффективного атомного номера</a:t>
            </a:r>
          </a:p>
        </p:txBody>
      </p:sp>
      <p:pic>
        <p:nvPicPr>
          <p:cNvPr id="9" name="Picture 5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3589330"/>
            <a:ext cx="3420000" cy="23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7"/>
          <p:cNvPicPr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29256" y="785794"/>
            <a:ext cx="3420000" cy="23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/>
          <p:cNvSpPr txBox="1"/>
          <p:nvPr/>
        </p:nvSpPr>
        <p:spPr>
          <a:xfrm>
            <a:off x="1000100" y="571480"/>
            <a:ext cx="1921103" cy="2754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106488" indent="-1106488" algn="ctr" eaLnBrk="0" hangingPunct="0">
              <a:lnSpc>
                <a:spcPct val="85000"/>
              </a:lnSpc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Ядерная </a:t>
            </a:r>
            <a:r>
              <a:rPr lang="ru-RU" sz="1400" dirty="0" smtClean="0">
                <a:latin typeface="Times New Roman" pitchFamily="18" charset="0"/>
              </a:rPr>
              <a:t>мам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мография</a:t>
            </a:r>
            <a:endParaRPr lang="ru-RU" sz="1400" dirty="0">
              <a:latin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000760" y="500042"/>
            <a:ext cx="21825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Оптическая </a:t>
            </a:r>
            <a:r>
              <a:rPr lang="ru-RU" sz="1400" dirty="0" smtClean="0">
                <a:latin typeface="Times New Roman" pitchFamily="18" charset="0"/>
              </a:rPr>
              <a:t>мам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мография</a:t>
            </a:r>
            <a:endParaRPr lang="ru-RU" sz="1400" dirty="0" smtClean="0">
              <a:latin typeface="Times New Roman" pitchFamily="18" charset="0"/>
            </a:endParaRPr>
          </a:p>
          <a:p>
            <a:endParaRPr lang="ru-RU" sz="1400" dirty="0"/>
          </a:p>
        </p:txBody>
      </p:sp>
      <p:sp>
        <p:nvSpPr>
          <p:cNvPr id="23" name="TextBox 22"/>
          <p:cNvSpPr txBox="1"/>
          <p:nvPr/>
        </p:nvSpPr>
        <p:spPr>
          <a:xfrm>
            <a:off x="285720" y="3295967"/>
            <a:ext cx="3521605" cy="2759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06488" indent="-1106488" algn="ctr" eaLnBrk="0" hangingPunct="0">
              <a:lnSpc>
                <a:spcPct val="85000"/>
              </a:lnSpc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Рентгеновская компьютерная </a:t>
            </a:r>
            <a:r>
              <a:rPr lang="ru-RU" sz="1400" dirty="0" smtClean="0">
                <a:latin typeface="Times New Roman" pitchFamily="18" charset="0"/>
              </a:rPr>
              <a:t>мам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мография</a:t>
            </a:r>
            <a:endParaRPr lang="ru-RU" sz="1400" dirty="0"/>
          </a:p>
        </p:txBody>
      </p:sp>
      <p:sp>
        <p:nvSpPr>
          <p:cNvPr id="24" name="TextBox 23"/>
          <p:cNvSpPr txBox="1"/>
          <p:nvPr/>
        </p:nvSpPr>
        <p:spPr>
          <a:xfrm>
            <a:off x="6000760" y="3262970"/>
            <a:ext cx="24540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Ультразвуковая </a:t>
            </a:r>
            <a:r>
              <a:rPr lang="ru-RU" sz="1400" dirty="0" smtClean="0">
                <a:latin typeface="Times New Roman" pitchFamily="18" charset="0"/>
              </a:rPr>
              <a:t>мам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мография</a:t>
            </a:r>
          </a:p>
          <a:p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079"/>
          <p:cNvSpPr txBox="1">
            <a:spLocks noChangeArrowheads="1"/>
          </p:cNvSpPr>
          <p:nvPr/>
        </p:nvSpPr>
        <p:spPr bwMode="auto">
          <a:xfrm>
            <a:off x="3643306" y="1000108"/>
            <a:ext cx="4272121" cy="307777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000000"/>
                </a:solidFill>
                <a:latin typeface="Tahoma" pitchFamily="34" charset="0"/>
              </a:rPr>
              <a:t>Исходное рентгеновское излучение</a:t>
            </a:r>
          </a:p>
        </p:txBody>
      </p:sp>
      <p:grpSp>
        <p:nvGrpSpPr>
          <p:cNvPr id="5" name="Group 1112"/>
          <p:cNvGrpSpPr>
            <a:grpSpLocks/>
          </p:cNvGrpSpPr>
          <p:nvPr/>
        </p:nvGrpSpPr>
        <p:grpSpPr bwMode="auto">
          <a:xfrm>
            <a:off x="142844" y="1285860"/>
            <a:ext cx="8812212" cy="2611452"/>
            <a:chOff x="161" y="908"/>
            <a:chExt cx="12031" cy="2836"/>
          </a:xfrm>
        </p:grpSpPr>
        <p:sp>
          <p:nvSpPr>
            <p:cNvPr id="6" name="Oval 1026"/>
            <p:cNvSpPr>
              <a:spLocks noChangeArrowheads="1"/>
            </p:cNvSpPr>
            <p:nvPr/>
          </p:nvSpPr>
          <p:spPr bwMode="auto">
            <a:xfrm>
              <a:off x="4910" y="1831"/>
              <a:ext cx="6755" cy="1122"/>
            </a:xfrm>
            <a:prstGeom prst="ellips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" name="Line 1027"/>
            <p:cNvSpPr>
              <a:spLocks noChangeShapeType="1"/>
            </p:cNvSpPr>
            <p:nvPr/>
          </p:nvSpPr>
          <p:spPr bwMode="auto">
            <a:xfrm flipH="1">
              <a:off x="6705" y="974"/>
              <a:ext cx="632" cy="244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Rectangle 1028"/>
            <p:cNvSpPr>
              <a:spLocks noChangeArrowheads="1"/>
            </p:cNvSpPr>
            <p:nvPr/>
          </p:nvSpPr>
          <p:spPr bwMode="auto">
            <a:xfrm>
              <a:off x="4382" y="3282"/>
              <a:ext cx="7810" cy="33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" name="Rectangle 1029"/>
            <p:cNvSpPr>
              <a:spLocks noChangeArrowheads="1"/>
            </p:cNvSpPr>
            <p:nvPr/>
          </p:nvSpPr>
          <p:spPr bwMode="auto">
            <a:xfrm>
              <a:off x="4805" y="1700"/>
              <a:ext cx="6964" cy="2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" name="Rectangle 1030"/>
            <p:cNvSpPr>
              <a:spLocks noChangeArrowheads="1"/>
            </p:cNvSpPr>
            <p:nvPr/>
          </p:nvSpPr>
          <p:spPr bwMode="auto">
            <a:xfrm>
              <a:off x="4805" y="2887"/>
              <a:ext cx="6964" cy="13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" name="Line 1031"/>
            <p:cNvSpPr>
              <a:spLocks noChangeShapeType="1"/>
            </p:cNvSpPr>
            <p:nvPr/>
          </p:nvSpPr>
          <p:spPr bwMode="auto">
            <a:xfrm flipH="1">
              <a:off x="4805" y="908"/>
              <a:ext cx="843" cy="263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2" name="Line 1032"/>
            <p:cNvSpPr>
              <a:spLocks noChangeShapeType="1"/>
            </p:cNvSpPr>
            <p:nvPr/>
          </p:nvSpPr>
          <p:spPr bwMode="auto">
            <a:xfrm>
              <a:off x="10292" y="908"/>
              <a:ext cx="1584" cy="263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" name="Rectangle 1033"/>
            <p:cNvSpPr>
              <a:spLocks noChangeArrowheads="1"/>
            </p:cNvSpPr>
            <p:nvPr/>
          </p:nvSpPr>
          <p:spPr bwMode="auto">
            <a:xfrm>
              <a:off x="4805" y="3019"/>
              <a:ext cx="6964" cy="263"/>
            </a:xfrm>
            <a:prstGeom prst="rect">
              <a:avLst/>
            </a:prstGeom>
            <a:noFill/>
            <a:ln w="381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4" name="Group 1034"/>
            <p:cNvGrpSpPr>
              <a:grpSpLocks/>
            </p:cNvGrpSpPr>
            <p:nvPr/>
          </p:nvGrpSpPr>
          <p:grpSpPr bwMode="auto">
            <a:xfrm>
              <a:off x="5940" y="3019"/>
              <a:ext cx="1155" cy="263"/>
              <a:chOff x="2736" y="2208"/>
              <a:chExt cx="528" cy="192"/>
            </a:xfrm>
          </p:grpSpPr>
          <p:sp>
            <p:nvSpPr>
              <p:cNvPr id="61" name="Line 1035"/>
              <p:cNvSpPr>
                <a:spLocks noChangeShapeType="1"/>
              </p:cNvSpPr>
              <p:nvPr/>
            </p:nvSpPr>
            <p:spPr bwMode="auto">
              <a:xfrm flipH="1">
                <a:off x="3024" y="2208"/>
                <a:ext cx="48" cy="192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2" name="Line 1036"/>
              <p:cNvSpPr>
                <a:spLocks noChangeShapeType="1"/>
              </p:cNvSpPr>
              <p:nvPr/>
            </p:nvSpPr>
            <p:spPr bwMode="auto">
              <a:xfrm flipH="1">
                <a:off x="3120" y="2208"/>
                <a:ext cx="48" cy="192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3" name="Line 1037"/>
              <p:cNvSpPr>
                <a:spLocks noChangeShapeType="1"/>
              </p:cNvSpPr>
              <p:nvPr/>
            </p:nvSpPr>
            <p:spPr bwMode="auto">
              <a:xfrm flipH="1">
                <a:off x="3216" y="2208"/>
                <a:ext cx="48" cy="192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4" name="Line 1038"/>
              <p:cNvSpPr>
                <a:spLocks noChangeShapeType="1"/>
              </p:cNvSpPr>
              <p:nvPr/>
            </p:nvSpPr>
            <p:spPr bwMode="auto">
              <a:xfrm flipH="1">
                <a:off x="2928" y="2208"/>
                <a:ext cx="48" cy="192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5" name="Line 1039"/>
              <p:cNvSpPr>
                <a:spLocks noChangeShapeType="1"/>
              </p:cNvSpPr>
              <p:nvPr/>
            </p:nvSpPr>
            <p:spPr bwMode="auto">
              <a:xfrm flipH="1">
                <a:off x="2832" y="2208"/>
                <a:ext cx="48" cy="192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6" name="Line 1040"/>
              <p:cNvSpPr>
                <a:spLocks noChangeShapeType="1"/>
              </p:cNvSpPr>
              <p:nvPr/>
            </p:nvSpPr>
            <p:spPr bwMode="auto">
              <a:xfrm flipH="1">
                <a:off x="2736" y="2208"/>
                <a:ext cx="48" cy="192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5" name="Line 1041"/>
            <p:cNvSpPr>
              <a:spLocks noChangeShapeType="1"/>
            </p:cNvSpPr>
            <p:nvPr/>
          </p:nvSpPr>
          <p:spPr bwMode="auto">
            <a:xfrm>
              <a:off x="9553" y="3019"/>
              <a:ext cx="107" cy="263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6" name="Line 1042"/>
            <p:cNvSpPr>
              <a:spLocks noChangeShapeType="1"/>
            </p:cNvSpPr>
            <p:nvPr/>
          </p:nvSpPr>
          <p:spPr bwMode="auto">
            <a:xfrm>
              <a:off x="9765" y="3019"/>
              <a:ext cx="105" cy="263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7" name="Line 1043"/>
            <p:cNvSpPr>
              <a:spLocks noChangeShapeType="1"/>
            </p:cNvSpPr>
            <p:nvPr/>
          </p:nvSpPr>
          <p:spPr bwMode="auto">
            <a:xfrm>
              <a:off x="9976" y="3019"/>
              <a:ext cx="105" cy="263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grpSp>
          <p:nvGrpSpPr>
            <p:cNvPr id="18" name="Group 1044"/>
            <p:cNvGrpSpPr>
              <a:grpSpLocks/>
            </p:cNvGrpSpPr>
            <p:nvPr/>
          </p:nvGrpSpPr>
          <p:grpSpPr bwMode="auto">
            <a:xfrm>
              <a:off x="4936" y="3019"/>
              <a:ext cx="1166" cy="263"/>
              <a:chOff x="2736" y="2208"/>
              <a:chExt cx="528" cy="192"/>
            </a:xfrm>
          </p:grpSpPr>
          <p:sp>
            <p:nvSpPr>
              <p:cNvPr id="55" name="Line 1045"/>
              <p:cNvSpPr>
                <a:spLocks noChangeShapeType="1"/>
              </p:cNvSpPr>
              <p:nvPr/>
            </p:nvSpPr>
            <p:spPr bwMode="auto">
              <a:xfrm flipH="1">
                <a:off x="3024" y="2208"/>
                <a:ext cx="48" cy="192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6" name="Line 1046"/>
              <p:cNvSpPr>
                <a:spLocks noChangeShapeType="1"/>
              </p:cNvSpPr>
              <p:nvPr/>
            </p:nvSpPr>
            <p:spPr bwMode="auto">
              <a:xfrm flipH="1">
                <a:off x="3120" y="2208"/>
                <a:ext cx="48" cy="192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7" name="Line 1047"/>
              <p:cNvSpPr>
                <a:spLocks noChangeShapeType="1"/>
              </p:cNvSpPr>
              <p:nvPr/>
            </p:nvSpPr>
            <p:spPr bwMode="auto">
              <a:xfrm flipH="1">
                <a:off x="3216" y="2208"/>
                <a:ext cx="48" cy="192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8" name="Line 1048"/>
              <p:cNvSpPr>
                <a:spLocks noChangeShapeType="1"/>
              </p:cNvSpPr>
              <p:nvPr/>
            </p:nvSpPr>
            <p:spPr bwMode="auto">
              <a:xfrm flipH="1">
                <a:off x="2928" y="2208"/>
                <a:ext cx="48" cy="192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9" name="Line 1049"/>
              <p:cNvSpPr>
                <a:spLocks noChangeShapeType="1"/>
              </p:cNvSpPr>
              <p:nvPr/>
            </p:nvSpPr>
            <p:spPr bwMode="auto">
              <a:xfrm flipH="1">
                <a:off x="2832" y="2208"/>
                <a:ext cx="48" cy="192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0" name="Line 1050"/>
              <p:cNvSpPr>
                <a:spLocks noChangeShapeType="1"/>
              </p:cNvSpPr>
              <p:nvPr/>
            </p:nvSpPr>
            <p:spPr bwMode="auto">
              <a:xfrm flipH="1">
                <a:off x="2736" y="2208"/>
                <a:ext cx="48" cy="192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9" name="Line 1051"/>
            <p:cNvSpPr>
              <a:spLocks noChangeShapeType="1"/>
            </p:cNvSpPr>
            <p:nvPr/>
          </p:nvSpPr>
          <p:spPr bwMode="auto">
            <a:xfrm>
              <a:off x="10187" y="3019"/>
              <a:ext cx="105" cy="263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0" name="Line 1052"/>
            <p:cNvSpPr>
              <a:spLocks noChangeShapeType="1"/>
            </p:cNvSpPr>
            <p:nvPr/>
          </p:nvSpPr>
          <p:spPr bwMode="auto">
            <a:xfrm>
              <a:off x="10398" y="3019"/>
              <a:ext cx="105" cy="263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" name="Line 1053"/>
            <p:cNvSpPr>
              <a:spLocks noChangeShapeType="1"/>
            </p:cNvSpPr>
            <p:nvPr/>
          </p:nvSpPr>
          <p:spPr bwMode="auto">
            <a:xfrm>
              <a:off x="10608" y="3019"/>
              <a:ext cx="107" cy="263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2" name="Line 1054"/>
            <p:cNvSpPr>
              <a:spLocks noChangeShapeType="1"/>
            </p:cNvSpPr>
            <p:nvPr/>
          </p:nvSpPr>
          <p:spPr bwMode="auto">
            <a:xfrm>
              <a:off x="10820" y="3019"/>
              <a:ext cx="106" cy="263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" name="Line 1055"/>
            <p:cNvSpPr>
              <a:spLocks noChangeShapeType="1"/>
            </p:cNvSpPr>
            <p:nvPr/>
          </p:nvSpPr>
          <p:spPr bwMode="auto">
            <a:xfrm>
              <a:off x="11031" y="3019"/>
              <a:ext cx="106" cy="263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" name="Line 1056"/>
            <p:cNvSpPr>
              <a:spLocks noChangeShapeType="1"/>
            </p:cNvSpPr>
            <p:nvPr/>
          </p:nvSpPr>
          <p:spPr bwMode="auto">
            <a:xfrm>
              <a:off x="11242" y="3019"/>
              <a:ext cx="105" cy="263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" name="Line 1057"/>
            <p:cNvSpPr>
              <a:spLocks noChangeShapeType="1"/>
            </p:cNvSpPr>
            <p:nvPr/>
          </p:nvSpPr>
          <p:spPr bwMode="auto">
            <a:xfrm>
              <a:off x="11242" y="3019"/>
              <a:ext cx="105" cy="263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" name="Line 1058"/>
            <p:cNvSpPr>
              <a:spLocks noChangeShapeType="1"/>
            </p:cNvSpPr>
            <p:nvPr/>
          </p:nvSpPr>
          <p:spPr bwMode="auto">
            <a:xfrm>
              <a:off x="11453" y="3019"/>
              <a:ext cx="105" cy="263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" name="Line 1059"/>
            <p:cNvSpPr>
              <a:spLocks noChangeShapeType="1"/>
            </p:cNvSpPr>
            <p:nvPr/>
          </p:nvSpPr>
          <p:spPr bwMode="auto">
            <a:xfrm>
              <a:off x="11665" y="3019"/>
              <a:ext cx="104" cy="263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8" name="Line 1060"/>
            <p:cNvSpPr>
              <a:spLocks noChangeShapeType="1"/>
            </p:cNvSpPr>
            <p:nvPr/>
          </p:nvSpPr>
          <p:spPr bwMode="auto">
            <a:xfrm>
              <a:off x="7548" y="3019"/>
              <a:ext cx="0" cy="263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9" name="Line 1061"/>
            <p:cNvSpPr>
              <a:spLocks noChangeShapeType="1"/>
            </p:cNvSpPr>
            <p:nvPr/>
          </p:nvSpPr>
          <p:spPr bwMode="auto">
            <a:xfrm>
              <a:off x="7760" y="3019"/>
              <a:ext cx="0" cy="263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0" name="Line 1062"/>
            <p:cNvSpPr>
              <a:spLocks noChangeShapeType="1"/>
            </p:cNvSpPr>
            <p:nvPr/>
          </p:nvSpPr>
          <p:spPr bwMode="auto">
            <a:xfrm>
              <a:off x="7971" y="3019"/>
              <a:ext cx="0" cy="263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1" name="Line 1063"/>
            <p:cNvSpPr>
              <a:spLocks noChangeShapeType="1"/>
            </p:cNvSpPr>
            <p:nvPr/>
          </p:nvSpPr>
          <p:spPr bwMode="auto">
            <a:xfrm>
              <a:off x="8182" y="3019"/>
              <a:ext cx="0" cy="263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2" name="Line 1064"/>
            <p:cNvSpPr>
              <a:spLocks noChangeShapeType="1"/>
            </p:cNvSpPr>
            <p:nvPr/>
          </p:nvSpPr>
          <p:spPr bwMode="auto">
            <a:xfrm>
              <a:off x="8392" y="3019"/>
              <a:ext cx="0" cy="263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3" name="Line 1065"/>
            <p:cNvSpPr>
              <a:spLocks noChangeShapeType="1"/>
            </p:cNvSpPr>
            <p:nvPr/>
          </p:nvSpPr>
          <p:spPr bwMode="auto">
            <a:xfrm>
              <a:off x="8603" y="3019"/>
              <a:ext cx="0" cy="263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4" name="Line 1066"/>
            <p:cNvSpPr>
              <a:spLocks noChangeShapeType="1"/>
            </p:cNvSpPr>
            <p:nvPr/>
          </p:nvSpPr>
          <p:spPr bwMode="auto">
            <a:xfrm>
              <a:off x="8815" y="3019"/>
              <a:ext cx="0" cy="263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5" name="Line 1067"/>
            <p:cNvSpPr>
              <a:spLocks noChangeShapeType="1"/>
            </p:cNvSpPr>
            <p:nvPr/>
          </p:nvSpPr>
          <p:spPr bwMode="auto">
            <a:xfrm>
              <a:off x="9026" y="3019"/>
              <a:ext cx="0" cy="263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6" name="Line 1068"/>
            <p:cNvSpPr>
              <a:spLocks noChangeShapeType="1"/>
            </p:cNvSpPr>
            <p:nvPr/>
          </p:nvSpPr>
          <p:spPr bwMode="auto">
            <a:xfrm>
              <a:off x="9237" y="3019"/>
              <a:ext cx="0" cy="263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7" name="Line 1069"/>
            <p:cNvSpPr>
              <a:spLocks noChangeShapeType="1"/>
            </p:cNvSpPr>
            <p:nvPr/>
          </p:nvSpPr>
          <p:spPr bwMode="auto">
            <a:xfrm>
              <a:off x="7337" y="3019"/>
              <a:ext cx="0" cy="263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8" name="Line 1070"/>
            <p:cNvSpPr>
              <a:spLocks noChangeShapeType="1"/>
            </p:cNvSpPr>
            <p:nvPr/>
          </p:nvSpPr>
          <p:spPr bwMode="auto">
            <a:xfrm>
              <a:off x="7548" y="3019"/>
              <a:ext cx="0" cy="263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9" name="Line 1071"/>
            <p:cNvSpPr>
              <a:spLocks noChangeShapeType="1"/>
            </p:cNvSpPr>
            <p:nvPr/>
          </p:nvSpPr>
          <p:spPr bwMode="auto">
            <a:xfrm>
              <a:off x="7760" y="3019"/>
              <a:ext cx="0" cy="263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0" name="Line 1072"/>
            <p:cNvSpPr>
              <a:spLocks noChangeShapeType="1"/>
            </p:cNvSpPr>
            <p:nvPr/>
          </p:nvSpPr>
          <p:spPr bwMode="auto">
            <a:xfrm>
              <a:off x="7971" y="908"/>
              <a:ext cx="0" cy="145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1" name="Line 1073"/>
            <p:cNvSpPr>
              <a:spLocks noChangeShapeType="1"/>
            </p:cNvSpPr>
            <p:nvPr/>
          </p:nvSpPr>
          <p:spPr bwMode="auto">
            <a:xfrm>
              <a:off x="8603" y="908"/>
              <a:ext cx="0" cy="145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2" name="Line 1074"/>
            <p:cNvSpPr>
              <a:spLocks noChangeShapeType="1"/>
            </p:cNvSpPr>
            <p:nvPr/>
          </p:nvSpPr>
          <p:spPr bwMode="auto">
            <a:xfrm flipH="1">
              <a:off x="7971" y="2359"/>
              <a:ext cx="632" cy="72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3" name="Line 1075"/>
            <p:cNvSpPr>
              <a:spLocks noChangeShapeType="1"/>
            </p:cNvSpPr>
            <p:nvPr/>
          </p:nvSpPr>
          <p:spPr bwMode="auto">
            <a:xfrm>
              <a:off x="9131" y="908"/>
              <a:ext cx="106" cy="145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4" name="Line 1076"/>
            <p:cNvSpPr>
              <a:spLocks noChangeShapeType="1"/>
            </p:cNvSpPr>
            <p:nvPr/>
          </p:nvSpPr>
          <p:spPr bwMode="auto">
            <a:xfrm>
              <a:off x="9237" y="2359"/>
              <a:ext cx="633" cy="105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5" name="Text Box 1077"/>
            <p:cNvSpPr txBox="1">
              <a:spLocks noChangeArrowheads="1"/>
            </p:cNvSpPr>
            <p:nvPr/>
          </p:nvSpPr>
          <p:spPr bwMode="auto">
            <a:xfrm>
              <a:off x="10436" y="2348"/>
              <a:ext cx="320" cy="1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1400" dirty="0">
                  <a:solidFill>
                    <a:srgbClr val="000000"/>
                  </a:solidFill>
                  <a:latin typeface="Tahoma" pitchFamily="34" charset="0"/>
                </a:rPr>
                <a:t>МЖ</a:t>
              </a:r>
            </a:p>
          </p:txBody>
        </p:sp>
        <p:sp>
          <p:nvSpPr>
            <p:cNvPr id="46" name="Line 1078"/>
            <p:cNvSpPr>
              <a:spLocks noChangeShapeType="1"/>
            </p:cNvSpPr>
            <p:nvPr/>
          </p:nvSpPr>
          <p:spPr bwMode="auto">
            <a:xfrm flipH="1">
              <a:off x="7126" y="974"/>
              <a:ext cx="422" cy="263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7" name="AutoShape 1080"/>
            <p:cNvSpPr>
              <a:spLocks noChangeArrowheads="1"/>
            </p:cNvSpPr>
            <p:nvPr/>
          </p:nvSpPr>
          <p:spPr bwMode="auto">
            <a:xfrm>
              <a:off x="4382" y="1436"/>
              <a:ext cx="1161" cy="461"/>
            </a:xfrm>
            <a:prstGeom prst="wedgeRoundRectCallout">
              <a:avLst>
                <a:gd name="adj1" fmla="val 257574"/>
                <a:gd name="adj2" fmla="val 141069"/>
                <a:gd name="adj3" fmla="val 16667"/>
              </a:avLst>
            </a:prstGeom>
            <a:solidFill>
              <a:schemeClr val="bg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/>
              <a:r>
                <a:rPr lang="ru-RU" sz="1400" dirty="0">
                  <a:solidFill>
                    <a:srgbClr val="000000"/>
                  </a:solidFill>
                  <a:latin typeface="Tahoma" pitchFamily="34" charset="0"/>
                </a:rPr>
                <a:t>ФЭ</a:t>
              </a:r>
            </a:p>
          </p:txBody>
        </p:sp>
        <p:sp>
          <p:nvSpPr>
            <p:cNvPr id="48" name="AutoShape 1081"/>
            <p:cNvSpPr>
              <a:spLocks noChangeArrowheads="1"/>
            </p:cNvSpPr>
            <p:nvPr/>
          </p:nvSpPr>
          <p:spPr bwMode="auto">
            <a:xfrm>
              <a:off x="11031" y="1370"/>
              <a:ext cx="1161" cy="461"/>
            </a:xfrm>
            <a:prstGeom prst="wedgeRoundRectCallout">
              <a:avLst>
                <a:gd name="adj1" fmla="val -254356"/>
                <a:gd name="adj2" fmla="val 154463"/>
                <a:gd name="adj3" fmla="val 16667"/>
              </a:avLst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/>
              <a:r>
                <a:rPr lang="ru-RU" sz="1400" dirty="0">
                  <a:solidFill>
                    <a:srgbClr val="000000"/>
                  </a:solidFill>
                  <a:latin typeface="Tahoma" pitchFamily="34" charset="0"/>
                </a:rPr>
                <a:t>КР</a:t>
              </a:r>
            </a:p>
          </p:txBody>
        </p:sp>
        <p:sp>
          <p:nvSpPr>
            <p:cNvPr id="49" name="AutoShape 1082"/>
            <p:cNvSpPr>
              <a:spLocks noChangeArrowheads="1"/>
            </p:cNvSpPr>
            <p:nvPr/>
          </p:nvSpPr>
          <p:spPr bwMode="auto">
            <a:xfrm>
              <a:off x="11031" y="1370"/>
              <a:ext cx="1161" cy="461"/>
            </a:xfrm>
            <a:prstGeom prst="wedgeRoundRectCallout">
              <a:avLst>
                <a:gd name="adj1" fmla="val -200190"/>
                <a:gd name="adj2" fmla="val 151190"/>
                <a:gd name="adj3" fmla="val 16667"/>
              </a:avLst>
            </a:prstGeom>
            <a:solidFill>
              <a:schemeClr val="bg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/>
              <a:r>
                <a:rPr lang="ru-RU" sz="1400" dirty="0">
                  <a:solidFill>
                    <a:srgbClr val="000000"/>
                  </a:solidFill>
                  <a:latin typeface="Tahoma" pitchFamily="34" charset="0"/>
                </a:rPr>
                <a:t>КР</a:t>
              </a:r>
            </a:p>
          </p:txBody>
        </p:sp>
        <p:sp>
          <p:nvSpPr>
            <p:cNvPr id="50" name="Line 1083"/>
            <p:cNvSpPr>
              <a:spLocks noChangeShapeType="1"/>
            </p:cNvSpPr>
            <p:nvPr/>
          </p:nvSpPr>
          <p:spPr bwMode="auto">
            <a:xfrm>
              <a:off x="4698" y="3415"/>
              <a:ext cx="7178" cy="0"/>
            </a:xfrm>
            <a:prstGeom prst="line">
              <a:avLst/>
            </a:prstGeom>
            <a:noFill/>
            <a:ln w="762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pic>
          <p:nvPicPr>
            <p:cNvPr id="51" name="Picture 1085" descr="http://www.rosslynmedical.com/img/uploaded/manufactures/ge/visual/mamo.jpg"/>
            <p:cNvPicPr>
              <a:picLocks noChangeAspect="1" noChangeArrowheads="1"/>
            </p:cNvPicPr>
            <p:nvPr/>
          </p:nvPicPr>
          <p:blipFill>
            <a:blip r:embed="rId3" r:link="rId4" cstate="print"/>
            <a:srcRect/>
            <a:stretch>
              <a:fillRect/>
            </a:stretch>
          </p:blipFill>
          <p:spPr bwMode="auto">
            <a:xfrm>
              <a:off x="161" y="908"/>
              <a:ext cx="2849" cy="2127"/>
            </a:xfrm>
            <a:prstGeom prst="rect">
              <a:avLst/>
            </a:prstGeom>
            <a:noFill/>
          </p:spPr>
        </p:pic>
        <p:sp>
          <p:nvSpPr>
            <p:cNvPr id="52" name="AutoShape 1086"/>
            <p:cNvSpPr>
              <a:spLocks noChangeArrowheads="1"/>
            </p:cNvSpPr>
            <p:nvPr/>
          </p:nvSpPr>
          <p:spPr bwMode="auto">
            <a:xfrm>
              <a:off x="1850" y="3216"/>
              <a:ext cx="2110" cy="528"/>
            </a:xfrm>
            <a:prstGeom prst="wedgeRoundRectCallout">
              <a:avLst>
                <a:gd name="adj1" fmla="val -75208"/>
                <a:gd name="adj2" fmla="val -145051"/>
                <a:gd name="adj3" fmla="val 16667"/>
              </a:avLst>
            </a:prstGeom>
            <a:solidFill>
              <a:schemeClr val="bg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/>
              <a:r>
                <a:rPr lang="ru-RU" sz="1400" dirty="0">
                  <a:solidFill>
                    <a:srgbClr val="000000"/>
                  </a:solidFill>
                  <a:latin typeface="Tahoma" pitchFamily="34" charset="0"/>
                </a:rPr>
                <a:t>Кассета</a:t>
              </a:r>
            </a:p>
          </p:txBody>
        </p:sp>
        <p:sp>
          <p:nvSpPr>
            <p:cNvPr id="53" name="AutoShape 1087"/>
            <p:cNvSpPr>
              <a:spLocks noChangeArrowheads="1"/>
            </p:cNvSpPr>
            <p:nvPr/>
          </p:nvSpPr>
          <p:spPr bwMode="auto">
            <a:xfrm>
              <a:off x="3116" y="2293"/>
              <a:ext cx="2955" cy="462"/>
            </a:xfrm>
            <a:prstGeom prst="wedgeRoundRectCallout">
              <a:avLst>
                <a:gd name="adj1" fmla="val 64880"/>
                <a:gd name="adj2" fmla="val 135417"/>
                <a:gd name="adj3" fmla="val 16667"/>
              </a:avLst>
            </a:prstGeom>
            <a:solidFill>
              <a:schemeClr val="bg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/>
              <a:r>
                <a:rPr lang="ru-RU" sz="1600" dirty="0">
                  <a:solidFill>
                    <a:srgbClr val="000000"/>
                  </a:solidFill>
                  <a:latin typeface="Tahoma" pitchFamily="34" charset="0"/>
                </a:rPr>
                <a:t>Коллиматор</a:t>
              </a:r>
            </a:p>
          </p:txBody>
        </p:sp>
        <p:sp>
          <p:nvSpPr>
            <p:cNvPr id="54" name="AutoShape 1088"/>
            <p:cNvSpPr>
              <a:spLocks noChangeArrowheads="1"/>
            </p:cNvSpPr>
            <p:nvPr/>
          </p:nvSpPr>
          <p:spPr bwMode="auto">
            <a:xfrm>
              <a:off x="1850" y="3216"/>
              <a:ext cx="2110" cy="528"/>
            </a:xfrm>
            <a:prstGeom prst="wedgeRoundRectCallout">
              <a:avLst>
                <a:gd name="adj1" fmla="val 112190"/>
                <a:gd name="adj2" fmla="val -15884"/>
                <a:gd name="adj3" fmla="val 16667"/>
              </a:avLst>
            </a:prstGeom>
            <a:solidFill>
              <a:schemeClr val="bg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/>
              <a:r>
                <a:rPr lang="ru-RU" sz="1400" dirty="0">
                  <a:solidFill>
                    <a:srgbClr val="000000"/>
                  </a:solidFill>
                  <a:latin typeface="Tahoma" pitchFamily="34" charset="0"/>
                </a:rPr>
                <a:t>Кассета</a:t>
              </a:r>
            </a:p>
          </p:txBody>
        </p:sp>
      </p:grpSp>
      <p:graphicFrame>
        <p:nvGraphicFramePr>
          <p:cNvPr id="67" name="Object 1089"/>
          <p:cNvGraphicFramePr>
            <a:graphicFrameLocks noChangeAspect="1"/>
          </p:cNvGraphicFramePr>
          <p:nvPr/>
        </p:nvGraphicFramePr>
        <p:xfrm>
          <a:off x="1714480" y="4000504"/>
          <a:ext cx="6072230" cy="1090223"/>
        </p:xfrm>
        <a:graphic>
          <a:graphicData uri="http://schemas.openxmlformats.org/presentationml/2006/ole">
            <p:oleObj spid="_x0000_s2050" name="Формула" r:id="rId5" imgW="1143000" imgH="253800" progId="Equation.3">
              <p:embed/>
            </p:oleObj>
          </a:graphicData>
        </a:graphic>
      </p:graphicFrame>
      <p:sp>
        <p:nvSpPr>
          <p:cNvPr id="68" name="Rectangle 1091"/>
          <p:cNvSpPr>
            <a:spLocks noChangeArrowheads="1"/>
          </p:cNvSpPr>
          <p:nvPr/>
        </p:nvSpPr>
        <p:spPr bwMode="auto">
          <a:xfrm>
            <a:off x="5286380" y="5143512"/>
            <a:ext cx="2286016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indent="571500" algn="just" defTabSz="914400">
              <a:lnSpc>
                <a:spcPct val="75000"/>
              </a:lnSpc>
            </a:pPr>
            <a:r>
              <a:rPr lang="en-US" sz="1400" b="1" i="1" dirty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d</a:t>
            </a:r>
            <a:r>
              <a:rPr lang="ru-RU" sz="1400" dirty="0">
                <a:solidFill>
                  <a:srgbClr val="000000"/>
                </a:solidFill>
                <a:cs typeface="Arial" charset="0"/>
              </a:rPr>
              <a:t> </a:t>
            </a:r>
            <a:r>
              <a:rPr lang="ru-RU" sz="1400" dirty="0">
                <a:solidFill>
                  <a:srgbClr val="000000"/>
                </a:solidFill>
                <a:cs typeface="Times New Roman" pitchFamily="18" charset="0"/>
              </a:rPr>
              <a:t>- толщина участка </a:t>
            </a:r>
            <a:endParaRPr lang="ru-RU" sz="1400" dirty="0">
              <a:solidFill>
                <a:srgbClr val="000000"/>
              </a:solidFill>
            </a:endParaRPr>
          </a:p>
          <a:p>
            <a:pPr indent="571500" algn="just" defTabSz="914400">
              <a:lnSpc>
                <a:spcPct val="75000"/>
              </a:lnSpc>
            </a:pPr>
            <a:r>
              <a:rPr lang="ru-RU" sz="1400" dirty="0">
                <a:solidFill>
                  <a:srgbClr val="000000"/>
                </a:solidFill>
                <a:cs typeface="Times New Roman" pitchFamily="18" charset="0"/>
              </a:rPr>
              <a:t>молочной железы</a:t>
            </a:r>
            <a:endParaRPr lang="ru-RU" sz="1400" dirty="0"/>
          </a:p>
        </p:txBody>
      </p:sp>
      <p:sp>
        <p:nvSpPr>
          <p:cNvPr id="69" name="Rectangle 1092"/>
          <p:cNvSpPr>
            <a:spLocks noChangeArrowheads="1"/>
          </p:cNvSpPr>
          <p:nvPr/>
        </p:nvSpPr>
        <p:spPr bwMode="auto">
          <a:xfrm>
            <a:off x="642910" y="5214950"/>
            <a:ext cx="2714644" cy="577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indent="571500" algn="just" defTabSz="914400">
              <a:lnSpc>
                <a:spcPct val="75000"/>
              </a:lnSpc>
            </a:pPr>
            <a:r>
              <a:rPr lang="el-GR" sz="1400" b="1" dirty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ρ</a:t>
            </a:r>
            <a:r>
              <a:rPr lang="ru-RU" sz="1400" dirty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 - плотность участка</a:t>
            </a:r>
            <a:endParaRPr lang="ru-RU" sz="1400" dirty="0">
              <a:solidFill>
                <a:srgbClr val="000000"/>
              </a:solidFill>
            </a:endParaRPr>
          </a:p>
          <a:p>
            <a:pPr indent="571500" algn="just" defTabSz="914400">
              <a:lnSpc>
                <a:spcPct val="75000"/>
              </a:lnSpc>
            </a:pPr>
            <a:r>
              <a:rPr lang="ru-RU" sz="1400" dirty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 молочной железы,	</a:t>
            </a:r>
            <a:endParaRPr lang="ru-RU" sz="1400" dirty="0"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70" name="Rectangle 1093"/>
          <p:cNvSpPr>
            <a:spLocks/>
          </p:cNvSpPr>
          <p:nvPr/>
        </p:nvSpPr>
        <p:spPr bwMode="auto">
          <a:xfrm>
            <a:off x="1643042" y="0"/>
            <a:ext cx="6481802" cy="1008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Скрининговая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маммография</a:t>
            </a:r>
          </a:p>
        </p:txBody>
      </p:sp>
      <p:sp>
        <p:nvSpPr>
          <p:cNvPr id="71" name="Rectangle 1090"/>
          <p:cNvSpPr>
            <a:spLocks noChangeArrowheads="1"/>
          </p:cNvSpPr>
          <p:nvPr/>
        </p:nvSpPr>
        <p:spPr bwMode="auto">
          <a:xfrm>
            <a:off x="1000100" y="5857892"/>
            <a:ext cx="7334328" cy="577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indent="571500" algn="just" defTabSz="914400">
              <a:lnSpc>
                <a:spcPct val="75000"/>
              </a:lnSpc>
            </a:pPr>
            <a:r>
              <a:rPr lang="el-GR" sz="1400" dirty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μ</a:t>
            </a:r>
            <a:r>
              <a:rPr lang="en-US" sz="1400" dirty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solidFill>
                  <a:srgbClr val="000000"/>
                </a:solidFill>
                <a:latin typeface="Tahoma" pitchFamily="34" charset="0"/>
                <a:ea typeface="Times New Roman" pitchFamily="18" charset="0"/>
                <a:cs typeface="Times New Roman" pitchFamily="18" charset="0"/>
              </a:rPr>
              <a:t>- массовый коэффициент полного поглощения, определяемый </a:t>
            </a:r>
            <a:r>
              <a:rPr lang="ru-RU" sz="1400" b="1" i="1" dirty="0">
                <a:solidFill>
                  <a:srgbClr val="000000"/>
                </a:solidFill>
                <a:latin typeface="Tahoma" pitchFamily="34" charset="0"/>
                <a:ea typeface="Times New Roman" pitchFamily="18" charset="0"/>
                <a:cs typeface="Times New Roman" pitchFamily="18" charset="0"/>
              </a:rPr>
              <a:t>эффективным атомным номером</a:t>
            </a:r>
            <a:r>
              <a:rPr lang="ru-RU" sz="1400" b="1" i="1" dirty="0">
                <a:solidFill>
                  <a:srgbClr val="000000"/>
                </a:solidFill>
                <a:latin typeface="Tahoma" pitchFamily="34" charset="0"/>
              </a:rPr>
              <a:t> </a:t>
            </a:r>
            <a:r>
              <a:rPr lang="en-US" sz="1400" b="1" i="1" dirty="0">
                <a:solidFill>
                  <a:srgbClr val="000000"/>
                </a:solidFill>
                <a:latin typeface="Times New Roman Cyr" pitchFamily="18" charset="-52"/>
              </a:rPr>
              <a:t>Z</a:t>
            </a:r>
            <a:r>
              <a:rPr lang="ru-RU" sz="1400" dirty="0">
                <a:solidFill>
                  <a:srgbClr val="000000"/>
                </a:solidFill>
                <a:latin typeface="Tahoma" pitchFamily="34" charset="0"/>
                <a:ea typeface="Times New Roman" pitchFamily="18" charset="0"/>
                <a:cs typeface="Times New Roman" pitchFamily="18" charset="0"/>
              </a:rPr>
              <a:t> участка молочной железы и </a:t>
            </a:r>
            <a:r>
              <a:rPr lang="ru-RU" sz="1400" b="1" i="1" dirty="0">
                <a:solidFill>
                  <a:srgbClr val="000000"/>
                </a:solidFill>
                <a:latin typeface="Tahoma" pitchFamily="34" charset="0"/>
                <a:ea typeface="Times New Roman" pitchFamily="18" charset="0"/>
                <a:cs typeface="Times New Roman" pitchFamily="18" charset="0"/>
              </a:rPr>
              <a:t>энергией</a:t>
            </a:r>
            <a:r>
              <a:rPr lang="ru-RU" sz="1400" dirty="0">
                <a:solidFill>
                  <a:srgbClr val="000000"/>
                </a:solidFill>
                <a:latin typeface="Tahoma" pitchFamily="34" charset="0"/>
                <a:ea typeface="Times New Roman" pitchFamily="18" charset="0"/>
                <a:cs typeface="Times New Roman" pitchFamily="18" charset="0"/>
              </a:rPr>
              <a:t> рентгеновского излучения</a:t>
            </a:r>
            <a:r>
              <a:rPr lang="en-US" sz="1400" dirty="0">
                <a:solidFill>
                  <a:srgbClr val="000000"/>
                </a:solidFill>
                <a:latin typeface="Tahom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400" b="1" i="1" dirty="0">
                <a:solidFill>
                  <a:srgbClr val="000000"/>
                </a:solidFill>
                <a:latin typeface="Times New Roman Cyr" pitchFamily="18" charset="-52"/>
                <a:ea typeface="Times New Roman" pitchFamily="18" charset="0"/>
                <a:cs typeface="Times New Roman" pitchFamily="18" charset="0"/>
              </a:rPr>
              <a:t>E</a:t>
            </a:r>
            <a:r>
              <a:rPr lang="ru-RU" sz="1400" dirty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	</a:t>
            </a:r>
            <a:endParaRPr lang="ru-RU" sz="1400" dirty="0">
              <a:ea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2"/>
          <p:cNvSpPr>
            <a:spLocks/>
          </p:cNvSpPr>
          <p:nvPr/>
        </p:nvSpPr>
        <p:spPr bwMode="auto">
          <a:xfrm>
            <a:off x="5786414" y="785794"/>
            <a:ext cx="3357586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106488" indent="-1106488" algn="ctr" eaLnBrk="0" hangingPunct="0">
              <a:lnSpc>
                <a:spcPct val="80000"/>
              </a:lnSpc>
              <a:buFont typeface="Arial" charset="0"/>
              <a:buNone/>
            </a:pPr>
            <a:r>
              <a:rPr lang="ru-RU" sz="1400" b="1" dirty="0">
                <a:latin typeface="Times New Roman" pitchFamily="18" charset="0"/>
              </a:rPr>
              <a:t>Д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елительная маммография</a:t>
            </a:r>
            <a:r>
              <a:rPr lang="ru-RU" sz="1400" b="1" dirty="0">
                <a:latin typeface="Times New Roman" pitchFamily="18" charset="0"/>
              </a:rPr>
              <a:t> (ДДМ)</a:t>
            </a:r>
          </a:p>
          <a:p>
            <a:pPr marL="1106488" indent="-1106488" algn="ctr" eaLnBrk="0" hangingPunct="0">
              <a:lnSpc>
                <a:spcPct val="80000"/>
              </a:lnSpc>
              <a:buFont typeface="Arial" charset="0"/>
              <a:buNone/>
            </a:pP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marL="1106488" indent="-1106488" algn="ctr" eaLnBrk="0" hangingPunct="0">
              <a:lnSpc>
                <a:spcPct val="80000"/>
              </a:lnSpc>
              <a:buFont typeface="Arial" charset="0"/>
              <a:buChar char="•"/>
            </a:pP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Object 3"/>
          <p:cNvGraphicFramePr>
            <a:graphicFrameLocks noChangeAspect="1"/>
          </p:cNvGraphicFramePr>
          <p:nvPr/>
        </p:nvGraphicFramePr>
        <p:xfrm>
          <a:off x="5715008" y="1136916"/>
          <a:ext cx="3143272" cy="1149076"/>
        </p:xfrm>
        <a:graphic>
          <a:graphicData uri="http://schemas.openxmlformats.org/presentationml/2006/ole">
            <p:oleObj spid="_x0000_s3074" name="Формула" r:id="rId3" imgW="1498320" imgH="583920" progId="Equation.3">
              <p:embed/>
            </p:oleObj>
          </a:graphicData>
        </a:graphic>
      </p:graphicFrame>
      <p:pic>
        <p:nvPicPr>
          <p:cNvPr id="6" name="Picture 3"/>
          <p:cNvPicPr>
            <a:picLocks noChangeArrowheads="1"/>
          </p:cNvPicPr>
          <p:nvPr/>
        </p:nvPicPr>
        <p:blipFill>
          <a:blip r:embed="rId4" cstate="print">
            <a:grayscl/>
          </a:blip>
          <a:srcRect/>
          <a:stretch>
            <a:fillRect/>
          </a:stretch>
        </p:blipFill>
        <p:spPr bwMode="auto">
          <a:xfrm>
            <a:off x="3357554" y="3427330"/>
            <a:ext cx="2574000" cy="250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1107"/>
          <p:cNvSpPr txBox="1">
            <a:spLocks noChangeArrowheads="1"/>
          </p:cNvSpPr>
          <p:nvPr/>
        </p:nvSpPr>
        <p:spPr bwMode="auto">
          <a:xfrm>
            <a:off x="5347111" y="5550115"/>
            <a:ext cx="58221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400" b="1" dirty="0">
                <a:solidFill>
                  <a:srgbClr val="FF7C80"/>
                </a:solidFill>
              </a:rPr>
              <a:t>ДДМ</a:t>
            </a:r>
          </a:p>
        </p:txBody>
      </p:sp>
      <p:sp>
        <p:nvSpPr>
          <p:cNvPr id="8" name="Text Box 1114"/>
          <p:cNvSpPr txBox="1">
            <a:spLocks noChangeArrowheads="1"/>
          </p:cNvSpPr>
          <p:nvPr/>
        </p:nvSpPr>
        <p:spPr bwMode="auto">
          <a:xfrm>
            <a:off x="2453076" y="6143644"/>
            <a:ext cx="4262064" cy="609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1400" b="1" dirty="0">
                <a:latin typeface="Times New Roman Cyr" pitchFamily="18" charset="-52"/>
              </a:rPr>
              <a:t>Недостатки </a:t>
            </a:r>
            <a:r>
              <a:rPr lang="ru-RU" sz="1400" b="1" dirty="0" err="1">
                <a:latin typeface="Times New Roman Cyr" pitchFamily="18" charset="-52"/>
              </a:rPr>
              <a:t>двухэнергетической</a:t>
            </a:r>
            <a:r>
              <a:rPr lang="ru-RU" sz="1400" b="1" dirty="0">
                <a:latin typeface="Times New Roman Cyr" pitchFamily="18" charset="-52"/>
              </a:rPr>
              <a:t> маммографии:</a:t>
            </a:r>
          </a:p>
          <a:p>
            <a:pPr algn="ctr">
              <a:lnSpc>
                <a:spcPct val="80000"/>
              </a:lnSpc>
              <a:buFontTx/>
              <a:buChar char="-"/>
            </a:pPr>
            <a:r>
              <a:rPr lang="ru-RU" sz="1400" dirty="0">
                <a:latin typeface="Times New Roman Cyr" pitchFamily="18" charset="-52"/>
              </a:rPr>
              <a:t>Увеличение радиационной нагрузки на орган,</a:t>
            </a:r>
          </a:p>
          <a:p>
            <a:pPr algn="ctr">
              <a:lnSpc>
                <a:spcPct val="80000"/>
              </a:lnSpc>
              <a:buFontTx/>
              <a:buChar char="-"/>
            </a:pPr>
            <a:r>
              <a:rPr lang="ru-RU" sz="1400" dirty="0">
                <a:latin typeface="Times New Roman Cyr" pitchFamily="18" charset="-52"/>
              </a:rPr>
              <a:t>Невозможность реконструкции подвижных органов.</a:t>
            </a:r>
          </a:p>
        </p:txBody>
      </p:sp>
      <p:pic>
        <p:nvPicPr>
          <p:cNvPr id="9" name="Рисунок 18" descr="r03oc04g2a[1]"/>
          <p:cNvPicPr>
            <a:picLocks noChangeArrowheads="1"/>
          </p:cNvPicPr>
          <p:nvPr/>
        </p:nvPicPr>
        <p:blipFill>
          <a:blip r:embed="rId5" cstate="print">
            <a:grayscl/>
          </a:blip>
          <a:srcRect t="31203" r="10832"/>
          <a:stretch>
            <a:fillRect/>
          </a:stretch>
        </p:blipFill>
        <p:spPr bwMode="auto">
          <a:xfrm>
            <a:off x="214282" y="3429000"/>
            <a:ext cx="2574000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 Box 16"/>
          <p:cNvSpPr txBox="1">
            <a:spLocks noChangeArrowheads="1"/>
          </p:cNvSpPr>
          <p:nvPr/>
        </p:nvSpPr>
        <p:spPr bwMode="auto">
          <a:xfrm>
            <a:off x="2143140" y="5572140"/>
            <a:ext cx="57147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FF7C80"/>
                </a:solidFill>
              </a:rPr>
              <a:t>ДВМ</a:t>
            </a:r>
          </a:p>
        </p:txBody>
      </p:sp>
      <p:pic>
        <p:nvPicPr>
          <p:cNvPr id="11" name="Picture 15"/>
          <p:cNvPicPr>
            <a:picLocks noChangeArrowheads="1"/>
          </p:cNvPicPr>
          <p:nvPr/>
        </p:nvPicPr>
        <p:blipFill>
          <a:blip r:embed="rId6" cstate="print"/>
          <a:srcRect l="3297" t="5951"/>
          <a:stretch>
            <a:fillRect/>
          </a:stretch>
        </p:blipFill>
        <p:spPr bwMode="auto">
          <a:xfrm>
            <a:off x="6355718" y="3427330"/>
            <a:ext cx="2574000" cy="250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 Box 18"/>
          <p:cNvSpPr txBox="1">
            <a:spLocks noChangeArrowheads="1"/>
          </p:cNvSpPr>
          <p:nvPr/>
        </p:nvSpPr>
        <p:spPr bwMode="auto">
          <a:xfrm>
            <a:off x="8428354" y="5572140"/>
            <a:ext cx="42992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400" b="1" dirty="0">
                <a:solidFill>
                  <a:srgbClr val="FF7C80"/>
                </a:solidFill>
              </a:rPr>
              <a:t>ТМ</a:t>
            </a:r>
          </a:p>
        </p:txBody>
      </p:sp>
      <p:sp>
        <p:nvSpPr>
          <p:cNvPr id="13" name="Содержимое 2"/>
          <p:cNvSpPr>
            <a:spLocks/>
          </p:cNvSpPr>
          <p:nvPr/>
        </p:nvSpPr>
        <p:spPr bwMode="auto">
          <a:xfrm>
            <a:off x="0" y="785794"/>
            <a:ext cx="4572032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106488" indent="-1106488" algn="ctr" eaLnBrk="0" hangingPunct="0">
              <a:lnSpc>
                <a:spcPct val="80000"/>
              </a:lnSpc>
              <a:buFont typeface="Arial" charset="0"/>
              <a:buNone/>
            </a:pPr>
            <a:r>
              <a:rPr lang="ru-RU" sz="1400" b="1" dirty="0" err="1">
                <a:latin typeface="Times New Roman" pitchFamily="18" charset="0"/>
              </a:rPr>
              <a:t>В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ычитательная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маммография</a:t>
            </a:r>
            <a:r>
              <a:rPr lang="ru-RU" sz="1400" b="1" dirty="0">
                <a:latin typeface="Times New Roman" pitchFamily="18" charset="0"/>
              </a:rPr>
              <a:t> (ДВМ)</a:t>
            </a:r>
          </a:p>
          <a:p>
            <a:pPr marL="1106488" indent="-1106488" algn="ctr" eaLnBrk="0" hangingPunct="0">
              <a:lnSpc>
                <a:spcPct val="80000"/>
              </a:lnSpc>
              <a:buFont typeface="Arial" charset="0"/>
              <a:buNone/>
            </a:pP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400" i="1" dirty="0">
                <a:latin typeface="Times New Roman" pitchFamily="18" charset="0"/>
                <a:cs typeface="Times New Roman" pitchFamily="18" charset="0"/>
              </a:rPr>
              <a:t>dual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1400" i="1" dirty="0">
                <a:latin typeface="Times New Roman" pitchFamily="18" charset="0"/>
                <a:cs typeface="Times New Roman" pitchFamily="18" charset="0"/>
              </a:rPr>
              <a:t>energy subtraction mammography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4" name="Object 1115"/>
          <p:cNvGraphicFramePr>
            <a:graphicFrameLocks noChangeAspect="1"/>
          </p:cNvGraphicFramePr>
          <p:nvPr/>
        </p:nvGraphicFramePr>
        <p:xfrm>
          <a:off x="142843" y="1214422"/>
          <a:ext cx="4357719" cy="1005881"/>
        </p:xfrm>
        <a:graphic>
          <a:graphicData uri="http://schemas.openxmlformats.org/presentationml/2006/ole">
            <p:oleObj spid="_x0000_s3075" r:id="rId7" imgW="1485900" imgH="419100" progId="Equation.3">
              <p:embed/>
            </p:oleObj>
          </a:graphicData>
        </a:graphic>
      </p:graphicFrame>
      <p:sp>
        <p:nvSpPr>
          <p:cNvPr id="15" name="Rectangle 1102"/>
          <p:cNvSpPr>
            <a:spLocks noChangeArrowheads="1"/>
          </p:cNvSpPr>
          <p:nvPr/>
        </p:nvSpPr>
        <p:spPr bwMode="auto">
          <a:xfrm>
            <a:off x="785786" y="2357430"/>
            <a:ext cx="755334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1400" dirty="0">
                <a:solidFill>
                  <a:srgbClr val="000000"/>
                </a:solidFill>
                <a:latin typeface="Times New Roman" pitchFamily="18" charset="0"/>
              </a:rPr>
              <a:t>где</a:t>
            </a: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1400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sz="1400" b="1" i="1" dirty="0">
                <a:solidFill>
                  <a:srgbClr val="000000"/>
                </a:solidFill>
                <a:latin typeface="Times New Roman" pitchFamily="18" charset="0"/>
              </a:rPr>
              <a:t>Z </a:t>
            </a: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–</a:t>
            </a:r>
            <a:r>
              <a:rPr lang="en-US" sz="1400" dirty="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1400" dirty="0">
                <a:solidFill>
                  <a:srgbClr val="000000"/>
                </a:solidFill>
                <a:latin typeface="Times New Roman" pitchFamily="18" charset="0"/>
              </a:rPr>
              <a:t>эффективный атомный номер, </a:t>
            </a:r>
            <a:r>
              <a:rPr lang="ru-RU" sz="1400" b="1" i="1" dirty="0" err="1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ρ</a:t>
            </a:r>
            <a:r>
              <a:rPr lang="ru-RU" sz="1400" dirty="0" err="1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- </a:t>
            </a:r>
            <a:r>
              <a:rPr lang="ru-RU" sz="1400" dirty="0">
                <a:solidFill>
                  <a:srgbClr val="000000"/>
                </a:solidFill>
                <a:latin typeface="Times New Roman" pitchFamily="18" charset="0"/>
              </a:rPr>
              <a:t>плотность ткани</a:t>
            </a: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ru-RU" sz="1400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sz="1400" b="1" i="1" dirty="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d</a:t>
            </a: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ru-RU" sz="1400" dirty="0">
                <a:solidFill>
                  <a:srgbClr val="000000"/>
                </a:solidFill>
                <a:latin typeface="Times New Roman" pitchFamily="18" charset="0"/>
              </a:rPr>
              <a:t>толщина МЖ,</a:t>
            </a:r>
            <a:endParaRPr lang="en-US" sz="1400" dirty="0">
              <a:solidFill>
                <a:srgbClr val="000000"/>
              </a:solidFill>
              <a:latin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ru-RU" sz="1400" dirty="0" smtClean="0">
                <a:solidFill>
                  <a:srgbClr val="000000"/>
                </a:solidFill>
                <a:latin typeface="Times New Roman" pitchFamily="18" charset="0"/>
              </a:rPr>
              <a:t>		</a:t>
            </a:r>
            <a:endParaRPr lang="ru-RU" sz="1400" dirty="0">
              <a:solidFill>
                <a:srgbClr val="000000"/>
              </a:solidFill>
              <a:latin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en-US" sz="1400" b="1" i="1" dirty="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       </a:t>
            </a:r>
            <a:r>
              <a:rPr lang="en-US" sz="1400" b="1" i="1" dirty="0" err="1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N</a:t>
            </a:r>
            <a:r>
              <a:rPr lang="en-US" sz="1400" b="1" i="1" baseline="30000" dirty="0" err="1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L</a:t>
            </a:r>
            <a:r>
              <a:rPr lang="en-US" sz="1400" b="1" i="1" baseline="-30000" dirty="0" err="1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d</a:t>
            </a:r>
            <a:r>
              <a:rPr lang="en-US" sz="1400" b="1" i="1" dirty="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ru-RU" sz="1400" b="1" i="1" dirty="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1400" b="1" i="1" dirty="0" err="1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N</a:t>
            </a:r>
            <a:r>
              <a:rPr lang="en-US" sz="1400" b="1" i="1" baseline="30000" dirty="0" err="1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H</a:t>
            </a:r>
            <a:r>
              <a:rPr lang="en-US" sz="1400" b="1" i="1" baseline="-30000" dirty="0" err="1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d</a:t>
            </a:r>
            <a:r>
              <a:rPr lang="en-US" sz="1400" b="1" i="1" dirty="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,-  </a:t>
            </a:r>
            <a:r>
              <a:rPr lang="ru-RU" sz="1400" dirty="0">
                <a:solidFill>
                  <a:srgbClr val="000000"/>
                </a:solidFill>
                <a:latin typeface="Times New Roman" pitchFamily="18" charset="0"/>
              </a:rPr>
              <a:t>числа зарегистрированных фотонов (</a:t>
            </a:r>
            <a:r>
              <a:rPr lang="en-US" sz="1400" dirty="0">
                <a:solidFill>
                  <a:srgbClr val="000000"/>
                </a:solidFill>
                <a:latin typeface="Times New Roman" pitchFamily="18" charset="0"/>
              </a:rPr>
              <a:t>L</a:t>
            </a:r>
            <a:r>
              <a:rPr lang="ru-RU" sz="1400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sz="1400" dirty="0">
                <a:solidFill>
                  <a:srgbClr val="000000"/>
                </a:solidFill>
                <a:latin typeface="Times New Roman" pitchFamily="18" charset="0"/>
              </a:rPr>
              <a:t>-</a:t>
            </a:r>
            <a:r>
              <a:rPr lang="ru-RU" sz="1400" dirty="0">
                <a:solidFill>
                  <a:srgbClr val="000000"/>
                </a:solidFill>
                <a:latin typeface="Times New Roman" pitchFamily="18" charset="0"/>
              </a:rPr>
              <a:t> низкая энергия, </a:t>
            </a:r>
            <a:r>
              <a:rPr lang="en-US" sz="1400" dirty="0">
                <a:solidFill>
                  <a:srgbClr val="000000"/>
                </a:solidFill>
                <a:latin typeface="Times New Roman" pitchFamily="18" charset="0"/>
              </a:rPr>
              <a:t>H</a:t>
            </a:r>
            <a:r>
              <a:rPr lang="ru-RU" sz="1400" dirty="0">
                <a:solidFill>
                  <a:srgbClr val="000000"/>
                </a:solidFill>
                <a:latin typeface="Times New Roman" pitchFamily="18" charset="0"/>
              </a:rPr>
              <a:t>- высокая),</a:t>
            </a:r>
            <a:endParaRPr lang="en-US" sz="1400" dirty="0">
              <a:solidFill>
                <a:srgbClr val="000000"/>
              </a:solidFill>
              <a:latin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ru-RU" sz="1400" dirty="0">
              <a:solidFill>
                <a:srgbClr val="000000"/>
              </a:solidFill>
              <a:latin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en-US" sz="1400" b="1" i="1" dirty="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       N</a:t>
            </a:r>
            <a:r>
              <a:rPr lang="en-US" sz="1400" b="1" i="1" baseline="30000" dirty="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L</a:t>
            </a:r>
            <a:r>
              <a:rPr lang="ru-RU" sz="1400" b="1" i="1" baseline="-30000" dirty="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0</a:t>
            </a:r>
            <a:r>
              <a:rPr lang="ru-RU" sz="1400" b="1" i="1" dirty="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ru-RU" sz="1400" b="1" i="1" dirty="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1400" b="1" i="1" dirty="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N</a:t>
            </a:r>
            <a:r>
              <a:rPr lang="en-US" sz="1400" b="1" i="1" baseline="30000" dirty="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H</a:t>
            </a:r>
            <a:r>
              <a:rPr lang="ru-RU" sz="1400" b="1" i="1" baseline="-30000" dirty="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0</a:t>
            </a:r>
            <a:r>
              <a:rPr lang="ru-RU" sz="1400" b="1" i="1" dirty="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,-  </a:t>
            </a:r>
            <a:r>
              <a:rPr lang="ru-RU" sz="1400" dirty="0">
                <a:solidFill>
                  <a:srgbClr val="000000"/>
                </a:solidFill>
                <a:latin typeface="Times New Roman" pitchFamily="18" charset="0"/>
              </a:rPr>
              <a:t>исходные числа фотонов </a:t>
            </a:r>
          </a:p>
        </p:txBody>
      </p:sp>
      <p:sp>
        <p:nvSpPr>
          <p:cNvPr id="16" name="Rectangle 1099"/>
          <p:cNvSpPr>
            <a:spLocks/>
          </p:cNvSpPr>
          <p:nvPr/>
        </p:nvSpPr>
        <p:spPr bwMode="auto">
          <a:xfrm>
            <a:off x="1142976" y="0"/>
            <a:ext cx="7286676" cy="642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Двухэнергетическая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маммография</a:t>
            </a:r>
            <a:endParaRPr lang="ru-RU" sz="2400" b="1" dirty="0">
              <a:latin typeface="Calibri" charset="-5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26"/>
          <p:cNvSpPr>
            <a:spLocks/>
          </p:cNvSpPr>
          <p:nvPr/>
        </p:nvSpPr>
        <p:spPr bwMode="auto">
          <a:xfrm>
            <a:off x="2214546" y="1"/>
            <a:ext cx="5214974" cy="57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ru-RU" sz="2400" b="1" dirty="0">
                <a:latin typeface="Times New Roman" pitchFamily="18" charset="0"/>
              </a:rPr>
              <a:t>Направление исследований</a:t>
            </a:r>
          </a:p>
        </p:txBody>
      </p:sp>
      <p:sp>
        <p:nvSpPr>
          <p:cNvPr id="5" name="Text Box 1028"/>
          <p:cNvSpPr txBox="1">
            <a:spLocks noChangeArrowheads="1"/>
          </p:cNvSpPr>
          <p:nvPr/>
        </p:nvSpPr>
        <p:spPr bwMode="auto">
          <a:xfrm>
            <a:off x="2786050" y="642918"/>
            <a:ext cx="4410823" cy="781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1400" b="1" dirty="0">
                <a:latin typeface="Times New Roman Cyr" pitchFamily="18" charset="-52"/>
              </a:rPr>
              <a:t>Рабочая гипотеза:</a:t>
            </a:r>
          </a:p>
          <a:p>
            <a:pPr algn="ctr">
              <a:lnSpc>
                <a:spcPct val="80000"/>
              </a:lnSpc>
            </a:pPr>
            <a:r>
              <a:rPr lang="ru-RU" sz="1400" dirty="0">
                <a:latin typeface="Times New Roman Cyr" pitchFamily="18" charset="-52"/>
              </a:rPr>
              <a:t>Реконструкция распределения эффективного атомного </a:t>
            </a:r>
          </a:p>
          <a:p>
            <a:pPr algn="ctr">
              <a:lnSpc>
                <a:spcPct val="80000"/>
              </a:lnSpc>
            </a:pPr>
            <a:r>
              <a:rPr lang="ru-RU" sz="1400" dirty="0">
                <a:latin typeface="Times New Roman Cyr" pitchFamily="18" charset="-52"/>
              </a:rPr>
              <a:t>номера возможна </a:t>
            </a:r>
          </a:p>
          <a:p>
            <a:pPr algn="ctr">
              <a:lnSpc>
                <a:spcPct val="80000"/>
              </a:lnSpc>
            </a:pPr>
            <a:r>
              <a:rPr lang="ru-RU" sz="1400" dirty="0">
                <a:latin typeface="Times New Roman Cyr" pitchFamily="18" charset="-52"/>
              </a:rPr>
              <a:t>по </a:t>
            </a:r>
            <a:r>
              <a:rPr lang="ru-RU" sz="1400" b="1" dirty="0">
                <a:latin typeface="Times New Roman Cyr" pitchFamily="18" charset="-52"/>
              </a:rPr>
              <a:t>рассеянному</a:t>
            </a:r>
            <a:r>
              <a:rPr lang="ru-RU" sz="1400" dirty="0">
                <a:latin typeface="Times New Roman Cyr" pitchFamily="18" charset="-52"/>
              </a:rPr>
              <a:t> и </a:t>
            </a:r>
            <a:r>
              <a:rPr lang="ru-RU" sz="1400" b="1" dirty="0">
                <a:latin typeface="Times New Roman Cyr" pitchFamily="18" charset="-52"/>
              </a:rPr>
              <a:t>трансмиссионному</a:t>
            </a:r>
            <a:r>
              <a:rPr lang="ru-RU" sz="1400" dirty="0">
                <a:latin typeface="Times New Roman Cyr" pitchFamily="18" charset="-52"/>
              </a:rPr>
              <a:t> излучениям</a:t>
            </a:r>
          </a:p>
        </p:txBody>
      </p:sp>
      <p:graphicFrame>
        <p:nvGraphicFramePr>
          <p:cNvPr id="6" name="Object 1029"/>
          <p:cNvGraphicFramePr>
            <a:graphicFrameLocks noChangeAspect="1"/>
          </p:cNvGraphicFramePr>
          <p:nvPr/>
        </p:nvGraphicFramePr>
        <p:xfrm>
          <a:off x="5214942" y="1928802"/>
          <a:ext cx="2301875" cy="812800"/>
        </p:xfrm>
        <a:graphic>
          <a:graphicData uri="http://schemas.openxmlformats.org/presentationml/2006/ole">
            <p:oleObj spid="_x0000_s4098" name="Формула" r:id="rId3" imgW="1143000" imgH="393480" progId="Equation.3">
              <p:embed/>
            </p:oleObj>
          </a:graphicData>
        </a:graphic>
      </p:graphicFrame>
      <p:graphicFrame>
        <p:nvGraphicFramePr>
          <p:cNvPr id="7" name="Object 1030"/>
          <p:cNvGraphicFramePr>
            <a:graphicFrameLocks noChangeAspect="1"/>
          </p:cNvGraphicFramePr>
          <p:nvPr/>
        </p:nvGraphicFramePr>
        <p:xfrm>
          <a:off x="7786678" y="2143116"/>
          <a:ext cx="1033663" cy="357190"/>
        </p:xfrm>
        <a:graphic>
          <a:graphicData uri="http://schemas.openxmlformats.org/presentationml/2006/ole">
            <p:oleObj spid="_x0000_s4099" name="Формула" r:id="rId4" imgW="393480" imgH="177480" progId="Equation.3">
              <p:embed/>
            </p:oleObj>
          </a:graphicData>
        </a:graphic>
      </p:graphicFrame>
      <p:graphicFrame>
        <p:nvGraphicFramePr>
          <p:cNvPr id="8" name="Object 1031"/>
          <p:cNvGraphicFramePr>
            <a:graphicFrameLocks noChangeAspect="1"/>
          </p:cNvGraphicFramePr>
          <p:nvPr/>
        </p:nvGraphicFramePr>
        <p:xfrm>
          <a:off x="428596" y="1928803"/>
          <a:ext cx="2214578" cy="787148"/>
        </p:xfrm>
        <a:graphic>
          <a:graphicData uri="http://schemas.openxmlformats.org/presentationml/2006/ole">
            <p:oleObj spid="_x0000_s4100" name="Формула" r:id="rId5" imgW="799920" imgH="342720" progId="Equation.3">
              <p:embed/>
            </p:oleObj>
          </a:graphicData>
        </a:graphic>
      </p:graphicFrame>
      <p:graphicFrame>
        <p:nvGraphicFramePr>
          <p:cNvPr id="9" name="Object 1032"/>
          <p:cNvGraphicFramePr>
            <a:graphicFrameLocks noChangeAspect="1"/>
          </p:cNvGraphicFramePr>
          <p:nvPr/>
        </p:nvGraphicFramePr>
        <p:xfrm>
          <a:off x="214282" y="4551632"/>
          <a:ext cx="4357718" cy="1449136"/>
        </p:xfrm>
        <a:graphic>
          <a:graphicData uri="http://schemas.openxmlformats.org/presentationml/2006/ole">
            <p:oleObj spid="_x0000_s4101" name="Формула" r:id="rId6" imgW="1320480" imgH="520560" progId="Equation.3">
              <p:embed/>
            </p:oleObj>
          </a:graphicData>
        </a:graphic>
      </p:graphicFrame>
      <p:graphicFrame>
        <p:nvGraphicFramePr>
          <p:cNvPr id="10" name="Object 1033"/>
          <p:cNvGraphicFramePr>
            <a:graphicFrameLocks noChangeAspect="1"/>
          </p:cNvGraphicFramePr>
          <p:nvPr/>
        </p:nvGraphicFramePr>
        <p:xfrm>
          <a:off x="2285984" y="3143247"/>
          <a:ext cx="4303521" cy="857257"/>
        </p:xfrm>
        <a:graphic>
          <a:graphicData uri="http://schemas.openxmlformats.org/presentationml/2006/ole">
            <p:oleObj spid="_x0000_s4102" name="Формула" r:id="rId7" imgW="1079280" imgH="279360" progId="Equation.3">
              <p:embed/>
            </p:oleObj>
          </a:graphicData>
        </a:graphic>
      </p:graphicFrame>
      <p:sp>
        <p:nvSpPr>
          <p:cNvPr id="11" name="Text Box 1034"/>
          <p:cNvSpPr txBox="1">
            <a:spLocks noChangeArrowheads="1"/>
          </p:cNvSpPr>
          <p:nvPr/>
        </p:nvSpPr>
        <p:spPr bwMode="auto">
          <a:xfrm>
            <a:off x="6143636" y="1500174"/>
            <a:ext cx="2666692" cy="437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1400" b="1" dirty="0">
                <a:latin typeface="Times New Roman Cyr" pitchFamily="18" charset="-52"/>
              </a:rPr>
              <a:t>Коэффициент комптоновского</a:t>
            </a:r>
          </a:p>
          <a:p>
            <a:pPr algn="ctr">
              <a:lnSpc>
                <a:spcPct val="80000"/>
              </a:lnSpc>
            </a:pPr>
            <a:r>
              <a:rPr lang="ru-RU" sz="1400" b="1" dirty="0">
                <a:latin typeface="Times New Roman Cyr" pitchFamily="18" charset="-52"/>
              </a:rPr>
              <a:t>рассеяния</a:t>
            </a:r>
          </a:p>
        </p:txBody>
      </p:sp>
      <p:sp>
        <p:nvSpPr>
          <p:cNvPr id="12" name="Text Box 1035"/>
          <p:cNvSpPr txBox="1">
            <a:spLocks noChangeArrowheads="1"/>
          </p:cNvSpPr>
          <p:nvPr/>
        </p:nvSpPr>
        <p:spPr bwMode="auto">
          <a:xfrm>
            <a:off x="214282" y="1643050"/>
            <a:ext cx="2732671" cy="26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1400" b="1" dirty="0">
                <a:latin typeface="Times New Roman Cyr" pitchFamily="18" charset="-52"/>
              </a:rPr>
              <a:t>Коэффициент фотопоглощения</a:t>
            </a:r>
          </a:p>
        </p:txBody>
      </p:sp>
      <p:sp>
        <p:nvSpPr>
          <p:cNvPr id="13" name="Text Box 1036"/>
          <p:cNvSpPr txBox="1">
            <a:spLocks noChangeArrowheads="1"/>
          </p:cNvSpPr>
          <p:nvPr/>
        </p:nvSpPr>
        <p:spPr bwMode="auto">
          <a:xfrm>
            <a:off x="2500298" y="2878560"/>
            <a:ext cx="4000528" cy="26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1400" b="1" dirty="0">
                <a:latin typeface="Times New Roman Cyr" pitchFamily="18" charset="-52"/>
              </a:rPr>
              <a:t>Коэффициент полного поглощения</a:t>
            </a:r>
          </a:p>
        </p:txBody>
      </p:sp>
      <p:graphicFrame>
        <p:nvGraphicFramePr>
          <p:cNvPr id="14" name="Object 1041"/>
          <p:cNvGraphicFramePr>
            <a:graphicFrameLocks noChangeAspect="1"/>
          </p:cNvGraphicFramePr>
          <p:nvPr/>
        </p:nvGraphicFramePr>
        <p:xfrm>
          <a:off x="5572132" y="4500570"/>
          <a:ext cx="3429024" cy="1499667"/>
        </p:xfrm>
        <a:graphic>
          <a:graphicData uri="http://schemas.openxmlformats.org/presentationml/2006/ole">
            <p:oleObj spid="_x0000_s4103" name="Формула" r:id="rId8" imgW="914400" imgH="520560" progId="Equation.3">
              <p:embed/>
            </p:oleObj>
          </a:graphicData>
        </a:graphic>
      </p:graphicFrame>
      <p:sp>
        <p:nvSpPr>
          <p:cNvPr id="15" name="Text Box 1045"/>
          <p:cNvSpPr txBox="1">
            <a:spLocks noChangeArrowheads="1"/>
          </p:cNvSpPr>
          <p:nvPr/>
        </p:nvSpPr>
        <p:spPr bwMode="auto">
          <a:xfrm>
            <a:off x="1428728" y="4143380"/>
            <a:ext cx="6134372" cy="26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1400" b="1" dirty="0">
                <a:latin typeface="Times New Roman Cyr" pitchFamily="18" charset="-52"/>
              </a:rPr>
              <a:t>Формулы реконструкции распределения эффективного атомного номера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26"/>
          <p:cNvSpPr>
            <a:spLocks/>
          </p:cNvSpPr>
          <p:nvPr/>
        </p:nvSpPr>
        <p:spPr bwMode="auto">
          <a:xfrm>
            <a:off x="1214414" y="-71462"/>
            <a:ext cx="6758006" cy="914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lnSpc>
                <a:spcPct val="80000"/>
              </a:lnSpc>
            </a:pPr>
            <a:r>
              <a:rPr lang="ru-RU" sz="2400" b="1" dirty="0">
                <a:latin typeface="Times New Roman" pitchFamily="18" charset="0"/>
              </a:rPr>
              <a:t>Модель процесса регистрации рассеянных и трансмиссионных фотонов</a:t>
            </a:r>
          </a:p>
        </p:txBody>
      </p:sp>
      <p:grpSp>
        <p:nvGrpSpPr>
          <p:cNvPr id="5" name="Group 1073"/>
          <p:cNvGrpSpPr>
            <a:grpSpLocks/>
          </p:cNvGrpSpPr>
          <p:nvPr/>
        </p:nvGrpSpPr>
        <p:grpSpPr bwMode="auto">
          <a:xfrm>
            <a:off x="3071802" y="714356"/>
            <a:ext cx="4786346" cy="5786478"/>
            <a:chOff x="2055" y="1580"/>
            <a:chExt cx="8790" cy="10491"/>
          </a:xfrm>
        </p:grpSpPr>
        <p:sp>
          <p:nvSpPr>
            <p:cNvPr id="6" name="Text Box 1074"/>
            <p:cNvSpPr txBox="1">
              <a:spLocks noChangeArrowheads="1"/>
            </p:cNvSpPr>
            <p:nvPr/>
          </p:nvSpPr>
          <p:spPr bwMode="auto">
            <a:xfrm>
              <a:off x="2310" y="1976"/>
              <a:ext cx="4740" cy="153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r>
                <a:rPr lang="ru-RU" sz="1100" dirty="0">
                  <a:latin typeface="Times New Roman" pitchFamily="18" charset="0"/>
                </a:rPr>
                <a:t>Исходные характеристики фотона (координаты ввода, угловые характеристики, энергия), число моделируемых фотонов</a:t>
              </a:r>
            </a:p>
          </p:txBody>
        </p:sp>
        <p:sp>
          <p:nvSpPr>
            <p:cNvPr id="7" name="Line 1075"/>
            <p:cNvSpPr>
              <a:spLocks noChangeShapeType="1"/>
            </p:cNvSpPr>
            <p:nvPr/>
          </p:nvSpPr>
          <p:spPr bwMode="auto">
            <a:xfrm flipV="1">
              <a:off x="3450" y="1580"/>
              <a:ext cx="739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cxnSp>
          <p:nvCxnSpPr>
            <p:cNvPr id="8" name="AutoShape 1076"/>
            <p:cNvCxnSpPr>
              <a:cxnSpLocks noChangeShapeType="1"/>
            </p:cNvCxnSpPr>
            <p:nvPr/>
          </p:nvCxnSpPr>
          <p:spPr bwMode="auto">
            <a:xfrm>
              <a:off x="3450" y="1584"/>
              <a:ext cx="1" cy="396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grpSp>
          <p:nvGrpSpPr>
            <p:cNvPr id="9" name="Group 1077"/>
            <p:cNvGrpSpPr>
              <a:grpSpLocks/>
            </p:cNvGrpSpPr>
            <p:nvPr/>
          </p:nvGrpSpPr>
          <p:grpSpPr bwMode="auto">
            <a:xfrm>
              <a:off x="2055" y="1580"/>
              <a:ext cx="8790" cy="10491"/>
              <a:chOff x="2055" y="1580"/>
              <a:chExt cx="8790" cy="10491"/>
            </a:xfrm>
          </p:grpSpPr>
          <p:cxnSp>
            <p:nvCxnSpPr>
              <p:cNvPr id="10" name="AutoShape 1078"/>
              <p:cNvCxnSpPr>
                <a:cxnSpLocks noChangeShapeType="1"/>
              </p:cNvCxnSpPr>
              <p:nvPr/>
            </p:nvCxnSpPr>
            <p:spPr bwMode="auto">
              <a:xfrm>
                <a:off x="4285" y="7226"/>
                <a:ext cx="0" cy="27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</p:cxnSp>
          <p:grpSp>
            <p:nvGrpSpPr>
              <p:cNvPr id="11" name="Group 1079"/>
              <p:cNvGrpSpPr>
                <a:grpSpLocks/>
              </p:cNvGrpSpPr>
              <p:nvPr/>
            </p:nvGrpSpPr>
            <p:grpSpPr bwMode="auto">
              <a:xfrm>
                <a:off x="2055" y="1580"/>
                <a:ext cx="8790" cy="10491"/>
                <a:chOff x="2055" y="1580"/>
                <a:chExt cx="8790" cy="10491"/>
              </a:xfrm>
            </p:grpSpPr>
            <p:sp>
              <p:nvSpPr>
                <p:cNvPr id="12" name="Text Box 1080"/>
                <p:cNvSpPr txBox="1">
                  <a:spLocks noChangeArrowheads="1"/>
                </p:cNvSpPr>
                <p:nvPr/>
              </p:nvSpPr>
              <p:spPr bwMode="auto">
                <a:xfrm>
                  <a:off x="2310" y="3846"/>
                  <a:ext cx="5580" cy="60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eaLnBrk="0" hangingPunct="0"/>
                  <a:r>
                    <a:rPr lang="ru-RU" sz="1100" dirty="0">
                      <a:latin typeface="Times New Roman" pitchFamily="18" charset="0"/>
                    </a:rPr>
                    <a:t>Моделирование длины свободного пробега</a:t>
                  </a:r>
                </a:p>
              </p:txBody>
            </p:sp>
            <p:sp>
              <p:nvSpPr>
                <p:cNvPr id="13" name="Text Box 1081"/>
                <p:cNvSpPr txBox="1">
                  <a:spLocks noChangeArrowheads="1"/>
                </p:cNvSpPr>
                <p:nvPr/>
              </p:nvSpPr>
              <p:spPr bwMode="auto">
                <a:xfrm>
                  <a:off x="2310" y="4716"/>
                  <a:ext cx="4665" cy="60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eaLnBrk="0" hangingPunct="0"/>
                  <a:r>
                    <a:rPr lang="ru-RU" sz="1100" dirty="0">
                      <a:latin typeface="Times New Roman" pitchFamily="18" charset="0"/>
                    </a:rPr>
                    <a:t>Расчет координаты взаимодействия</a:t>
                  </a:r>
                </a:p>
              </p:txBody>
            </p:sp>
            <p:cxnSp>
              <p:nvCxnSpPr>
                <p:cNvPr id="14" name="AutoShape 1082"/>
                <p:cNvCxnSpPr>
                  <a:cxnSpLocks noChangeShapeType="1"/>
                </p:cNvCxnSpPr>
                <p:nvPr/>
              </p:nvCxnSpPr>
              <p:spPr bwMode="auto">
                <a:xfrm>
                  <a:off x="4810" y="3507"/>
                  <a:ext cx="0" cy="339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</p:cxnSp>
            <p:cxnSp>
              <p:nvCxnSpPr>
                <p:cNvPr id="15" name="AutoShape 1083"/>
                <p:cNvCxnSpPr>
                  <a:cxnSpLocks noChangeShapeType="1"/>
                </p:cNvCxnSpPr>
                <p:nvPr/>
              </p:nvCxnSpPr>
              <p:spPr bwMode="auto">
                <a:xfrm>
                  <a:off x="4810" y="4446"/>
                  <a:ext cx="0" cy="270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</p:cxnSp>
            <p:cxnSp>
              <p:nvCxnSpPr>
                <p:cNvPr id="16" name="AutoShape 1084"/>
                <p:cNvCxnSpPr>
                  <a:cxnSpLocks noChangeShapeType="1"/>
                </p:cNvCxnSpPr>
                <p:nvPr/>
              </p:nvCxnSpPr>
              <p:spPr bwMode="auto">
                <a:xfrm>
                  <a:off x="4284" y="5316"/>
                  <a:ext cx="1" cy="315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</p:cxnSp>
            <p:cxnSp>
              <p:nvCxnSpPr>
                <p:cNvPr id="17" name="AutoShape 1085"/>
                <p:cNvCxnSpPr>
                  <a:cxnSpLocks noChangeShapeType="1"/>
                </p:cNvCxnSpPr>
                <p:nvPr/>
              </p:nvCxnSpPr>
              <p:spPr bwMode="auto">
                <a:xfrm>
                  <a:off x="6420" y="6412"/>
                  <a:ext cx="270" cy="1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</p:cxnSp>
            <p:sp>
              <p:nvSpPr>
                <p:cNvPr id="18" name="Line 1086"/>
                <p:cNvSpPr>
                  <a:spLocks noChangeShapeType="1"/>
                </p:cNvSpPr>
                <p:nvPr/>
              </p:nvSpPr>
              <p:spPr bwMode="auto">
                <a:xfrm flipV="1">
                  <a:off x="10695" y="6366"/>
                  <a:ext cx="150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grpSp>
              <p:nvGrpSpPr>
                <p:cNvPr id="19" name="Group 1087"/>
                <p:cNvGrpSpPr>
                  <a:grpSpLocks/>
                </p:cNvGrpSpPr>
                <p:nvPr/>
              </p:nvGrpSpPr>
              <p:grpSpPr bwMode="auto">
                <a:xfrm>
                  <a:off x="2055" y="1580"/>
                  <a:ext cx="8790" cy="10491"/>
                  <a:chOff x="2055" y="1580"/>
                  <a:chExt cx="8790" cy="10491"/>
                </a:xfrm>
              </p:grpSpPr>
              <p:sp>
                <p:nvSpPr>
                  <p:cNvPr id="21" name="AutoShape 1088"/>
                  <p:cNvSpPr>
                    <a:spLocks noChangeArrowheads="1"/>
                  </p:cNvSpPr>
                  <p:nvPr/>
                </p:nvSpPr>
                <p:spPr bwMode="auto">
                  <a:xfrm>
                    <a:off x="5940" y="5622"/>
                    <a:ext cx="838" cy="621"/>
                  </a:xfrm>
                  <a:prstGeom prst="flowChartProcess">
                    <a:avLst/>
                  </a:prstGeom>
                  <a:solidFill>
                    <a:srgbClr val="FFFFFF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r>
                      <a:rPr lang="ru-RU" sz="1100" dirty="0">
                        <a:latin typeface="Times New Roman" pitchFamily="18" charset="0"/>
                      </a:rPr>
                      <a:t>Нет</a:t>
                    </a:r>
                  </a:p>
                </p:txBody>
              </p:sp>
              <p:grpSp>
                <p:nvGrpSpPr>
                  <p:cNvPr id="22" name="Group 1089"/>
                  <p:cNvGrpSpPr>
                    <a:grpSpLocks/>
                  </p:cNvGrpSpPr>
                  <p:nvPr/>
                </p:nvGrpSpPr>
                <p:grpSpPr bwMode="auto">
                  <a:xfrm>
                    <a:off x="2055" y="1580"/>
                    <a:ext cx="8790" cy="10491"/>
                    <a:chOff x="2055" y="1580"/>
                    <a:chExt cx="8790" cy="10491"/>
                  </a:xfrm>
                </p:grpSpPr>
                <p:sp>
                  <p:nvSpPr>
                    <p:cNvPr id="23" name="AutoShape 109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795" y="5336"/>
                      <a:ext cx="918" cy="648"/>
                    </a:xfrm>
                    <a:prstGeom prst="flowChartProcess">
                      <a:avLst/>
                    </a:prstGeom>
                    <a:solidFill>
                      <a:srgbClr val="FFFFF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eaLnBrk="0" hangingPunct="0"/>
                      <a:r>
                        <a:rPr lang="ru-RU" sz="1100" dirty="0">
                          <a:latin typeface="Times New Roman" pitchFamily="18" charset="0"/>
                        </a:rPr>
                        <a:t>Нет</a:t>
                      </a:r>
                    </a:p>
                  </p:txBody>
                </p:sp>
                <p:grpSp>
                  <p:nvGrpSpPr>
                    <p:cNvPr id="24" name="Group 1091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055" y="1580"/>
                      <a:ext cx="8790" cy="10491"/>
                      <a:chOff x="2055" y="1580"/>
                      <a:chExt cx="8790" cy="10491"/>
                    </a:xfrm>
                  </p:grpSpPr>
                  <p:sp>
                    <p:nvSpPr>
                      <p:cNvPr id="25" name="AutoShape 109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9435" y="7235"/>
                        <a:ext cx="630" cy="465"/>
                      </a:xfrm>
                      <a:prstGeom prst="flowChartProcess">
                        <a:avLst/>
                      </a:prstGeom>
                      <a:solidFill>
                        <a:srgbClr val="FFFFFF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 eaLnBrk="0" hangingPunct="0"/>
                        <a:r>
                          <a:rPr lang="ru-RU" sz="1100" dirty="0">
                            <a:latin typeface="Times New Roman" pitchFamily="18" charset="0"/>
                          </a:rPr>
                          <a:t>Да</a:t>
                        </a:r>
                      </a:p>
                    </p:txBody>
                  </p:sp>
                  <p:grpSp>
                    <p:nvGrpSpPr>
                      <p:cNvPr id="26" name="Group 1093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055" y="1580"/>
                        <a:ext cx="8790" cy="10491"/>
                        <a:chOff x="2055" y="1580"/>
                        <a:chExt cx="8790" cy="10491"/>
                      </a:xfrm>
                    </p:grpSpPr>
                    <p:sp>
                      <p:nvSpPr>
                        <p:cNvPr id="27" name="AutoShape 1094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5310" y="6928"/>
                          <a:ext cx="630" cy="465"/>
                        </a:xfrm>
                        <a:prstGeom prst="flowChartProcess">
                          <a:avLst/>
                        </a:prstGeom>
                        <a:solidFill>
                          <a:srgbClr val="FFFFFF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eaLnBrk="0" hangingPunct="0"/>
                          <a:r>
                            <a:rPr lang="ru-RU" sz="1100" dirty="0">
                              <a:latin typeface="Times New Roman" pitchFamily="18" charset="0"/>
                            </a:rPr>
                            <a:t>Да</a:t>
                          </a:r>
                        </a:p>
                      </p:txBody>
                    </p:sp>
                    <p:grpSp>
                      <p:nvGrpSpPr>
                        <p:cNvPr id="28" name="Group 1095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2055" y="1580"/>
                          <a:ext cx="8790" cy="10491"/>
                          <a:chOff x="2055" y="1580"/>
                          <a:chExt cx="8790" cy="10491"/>
                        </a:xfrm>
                      </p:grpSpPr>
                      <p:sp>
                        <p:nvSpPr>
                          <p:cNvPr id="29" name="AutoShape 1096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730" y="8441"/>
                            <a:ext cx="1048" cy="522"/>
                          </a:xfrm>
                          <a:prstGeom prst="flowChartProcess">
                            <a:avLst/>
                          </a:prstGeom>
                          <a:solidFill>
                            <a:srgbClr val="FFFFFF"/>
                          </a:solidFill>
                          <a:ln w="9525">
                            <a:noFill/>
                            <a:miter lim="800000"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pPr eaLnBrk="0" hangingPunct="0"/>
                            <a:r>
                              <a:rPr lang="ru-RU" sz="1100" dirty="0">
                                <a:latin typeface="Times New Roman" pitchFamily="18" charset="0"/>
                              </a:rPr>
                              <a:t>Нет</a:t>
                            </a:r>
                          </a:p>
                        </p:txBody>
                      </p:sp>
                      <p:grpSp>
                        <p:nvGrpSpPr>
                          <p:cNvPr id="30" name="Group 1097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2055" y="1580"/>
                            <a:ext cx="8790" cy="10491"/>
                            <a:chOff x="2055" y="1580"/>
                            <a:chExt cx="8790" cy="10491"/>
                          </a:xfrm>
                        </p:grpSpPr>
                        <p:sp>
                          <p:nvSpPr>
                            <p:cNvPr id="31" name="AutoShape 1098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5190" y="9461"/>
                              <a:ext cx="630" cy="465"/>
                            </a:xfrm>
                            <a:prstGeom prst="flowChartProcess">
                              <a:avLst/>
                            </a:prstGeom>
                            <a:solidFill>
                              <a:srgbClr val="FFFFFF"/>
                            </a:solidFill>
                            <a:ln w="9525">
                              <a:noFill/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eaLnBrk="0" hangingPunct="0"/>
                              <a:r>
                                <a:rPr lang="ru-RU" sz="1100" dirty="0">
                                  <a:latin typeface="Times New Roman" pitchFamily="18" charset="0"/>
                                </a:rPr>
                                <a:t>Да</a:t>
                              </a:r>
                            </a:p>
                          </p:txBody>
                        </p:sp>
                        <p:grpSp>
                          <p:nvGrpSpPr>
                            <p:cNvPr id="32" name="Group 1099"/>
                            <p:cNvGrpSpPr>
                              <a:grpSpLocks/>
                            </p:cNvGrpSpPr>
                            <p:nvPr/>
                          </p:nvGrpSpPr>
                          <p:grpSpPr bwMode="auto">
                            <a:xfrm>
                              <a:off x="2055" y="1580"/>
                              <a:ext cx="8790" cy="10491"/>
                              <a:chOff x="2055" y="1580"/>
                              <a:chExt cx="8790" cy="10491"/>
                            </a:xfrm>
                          </p:grpSpPr>
                          <p:sp>
                            <p:nvSpPr>
                              <p:cNvPr id="33" name="AutoShape 1100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2055" y="5631"/>
                                <a:ext cx="4350" cy="1605"/>
                              </a:xfrm>
                              <a:prstGeom prst="flowChartDecision">
                                <a:avLst/>
                              </a:prstGeom>
                              <a:solidFill>
                                <a:srgbClr val="FFFFFF"/>
                              </a:solidFill>
                              <a:ln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pPr algn="ctr" eaLnBrk="0" hangingPunct="0"/>
                                <a:r>
                                  <a:rPr lang="ru-RU" sz="1100" dirty="0">
                                    <a:latin typeface="Times New Roman" pitchFamily="18" charset="0"/>
                                  </a:rPr>
                                  <a:t>Взаимодействие внутри МЖ</a:t>
                                </a:r>
                              </a:p>
                            </p:txBody>
                          </p:sp>
                          <p:sp>
                            <p:nvSpPr>
                              <p:cNvPr id="34" name="Text Box 1101"/>
                              <p:cNvSpPr txBox="1"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2220" y="7522"/>
                                <a:ext cx="4920" cy="600"/>
                              </a:xfrm>
                              <a:prstGeom prst="rect">
                                <a:avLst/>
                              </a:prstGeom>
                              <a:solidFill>
                                <a:srgbClr val="FFFFFF"/>
                              </a:solidFill>
                              <a:ln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pPr algn="ctr" eaLnBrk="0" hangingPunct="0"/>
                                <a:r>
                                  <a:rPr lang="ru-RU" sz="1100" dirty="0">
                                    <a:latin typeface="Times New Roman" pitchFamily="18" charset="0"/>
                                  </a:rPr>
                                  <a:t>Моделирование типа взаимодействия</a:t>
                                </a:r>
                              </a:p>
                            </p:txBody>
                          </p:sp>
                          <p:sp>
                            <p:nvSpPr>
                              <p:cNvPr id="35" name="AutoShape 1102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2310" y="8516"/>
                                <a:ext cx="3405" cy="1389"/>
                              </a:xfrm>
                              <a:prstGeom prst="flowChartDecision">
                                <a:avLst/>
                              </a:prstGeom>
                              <a:solidFill>
                                <a:srgbClr val="FFFFFF"/>
                              </a:solidFill>
                              <a:ln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pPr algn="ctr" eaLnBrk="0" hangingPunct="0"/>
                                <a:r>
                                  <a:rPr lang="ru-RU" sz="1100" dirty="0">
                                    <a:latin typeface="Times New Roman" pitchFamily="18" charset="0"/>
                                  </a:rPr>
                                  <a:t>Комптон-</a:t>
                                </a:r>
                              </a:p>
                              <a:p>
                                <a:pPr algn="ctr" eaLnBrk="0" hangingPunct="0"/>
                                <a:r>
                                  <a:rPr lang="ru-RU" sz="1100" dirty="0">
                                    <a:latin typeface="Times New Roman" pitchFamily="18" charset="0"/>
                                  </a:rPr>
                                  <a:t>эффект</a:t>
                                </a:r>
                              </a:p>
                            </p:txBody>
                          </p:sp>
                          <p:sp>
                            <p:nvSpPr>
                              <p:cNvPr id="36" name="Text Box 1103"/>
                              <p:cNvSpPr txBox="1"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2310" y="10070"/>
                                <a:ext cx="5580" cy="810"/>
                              </a:xfrm>
                              <a:prstGeom prst="rect">
                                <a:avLst/>
                              </a:prstGeom>
                              <a:solidFill>
                                <a:srgbClr val="FFFFFF"/>
                              </a:solidFill>
                              <a:ln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pPr algn="ctr" eaLnBrk="0" hangingPunct="0"/>
                                <a:r>
                                  <a:rPr lang="ru-RU" sz="1100" dirty="0">
                                    <a:latin typeface="Times New Roman" pitchFamily="18" charset="0"/>
                                  </a:rPr>
                                  <a:t>Моделирование азимутального и комптоновского угла рассеяния</a:t>
                                </a:r>
                              </a:p>
                            </p:txBody>
                          </p:sp>
                          <p:sp>
                            <p:nvSpPr>
                              <p:cNvPr id="37" name="Text Box 1104"/>
                              <p:cNvSpPr txBox="1"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2370" y="11291"/>
                                <a:ext cx="5580" cy="780"/>
                              </a:xfrm>
                              <a:prstGeom prst="rect">
                                <a:avLst/>
                              </a:prstGeom>
                              <a:solidFill>
                                <a:srgbClr val="FFFFFF"/>
                              </a:solidFill>
                              <a:ln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pPr algn="ctr" eaLnBrk="0" hangingPunct="0"/>
                                <a:r>
                                  <a:rPr lang="ru-RU" sz="1100" dirty="0">
                                    <a:latin typeface="Times New Roman" pitchFamily="18" charset="0"/>
                                  </a:rPr>
                                  <a:t>Расчет угловых характеристик нового вектора распространения фотона</a:t>
                                </a:r>
                              </a:p>
                            </p:txBody>
                          </p:sp>
                          <p:sp>
                            <p:nvSpPr>
                              <p:cNvPr id="38" name="AutoShape 1105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6647" y="5223"/>
                                <a:ext cx="4048" cy="2315"/>
                              </a:xfrm>
                              <a:prstGeom prst="flowChartDecision">
                                <a:avLst/>
                              </a:prstGeom>
                              <a:solidFill>
                                <a:srgbClr val="FFFFFF"/>
                              </a:solidFill>
                              <a:ln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pPr algn="ctr" eaLnBrk="0" hangingPunct="0"/>
                                <a:r>
                                  <a:rPr lang="ru-RU" sz="1000" dirty="0">
                                    <a:latin typeface="Times New Roman" pitchFamily="18" charset="0"/>
                                  </a:rPr>
                                  <a:t>Попадание </a:t>
                                </a:r>
                              </a:p>
                              <a:p>
                                <a:pPr algn="ctr" eaLnBrk="0" hangingPunct="0"/>
                                <a:r>
                                  <a:rPr lang="ru-RU" sz="1000" dirty="0">
                                    <a:latin typeface="Times New Roman" pitchFamily="18" charset="0"/>
                                  </a:rPr>
                                  <a:t>в детектор</a:t>
                                </a:r>
                              </a:p>
                              <a:p>
                                <a:pPr algn="ctr" eaLnBrk="0" hangingPunct="0"/>
                                <a:r>
                                  <a:rPr lang="ru-RU" sz="1000" dirty="0" err="1" smtClean="0">
                                    <a:latin typeface="Times New Roman" pitchFamily="18" charset="0"/>
                                  </a:rPr>
                                  <a:t>Трансмиссионн-ого</a:t>
                                </a:r>
                                <a:r>
                                  <a:rPr lang="ru-RU" sz="1000" dirty="0" smtClean="0">
                                    <a:latin typeface="Times New Roman" pitchFamily="18" charset="0"/>
                                  </a:rPr>
                                  <a:t> </a:t>
                                </a:r>
                                <a:r>
                                  <a:rPr lang="ru-RU" sz="1000" dirty="0">
                                    <a:latin typeface="Times New Roman" pitchFamily="18" charset="0"/>
                                  </a:rPr>
                                  <a:t>излучения </a:t>
                                </a:r>
                              </a:p>
                            </p:txBody>
                          </p:sp>
                          <p:sp>
                            <p:nvSpPr>
                              <p:cNvPr id="39" name="Text Box 1106"/>
                              <p:cNvSpPr txBox="1"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7230" y="7911"/>
                                <a:ext cx="2790" cy="1181"/>
                              </a:xfrm>
                              <a:prstGeom prst="rect">
                                <a:avLst/>
                              </a:prstGeom>
                              <a:solidFill>
                                <a:srgbClr val="FFFFFF"/>
                              </a:solidFill>
                              <a:ln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pPr algn="ctr" eaLnBrk="0" hangingPunct="0"/>
                                <a:r>
                                  <a:rPr lang="ru-RU" sz="1000" dirty="0">
                                    <a:latin typeface="Times New Roman" pitchFamily="18" charset="0"/>
                                  </a:rPr>
                                  <a:t>Регистрация фотона</a:t>
                                </a:r>
                              </a:p>
                              <a:p>
                                <a:pPr algn="ctr" eaLnBrk="0" hangingPunct="0"/>
                                <a:r>
                                  <a:rPr lang="ru-RU" sz="1000" dirty="0">
                                    <a:latin typeface="Times New Roman" pitchFamily="18" charset="0"/>
                                  </a:rPr>
                                  <a:t>Формирование массива</a:t>
                                </a:r>
                              </a:p>
                              <a:p>
                                <a:pPr algn="ctr" eaLnBrk="0" hangingPunct="0"/>
                                <a:r>
                                  <a:rPr lang="ru-RU" sz="1000" dirty="0">
                                    <a:latin typeface="Times New Roman" pitchFamily="18" charset="0"/>
                                  </a:rPr>
                                  <a:t>трансмиссионных фотонов (х0,у0)</a:t>
                                </a:r>
                              </a:p>
                            </p:txBody>
                          </p:sp>
                          <p:cxnSp>
                            <p:nvCxnSpPr>
                              <p:cNvPr id="40" name="AutoShape 1107"/>
                              <p:cNvCxnSpPr>
                                <a:cxnSpLocks noChangeShapeType="1"/>
                              </p:cNvCxnSpPr>
                              <p:nvPr/>
                            </p:nvCxnSpPr>
                            <p:spPr bwMode="auto">
                              <a:xfrm>
                                <a:off x="4020" y="8122"/>
                                <a:ext cx="1" cy="394"/>
                              </a:xfrm>
                              <a:prstGeom prst="straightConnector1">
                                <a:avLst/>
                              </a:prstGeom>
                              <a:noFill/>
                              <a:ln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 type="triangle" w="med" len="med"/>
                              </a:ln>
                            </p:spPr>
                          </p:cxnSp>
                          <p:cxnSp>
                            <p:nvCxnSpPr>
                              <p:cNvPr id="41" name="AutoShape 1108"/>
                              <p:cNvCxnSpPr>
                                <a:cxnSpLocks noChangeShapeType="1"/>
                              </p:cNvCxnSpPr>
                              <p:nvPr/>
                            </p:nvCxnSpPr>
                            <p:spPr bwMode="auto">
                              <a:xfrm>
                                <a:off x="4020" y="9926"/>
                                <a:ext cx="1" cy="144"/>
                              </a:xfrm>
                              <a:prstGeom prst="straightConnector1">
                                <a:avLst/>
                              </a:prstGeom>
                              <a:noFill/>
                              <a:ln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 type="triangle" w="med" len="med"/>
                              </a:ln>
                            </p:spPr>
                          </p:cxnSp>
                          <p:cxnSp>
                            <p:nvCxnSpPr>
                              <p:cNvPr id="42" name="AutoShape 1109"/>
                              <p:cNvCxnSpPr>
                                <a:cxnSpLocks noChangeShapeType="1"/>
                              </p:cNvCxnSpPr>
                              <p:nvPr/>
                            </p:nvCxnSpPr>
                            <p:spPr bwMode="auto">
                              <a:xfrm>
                                <a:off x="8670" y="7522"/>
                                <a:ext cx="0" cy="364"/>
                              </a:xfrm>
                              <a:prstGeom prst="straightConnector1">
                                <a:avLst/>
                              </a:prstGeom>
                              <a:noFill/>
                              <a:ln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 type="triangle" w="med" len="med"/>
                              </a:ln>
                            </p:spPr>
                          </p:cxnSp>
                          <p:sp>
                            <p:nvSpPr>
                              <p:cNvPr id="43" name="Line 1110"/>
                              <p:cNvSpPr>
                                <a:spLocks noChangeShapeType="1"/>
                              </p:cNvSpPr>
                              <p:nvPr/>
                            </p:nvSpPr>
                            <p:spPr bwMode="auto">
                              <a:xfrm flipV="1">
                                <a:off x="2055" y="11651"/>
                                <a:ext cx="315" cy="0"/>
                              </a:xfrm>
                              <a:prstGeom prst="line">
                                <a:avLst/>
                              </a:prstGeom>
                              <a:noFill/>
                              <a:ln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ru-RU"/>
                              </a:p>
                            </p:txBody>
                          </p:sp>
                          <p:sp>
                            <p:nvSpPr>
                              <p:cNvPr id="44" name="Line 1111"/>
                              <p:cNvSpPr>
                                <a:spLocks noChangeShapeType="1"/>
                              </p:cNvSpPr>
                              <p:nvPr/>
                            </p:nvSpPr>
                            <p:spPr bwMode="auto">
                              <a:xfrm flipV="1">
                                <a:off x="5715" y="9221"/>
                                <a:ext cx="5130" cy="0"/>
                              </a:xfrm>
                              <a:prstGeom prst="line">
                                <a:avLst/>
                              </a:prstGeom>
                              <a:noFill/>
                              <a:ln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ru-RU"/>
                              </a:p>
                            </p:txBody>
                          </p:sp>
                          <p:sp>
                            <p:nvSpPr>
                              <p:cNvPr id="45" name="Line 1112"/>
                              <p:cNvSpPr>
                                <a:spLocks noChangeShapeType="1"/>
                              </p:cNvSpPr>
                              <p:nvPr/>
                            </p:nvSpPr>
                            <p:spPr bwMode="auto">
                              <a:xfrm flipV="1">
                                <a:off x="10020" y="8441"/>
                                <a:ext cx="825" cy="0"/>
                              </a:xfrm>
                              <a:prstGeom prst="line">
                                <a:avLst/>
                              </a:prstGeom>
                              <a:noFill/>
                              <a:ln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ru-RU"/>
                              </a:p>
                            </p:txBody>
                          </p:sp>
                          <p:sp>
                            <p:nvSpPr>
                              <p:cNvPr id="46" name="Line 1113"/>
                              <p:cNvSpPr>
                                <a:spLocks noChangeShapeType="1"/>
                              </p:cNvSpPr>
                              <p:nvPr/>
                            </p:nvSpPr>
                            <p:spPr bwMode="auto">
                              <a:xfrm flipV="1">
                                <a:off x="10845" y="1580"/>
                                <a:ext cx="0" cy="7641"/>
                              </a:xfrm>
                              <a:prstGeom prst="line">
                                <a:avLst/>
                              </a:prstGeom>
                              <a:noFill/>
                              <a:ln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ru-RU"/>
                              </a:p>
                            </p:txBody>
                          </p:sp>
                          <p:cxnSp>
                            <p:nvCxnSpPr>
                              <p:cNvPr id="47" name="AutoShape 1114"/>
                              <p:cNvCxnSpPr>
                                <a:cxnSpLocks noChangeShapeType="1"/>
                              </p:cNvCxnSpPr>
                              <p:nvPr/>
                            </p:nvCxnSpPr>
                            <p:spPr bwMode="auto">
                              <a:xfrm>
                                <a:off x="5072" y="10880"/>
                                <a:ext cx="0" cy="411"/>
                              </a:xfrm>
                              <a:prstGeom prst="straightConnector1">
                                <a:avLst/>
                              </a:prstGeom>
                              <a:noFill/>
                              <a:ln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 type="triangle" w="med" len="med"/>
                              </a:ln>
                            </p:spPr>
                          </p:cxnSp>
                          <p:sp>
                            <p:nvSpPr>
                              <p:cNvPr id="48" name="Line 1115"/>
                              <p:cNvSpPr>
                                <a:spLocks noChangeShapeType="1"/>
                              </p:cNvSpPr>
                              <p:nvPr/>
                            </p:nvSpPr>
                            <p:spPr bwMode="auto">
                              <a:xfrm flipV="1">
                                <a:off x="2055" y="4130"/>
                                <a:ext cx="0" cy="7521"/>
                              </a:xfrm>
                              <a:prstGeom prst="line">
                                <a:avLst/>
                              </a:prstGeom>
                              <a:noFill/>
                              <a:ln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ru-RU"/>
                              </a:p>
                            </p:txBody>
                          </p:sp>
                        </p:grpSp>
                      </p:grpSp>
                    </p:grpSp>
                  </p:grpSp>
                </p:grpSp>
              </p:grpSp>
            </p:grpSp>
            <p:cxnSp>
              <p:nvCxnSpPr>
                <p:cNvPr id="20" name="AutoShape 1116"/>
                <p:cNvCxnSpPr>
                  <a:cxnSpLocks noChangeShapeType="1"/>
                </p:cNvCxnSpPr>
                <p:nvPr/>
              </p:nvCxnSpPr>
              <p:spPr bwMode="auto">
                <a:xfrm>
                  <a:off x="2055" y="4129"/>
                  <a:ext cx="255" cy="1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</p:cxnSp>
          </p:grpSp>
        </p:grpSp>
      </p:grpSp>
      <p:pic>
        <p:nvPicPr>
          <p:cNvPr id="49" name="Picture 1118"/>
          <p:cNvPicPr>
            <a:picLocks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58" y="1071546"/>
            <a:ext cx="1643074" cy="285752"/>
          </a:xfrm>
          <a:prstGeom prst="rect">
            <a:avLst/>
          </a:prstGeom>
          <a:noFill/>
        </p:spPr>
      </p:pic>
      <p:pic>
        <p:nvPicPr>
          <p:cNvPr id="50" name="Picture 1120"/>
          <p:cNvPicPr>
            <a:picLocks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58" y="1500174"/>
            <a:ext cx="1714512" cy="285752"/>
          </a:xfrm>
          <a:prstGeom prst="rect">
            <a:avLst/>
          </a:prstGeom>
          <a:noFill/>
        </p:spPr>
      </p:pic>
      <p:pic>
        <p:nvPicPr>
          <p:cNvPr id="51" name="Picture 1122"/>
          <p:cNvPicPr>
            <a:picLocks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58" y="2000240"/>
            <a:ext cx="1928794" cy="428628"/>
          </a:xfrm>
          <a:prstGeom prst="rect">
            <a:avLst/>
          </a:prstGeom>
          <a:noFill/>
        </p:spPr>
      </p:pic>
      <p:pic>
        <p:nvPicPr>
          <p:cNvPr id="52" name="Picture 1124"/>
          <p:cNvPicPr>
            <a:picLocks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58" y="2500306"/>
            <a:ext cx="2214546" cy="214314"/>
          </a:xfrm>
          <a:prstGeom prst="rect">
            <a:avLst/>
          </a:prstGeom>
          <a:noFill/>
        </p:spPr>
      </p:pic>
      <p:pic>
        <p:nvPicPr>
          <p:cNvPr id="53" name="Picture 1126"/>
          <p:cNvPicPr>
            <a:picLocks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58" y="2786058"/>
            <a:ext cx="2214000" cy="214314"/>
          </a:xfrm>
          <a:prstGeom prst="rect">
            <a:avLst/>
          </a:prstGeom>
          <a:noFill/>
        </p:spPr>
      </p:pic>
      <p:pic>
        <p:nvPicPr>
          <p:cNvPr id="54" name="Picture 1128"/>
          <p:cNvPicPr>
            <a:picLocks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58" y="3000372"/>
            <a:ext cx="2214000" cy="216000"/>
          </a:xfrm>
          <a:prstGeom prst="rect">
            <a:avLst/>
          </a:prstGeom>
          <a:noFill/>
        </p:spPr>
      </p:pic>
      <p:sp>
        <p:nvSpPr>
          <p:cNvPr id="55" name="Rectangle 1130"/>
          <p:cNvSpPr>
            <a:spLocks noChangeArrowheads="1"/>
          </p:cNvSpPr>
          <p:nvPr/>
        </p:nvSpPr>
        <p:spPr bwMode="auto">
          <a:xfrm>
            <a:off x="428596" y="3286124"/>
            <a:ext cx="142876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tabLst>
                <a:tab pos="180975" algn="l"/>
                <a:tab pos="539750" algn="l"/>
              </a:tabLst>
            </a:pPr>
            <a:r>
              <a:rPr lang="en-US" sz="1200" b="1" dirty="0" err="1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x</a:t>
            </a:r>
            <a:r>
              <a:rPr lang="en-US" sz="1200" b="1" baseline="-30000" dirty="0" err="1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min</a:t>
            </a:r>
            <a:r>
              <a:rPr lang="en-US" sz="1200" b="1" dirty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 &lt; x &lt; </a:t>
            </a:r>
            <a:r>
              <a:rPr lang="en-US" sz="1200" b="1" dirty="0" err="1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x</a:t>
            </a:r>
            <a:r>
              <a:rPr lang="en-US" sz="1200" b="1" baseline="-30000" dirty="0" err="1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max</a:t>
            </a:r>
            <a:endParaRPr lang="ru-RU" sz="1200" b="1" dirty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  <a:p>
            <a:pPr algn="ctr" eaLnBrk="0" hangingPunct="0">
              <a:tabLst>
                <a:tab pos="180975" algn="l"/>
                <a:tab pos="539750" algn="l"/>
              </a:tabLst>
            </a:pPr>
            <a:r>
              <a:rPr lang="en-US" sz="1200" b="1" dirty="0" err="1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y</a:t>
            </a:r>
            <a:r>
              <a:rPr lang="en-US" sz="1200" b="1" baseline="-30000" dirty="0" err="1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min</a:t>
            </a:r>
            <a:r>
              <a:rPr lang="en-US" sz="1200" b="1" dirty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 &lt; y &lt; </a:t>
            </a:r>
            <a:r>
              <a:rPr lang="en-US" sz="1200" b="1" dirty="0" err="1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y</a:t>
            </a:r>
            <a:r>
              <a:rPr lang="en-US" sz="1200" b="1" baseline="-30000" dirty="0" err="1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max</a:t>
            </a:r>
            <a:endParaRPr lang="ru-RU" sz="1200" b="1" dirty="0">
              <a:latin typeface="Times New Roman Cyr" pitchFamily="18" charset="-52"/>
              <a:ea typeface="Arial Unicode MS" pitchFamily="34" charset="-128"/>
              <a:cs typeface="Arial Unicode MS" pitchFamily="34" charset="-128"/>
            </a:endParaRPr>
          </a:p>
          <a:p>
            <a:pPr algn="ctr" eaLnBrk="0" hangingPunct="0">
              <a:tabLst>
                <a:tab pos="180975" algn="l"/>
                <a:tab pos="539750" algn="l"/>
              </a:tabLst>
            </a:pPr>
            <a:r>
              <a:rPr lang="en-US" sz="1200" b="1" dirty="0" err="1">
                <a:latin typeface="Times New Roman Cyr" pitchFamily="18" charset="-52"/>
                <a:cs typeface="Times New Roman" pitchFamily="18" charset="0"/>
              </a:rPr>
              <a:t>z</a:t>
            </a:r>
            <a:r>
              <a:rPr lang="en-US" sz="1200" b="1" baseline="-30000" dirty="0" err="1">
                <a:latin typeface="Times New Roman Cyr" pitchFamily="18" charset="-52"/>
                <a:cs typeface="Times New Roman" pitchFamily="18" charset="0"/>
              </a:rPr>
              <a:t>min</a:t>
            </a:r>
            <a:r>
              <a:rPr lang="en-US" sz="1200" b="1" dirty="0">
                <a:latin typeface="Times New Roman Cyr" pitchFamily="18" charset="-52"/>
                <a:cs typeface="Times New Roman" pitchFamily="18" charset="0"/>
              </a:rPr>
              <a:t> &lt; z &lt; </a:t>
            </a:r>
            <a:r>
              <a:rPr lang="en-US" sz="1200" b="1" dirty="0" err="1">
                <a:latin typeface="Times New Roman Cyr" pitchFamily="18" charset="-52"/>
                <a:cs typeface="Times New Roman" pitchFamily="18" charset="0"/>
              </a:rPr>
              <a:t>z</a:t>
            </a:r>
            <a:r>
              <a:rPr lang="en-US" sz="1200" b="1" baseline="-30000" dirty="0" err="1">
                <a:latin typeface="Times New Roman Cyr" pitchFamily="18" charset="-52"/>
                <a:cs typeface="Times New Roman" pitchFamily="18" charset="0"/>
              </a:rPr>
              <a:t>max</a:t>
            </a:r>
            <a:r>
              <a:rPr lang="ru-RU" sz="1200" b="1" dirty="0"/>
              <a:t> </a:t>
            </a:r>
          </a:p>
        </p:txBody>
      </p:sp>
      <p:pic>
        <p:nvPicPr>
          <p:cNvPr id="56" name="Picture 1131"/>
          <p:cNvPicPr>
            <a:picLocks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58" y="4000504"/>
            <a:ext cx="720000" cy="360000"/>
          </a:xfrm>
          <a:prstGeom prst="rect">
            <a:avLst/>
          </a:prstGeom>
          <a:noFill/>
        </p:spPr>
      </p:pic>
      <p:pic>
        <p:nvPicPr>
          <p:cNvPr id="57" name="Picture 1133"/>
          <p:cNvPicPr>
            <a:picLocks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08860" y="4000504"/>
            <a:ext cx="720000" cy="360000"/>
          </a:xfrm>
          <a:prstGeom prst="rect">
            <a:avLst/>
          </a:prstGeom>
          <a:noFill/>
        </p:spPr>
      </p:pic>
      <p:sp>
        <p:nvSpPr>
          <p:cNvPr id="58" name="Rectangle 1135"/>
          <p:cNvSpPr>
            <a:spLocks noChangeArrowheads="1"/>
          </p:cNvSpPr>
          <p:nvPr/>
        </p:nvSpPr>
        <p:spPr bwMode="auto">
          <a:xfrm>
            <a:off x="142844" y="4538971"/>
            <a:ext cx="121444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tabLst>
                <a:tab pos="180975" algn="l"/>
                <a:tab pos="539750" algn="l"/>
              </a:tabLst>
            </a:pPr>
            <a:r>
              <a:rPr lang="en-US" sz="1200" b="1" dirty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F</a:t>
            </a:r>
            <a:r>
              <a:rPr lang="ru-RU" sz="1200" b="1" dirty="0">
                <a:latin typeface="Arial"/>
                <a:ea typeface="Arial Unicode MS" pitchFamily="34" charset="-128"/>
                <a:cs typeface="Arial Unicode MS" pitchFamily="34" charset="-128"/>
              </a:rPr>
              <a:t> </a:t>
            </a:r>
            <a:r>
              <a:rPr lang="ru-RU" sz="1200" b="1" dirty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(</a:t>
            </a:r>
            <a:r>
              <a:rPr lang="en-US" sz="1200" b="1" dirty="0" err="1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cosω</a:t>
            </a:r>
            <a:r>
              <a:rPr lang="ru-RU" sz="1200" b="1" dirty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)</a:t>
            </a:r>
            <a:r>
              <a:rPr lang="ru-RU" sz="1200" b="1" dirty="0">
                <a:latin typeface="Arial"/>
                <a:ea typeface="Arial Unicode MS" pitchFamily="34" charset="-128"/>
                <a:cs typeface="Arial Unicode MS" pitchFamily="34" charset="-128"/>
              </a:rPr>
              <a:t> </a:t>
            </a:r>
            <a:r>
              <a:rPr lang="ru-RU" sz="1200" b="1" dirty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=</a:t>
            </a:r>
            <a:r>
              <a:rPr lang="ru-RU" sz="1200" b="1" dirty="0">
                <a:latin typeface="Arial"/>
                <a:ea typeface="Arial Unicode MS" pitchFamily="34" charset="-128"/>
                <a:cs typeface="Arial Unicode MS" pitchFamily="34" charset="-128"/>
              </a:rPr>
              <a:t> </a:t>
            </a:r>
            <a:r>
              <a:rPr lang="en-US" sz="1200" b="1" dirty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R</a:t>
            </a:r>
            <a:endParaRPr lang="ru-RU" sz="1200" b="1" dirty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  <a:p>
            <a:pPr eaLnBrk="0" hangingPunct="0">
              <a:tabLst>
                <a:tab pos="180975" algn="l"/>
                <a:tab pos="539750" algn="l"/>
              </a:tabLst>
            </a:pPr>
            <a:endParaRPr lang="ru-RU" sz="1200" b="1" dirty="0"/>
          </a:p>
        </p:txBody>
      </p:sp>
      <p:sp>
        <p:nvSpPr>
          <p:cNvPr id="59" name="Rectangle 1136"/>
          <p:cNvSpPr>
            <a:spLocks noChangeArrowheads="1"/>
          </p:cNvSpPr>
          <p:nvPr/>
        </p:nvSpPr>
        <p:spPr bwMode="auto">
          <a:xfrm>
            <a:off x="1643042" y="4500570"/>
            <a:ext cx="100013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ru-RU" sz="1200" b="1" dirty="0" err="1">
                <a:cs typeface="Times New Roman" pitchFamily="18" charset="0"/>
              </a:rPr>
              <a:t>χ </a:t>
            </a:r>
            <a:r>
              <a:rPr lang="ru-RU" sz="1200" b="1" dirty="0">
                <a:cs typeface="Times New Roman" pitchFamily="18" charset="0"/>
              </a:rPr>
              <a:t>= 2</a:t>
            </a:r>
            <a:r>
              <a:rPr lang="en-US" sz="1200" b="1" dirty="0">
                <a:cs typeface="Times New Roman" pitchFamily="18" charset="0"/>
              </a:rPr>
              <a:t>π</a:t>
            </a:r>
            <a:r>
              <a:rPr lang="ru-RU" sz="1200" b="1" dirty="0">
                <a:cs typeface="Times New Roman" pitchFamily="18" charset="0"/>
              </a:rPr>
              <a:t> * </a:t>
            </a:r>
            <a:r>
              <a:rPr lang="en-US" sz="1200" b="1" dirty="0">
                <a:cs typeface="Times New Roman" pitchFamily="18" charset="0"/>
              </a:rPr>
              <a:t>R</a:t>
            </a:r>
            <a:r>
              <a:rPr lang="ru-RU" sz="1200" b="1" dirty="0"/>
              <a:t> </a:t>
            </a:r>
          </a:p>
        </p:txBody>
      </p:sp>
      <p:pic>
        <p:nvPicPr>
          <p:cNvPr id="60" name="Picture 1137"/>
          <p:cNvPicPr>
            <a:picLocks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20" y="4857760"/>
            <a:ext cx="1643074" cy="571504"/>
          </a:xfrm>
          <a:prstGeom prst="rect">
            <a:avLst/>
          </a:prstGeom>
          <a:noFill/>
        </p:spPr>
      </p:pic>
      <p:pic>
        <p:nvPicPr>
          <p:cNvPr id="61" name="Picture 1139"/>
          <p:cNvPicPr>
            <a:picLocks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20" y="6000768"/>
            <a:ext cx="2643206" cy="285752"/>
          </a:xfrm>
          <a:prstGeom prst="rect">
            <a:avLst/>
          </a:prstGeom>
          <a:noFill/>
        </p:spPr>
      </p:pic>
      <p:pic>
        <p:nvPicPr>
          <p:cNvPr id="62" name="Picture 1141"/>
          <p:cNvPicPr>
            <a:picLocks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282" y="5572140"/>
            <a:ext cx="2571768" cy="357190"/>
          </a:xfrm>
          <a:prstGeom prst="rect">
            <a:avLst/>
          </a:prstGeom>
          <a:noFill/>
        </p:spPr>
      </p:pic>
      <p:pic>
        <p:nvPicPr>
          <p:cNvPr id="63" name="Picture 1143"/>
          <p:cNvPicPr>
            <a:picLocks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20" y="6357958"/>
            <a:ext cx="2714644" cy="357190"/>
          </a:xfrm>
          <a:prstGeom prst="rect">
            <a:avLst/>
          </a:prstGeom>
          <a:noFill/>
        </p:spPr>
      </p:pic>
      <p:pic>
        <p:nvPicPr>
          <p:cNvPr id="64" name="Диаграмма 1"/>
          <p:cNvPicPr>
            <a:picLocks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429388" y="5072074"/>
            <a:ext cx="2643206" cy="17145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146"/>
          <p:cNvGrpSpPr>
            <a:grpSpLocks/>
          </p:cNvGrpSpPr>
          <p:nvPr/>
        </p:nvGrpSpPr>
        <p:grpSpPr bwMode="auto">
          <a:xfrm>
            <a:off x="-32" y="142852"/>
            <a:ext cx="9072626" cy="6357982"/>
            <a:chOff x="624" y="12615"/>
            <a:chExt cx="12096" cy="6441"/>
          </a:xfrm>
        </p:grpSpPr>
        <p:pic>
          <p:nvPicPr>
            <p:cNvPr id="5" name="Picture 107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4" y="17796"/>
              <a:ext cx="11810" cy="1260"/>
            </a:xfrm>
            <a:prstGeom prst="rect">
              <a:avLst/>
            </a:prstGeom>
            <a:noFill/>
          </p:spPr>
        </p:pic>
        <p:grpSp>
          <p:nvGrpSpPr>
            <p:cNvPr id="6" name="Group 1145"/>
            <p:cNvGrpSpPr>
              <a:grpSpLocks/>
            </p:cNvGrpSpPr>
            <p:nvPr/>
          </p:nvGrpSpPr>
          <p:grpSpPr bwMode="auto">
            <a:xfrm>
              <a:off x="624" y="12615"/>
              <a:ext cx="12096" cy="4884"/>
              <a:chOff x="624" y="12615"/>
              <a:chExt cx="12096" cy="4884"/>
            </a:xfrm>
          </p:grpSpPr>
          <p:pic>
            <p:nvPicPr>
              <p:cNvPr id="7" name="Picture 1069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848" y="13347"/>
                <a:ext cx="11760" cy="41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8" name="Rectangle 1071"/>
              <p:cNvSpPr>
                <a:spLocks/>
              </p:cNvSpPr>
              <p:nvPr/>
            </p:nvSpPr>
            <p:spPr bwMode="auto">
              <a:xfrm>
                <a:off x="624" y="12615"/>
                <a:ext cx="12096" cy="3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eaLnBrk="0" hangingPunct="0"/>
                <a:r>
                  <a:rPr lang="en-US" sz="2400" b="1" dirty="0">
                    <a:solidFill>
                      <a:srgbClr val="000000"/>
                    </a:solidFill>
                    <a:latin typeface="Times New Roman Cyr" pitchFamily="18" charset="-52"/>
                  </a:rPr>
                  <a:t>Z</a:t>
                </a:r>
                <a:r>
                  <a:rPr lang="ru-RU" sz="2400" b="1" dirty="0">
                    <a:solidFill>
                      <a:srgbClr val="000000"/>
                    </a:solidFill>
                    <a:latin typeface="Times New Roman Cyr" pitchFamily="18" charset="-52"/>
                  </a:rPr>
                  <a:t>эф</a:t>
                </a:r>
                <a:r>
                  <a:rPr lang="ru-RU" sz="2400" b="1" dirty="0">
                    <a:solidFill>
                      <a:srgbClr val="000000"/>
                    </a:solidFill>
                    <a:latin typeface="Calibri" charset="-52"/>
                  </a:rPr>
                  <a:t> </a:t>
                </a:r>
                <a:r>
                  <a:rPr lang="ru-RU" sz="2400" b="1" dirty="0">
                    <a:solidFill>
                      <a:srgbClr val="000000"/>
                    </a:solidFill>
                    <a:latin typeface="Times New Roman" pitchFamily="18" charset="0"/>
                  </a:rPr>
                  <a:t>молочной железы</a:t>
                </a:r>
                <a:endParaRPr lang="ru-RU" sz="2400" b="1" dirty="0">
                  <a:latin typeface="Times New Roman" pitchFamily="18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/>
          </p:cNvSpPr>
          <p:nvPr/>
        </p:nvSpPr>
        <p:spPr bwMode="auto">
          <a:xfrm>
            <a:off x="-71470" y="-24"/>
            <a:ext cx="9315488" cy="1057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lnSpc>
                <a:spcPct val="75000"/>
              </a:lnSpc>
            </a:pPr>
            <a:r>
              <a:rPr lang="ru-RU" sz="2400" b="1" dirty="0">
                <a:latin typeface="Times New Roman" pitchFamily="18" charset="0"/>
              </a:rPr>
              <a:t>Физическая основа реконструкции распределения эффективного атомного номера</a:t>
            </a:r>
          </a:p>
        </p:txBody>
      </p:sp>
      <p:graphicFrame>
        <p:nvGraphicFramePr>
          <p:cNvPr id="5" name="Object 1"/>
          <p:cNvGraphicFramePr>
            <a:graphicFrameLocks noChangeAspect="1"/>
          </p:cNvGraphicFramePr>
          <p:nvPr/>
        </p:nvGraphicFramePr>
        <p:xfrm>
          <a:off x="642910" y="1080142"/>
          <a:ext cx="2786082" cy="1134412"/>
        </p:xfrm>
        <a:graphic>
          <a:graphicData uri="http://schemas.openxmlformats.org/presentationml/2006/ole">
            <p:oleObj spid="_x0000_s5122" name="Формула" r:id="rId3" imgW="1104840" imgH="495000" progId="Equation.3">
              <p:embed/>
            </p:oleObj>
          </a:graphicData>
        </a:graphic>
      </p:graphicFrame>
      <p:graphicFrame>
        <p:nvGraphicFramePr>
          <p:cNvPr id="6" name="Object 3"/>
          <p:cNvGraphicFramePr>
            <a:graphicFrameLocks noChangeAspect="1"/>
          </p:cNvGraphicFramePr>
          <p:nvPr/>
        </p:nvGraphicFramePr>
        <p:xfrm>
          <a:off x="4786314" y="1142984"/>
          <a:ext cx="3979883" cy="1000132"/>
        </p:xfrm>
        <a:graphic>
          <a:graphicData uri="http://schemas.openxmlformats.org/presentationml/2006/ole">
            <p:oleObj spid="_x0000_s5123" name="Формула" r:id="rId4" imgW="1930320" imgH="495000" progId="Equation.3">
              <p:embed/>
            </p:oleObj>
          </a:graphicData>
        </a:graphic>
      </p:graphicFrame>
      <p:pic>
        <p:nvPicPr>
          <p:cNvPr id="7" name="Диаграмма 3"/>
          <p:cNvPicPr>
            <a:picLocks noChangeArrowheads="1"/>
          </p:cNvPicPr>
          <p:nvPr/>
        </p:nvPicPr>
        <p:blipFill>
          <a:blip r:embed="rId5" cstate="print">
            <a:grayscl/>
          </a:blip>
          <a:srcRect/>
          <a:stretch>
            <a:fillRect/>
          </a:stretch>
        </p:blipFill>
        <p:spPr bwMode="auto">
          <a:xfrm>
            <a:off x="4500562" y="2500306"/>
            <a:ext cx="4572032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Диаграмма 2"/>
          <p:cNvPicPr>
            <a:picLocks noChangeArrowheads="1"/>
          </p:cNvPicPr>
          <p:nvPr/>
        </p:nvPicPr>
        <p:blipFill>
          <a:blip r:embed="rId6" cstate="print">
            <a:grayscl/>
          </a:blip>
          <a:srcRect/>
          <a:stretch>
            <a:fillRect/>
          </a:stretch>
        </p:blipFill>
        <p:spPr bwMode="auto">
          <a:xfrm>
            <a:off x="71438" y="2500306"/>
            <a:ext cx="4286248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1032"/>
          <p:cNvGraphicFramePr>
            <a:graphicFrameLocks/>
          </p:cNvGraphicFramePr>
          <p:nvPr/>
        </p:nvGraphicFramePr>
        <p:xfrm>
          <a:off x="571472" y="285728"/>
          <a:ext cx="2214546" cy="642942"/>
        </p:xfrm>
        <a:graphic>
          <a:graphicData uri="http://schemas.openxmlformats.org/presentationml/2006/ole">
            <p:oleObj spid="_x0000_s6146" name="Формула" r:id="rId3" imgW="1130040" imgH="304560" progId="Equation.3">
              <p:embed/>
            </p:oleObj>
          </a:graphicData>
        </a:graphic>
      </p:graphicFrame>
      <p:graphicFrame>
        <p:nvGraphicFramePr>
          <p:cNvPr id="5" name="Object 1033"/>
          <p:cNvGraphicFramePr>
            <a:graphicFrameLocks/>
          </p:cNvGraphicFramePr>
          <p:nvPr/>
        </p:nvGraphicFramePr>
        <p:xfrm>
          <a:off x="1643042" y="928670"/>
          <a:ext cx="5643602" cy="1285860"/>
        </p:xfrm>
        <a:graphic>
          <a:graphicData uri="http://schemas.openxmlformats.org/presentationml/2006/ole">
            <p:oleObj spid="_x0000_s6147" name="Формула" r:id="rId4" imgW="1790640" imgH="495000" progId="Equation.3">
              <p:embed/>
            </p:oleObj>
          </a:graphicData>
        </a:graphic>
      </p:graphicFrame>
      <p:graphicFrame>
        <p:nvGraphicFramePr>
          <p:cNvPr id="6" name="Object 1034"/>
          <p:cNvGraphicFramePr>
            <a:graphicFrameLocks/>
          </p:cNvGraphicFramePr>
          <p:nvPr/>
        </p:nvGraphicFramePr>
        <p:xfrm>
          <a:off x="6786578" y="214290"/>
          <a:ext cx="1860179" cy="781032"/>
        </p:xfrm>
        <a:graphic>
          <a:graphicData uri="http://schemas.openxmlformats.org/presentationml/2006/ole">
            <p:oleObj spid="_x0000_s6148" name="Формула" r:id="rId5" imgW="1054080" imgH="495000" progId="Equation.3">
              <p:embed/>
            </p:oleObj>
          </a:graphicData>
        </a:graphic>
      </p:graphicFrame>
      <p:graphicFrame>
        <p:nvGraphicFramePr>
          <p:cNvPr id="7" name="Object 1035"/>
          <p:cNvGraphicFramePr>
            <a:graphicFrameLocks/>
          </p:cNvGraphicFramePr>
          <p:nvPr/>
        </p:nvGraphicFramePr>
        <p:xfrm>
          <a:off x="1071538" y="2214554"/>
          <a:ext cx="6715172" cy="1785950"/>
        </p:xfrm>
        <a:graphic>
          <a:graphicData uri="http://schemas.openxmlformats.org/presentationml/2006/ole">
            <p:oleObj spid="_x0000_s6149" r:id="rId6" imgW="2514600" imgH="977900" progId="Equation.3">
              <p:embed/>
            </p:oleObj>
          </a:graphicData>
        </a:graphic>
      </p:graphicFrame>
      <p:graphicFrame>
        <p:nvGraphicFramePr>
          <p:cNvPr id="8" name="Object 1036"/>
          <p:cNvGraphicFramePr>
            <a:graphicFrameLocks/>
          </p:cNvGraphicFramePr>
          <p:nvPr/>
        </p:nvGraphicFramePr>
        <p:xfrm>
          <a:off x="1785918" y="4214818"/>
          <a:ext cx="6000792" cy="1643074"/>
        </p:xfrm>
        <a:graphic>
          <a:graphicData uri="http://schemas.openxmlformats.org/presentationml/2006/ole">
            <p:oleObj spid="_x0000_s6150" r:id="rId7" imgW="2844800" imgH="977900" progId="Equation.3">
              <p:embed/>
            </p:oleObj>
          </a:graphicData>
        </a:graphic>
      </p:graphicFrame>
      <p:graphicFrame>
        <p:nvGraphicFramePr>
          <p:cNvPr id="9" name="Object 1038"/>
          <p:cNvGraphicFramePr>
            <a:graphicFrameLocks noChangeAspect="1"/>
          </p:cNvGraphicFramePr>
          <p:nvPr/>
        </p:nvGraphicFramePr>
        <p:xfrm>
          <a:off x="857224" y="6072206"/>
          <a:ext cx="1053575" cy="500066"/>
        </p:xfrm>
        <a:graphic>
          <a:graphicData uri="http://schemas.openxmlformats.org/presentationml/2006/ole">
            <p:oleObj spid="_x0000_s6151" name="Формула" r:id="rId8" imgW="507960" imgH="241200" progId="Equation.3">
              <p:embed/>
            </p:oleObj>
          </a:graphicData>
        </a:graphic>
      </p:graphicFrame>
      <p:grpSp>
        <p:nvGrpSpPr>
          <p:cNvPr id="10" name="Group 1043"/>
          <p:cNvGrpSpPr>
            <a:grpSpLocks/>
          </p:cNvGrpSpPr>
          <p:nvPr/>
        </p:nvGrpSpPr>
        <p:grpSpPr bwMode="auto">
          <a:xfrm>
            <a:off x="2714612" y="5906665"/>
            <a:ext cx="5248409" cy="665607"/>
            <a:chOff x="3120" y="17521"/>
            <a:chExt cx="6750" cy="990"/>
          </a:xfrm>
        </p:grpSpPr>
        <p:sp>
          <p:nvSpPr>
            <p:cNvPr id="11" name="Text Box 1039"/>
            <p:cNvSpPr txBox="1">
              <a:spLocks noChangeArrowheads="1"/>
            </p:cNvSpPr>
            <p:nvPr/>
          </p:nvSpPr>
          <p:spPr bwMode="auto">
            <a:xfrm>
              <a:off x="3120" y="17856"/>
              <a:ext cx="3146" cy="6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lnSpc>
                  <a:spcPct val="75000"/>
                </a:lnSpc>
              </a:pPr>
              <a:r>
                <a:rPr lang="ru-RU" sz="1400" b="1" dirty="0">
                  <a:latin typeface="Times New Roman Cyr" pitchFamily="18" charset="-52"/>
                </a:rPr>
                <a:t>Число зарегистрированных</a:t>
              </a:r>
            </a:p>
            <a:p>
              <a:pPr algn="ctr">
                <a:lnSpc>
                  <a:spcPct val="75000"/>
                </a:lnSpc>
              </a:pPr>
              <a:r>
                <a:rPr lang="ru-RU" sz="1400" b="1" dirty="0">
                  <a:latin typeface="Times New Roman Cyr" pitchFamily="18" charset="-52"/>
                </a:rPr>
                <a:t> рассеянных фотонов</a:t>
              </a:r>
            </a:p>
          </p:txBody>
        </p:sp>
        <p:sp>
          <p:nvSpPr>
            <p:cNvPr id="12" name="Text Box 1040"/>
            <p:cNvSpPr txBox="1">
              <a:spLocks noChangeArrowheads="1"/>
            </p:cNvSpPr>
            <p:nvPr/>
          </p:nvSpPr>
          <p:spPr bwMode="auto">
            <a:xfrm>
              <a:off x="6611" y="17807"/>
              <a:ext cx="3259" cy="4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dirty="0">
                  <a:latin typeface="Times New Roman Cyr" pitchFamily="18" charset="-52"/>
                </a:rPr>
                <a:t>Число рассеянных фотонов</a:t>
              </a:r>
            </a:p>
          </p:txBody>
        </p:sp>
        <p:graphicFrame>
          <p:nvGraphicFramePr>
            <p:cNvPr id="13" name="Object 1041"/>
            <p:cNvGraphicFramePr>
              <a:graphicFrameLocks noChangeAspect="1"/>
            </p:cNvGraphicFramePr>
            <p:nvPr/>
          </p:nvGraphicFramePr>
          <p:xfrm>
            <a:off x="6152" y="17521"/>
            <a:ext cx="530" cy="990"/>
          </p:xfrm>
          <a:graphic>
            <a:graphicData uri="http://schemas.openxmlformats.org/presentationml/2006/ole">
              <p:oleObj spid="_x0000_s6152" name="Формула" r:id="rId9" imgW="139680" imgH="139680" progId="Equation.3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/>
          </p:cNvSpPr>
          <p:nvPr/>
        </p:nvSpPr>
        <p:spPr bwMode="auto">
          <a:xfrm>
            <a:off x="2571736" y="0"/>
            <a:ext cx="3943352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Моделируемы</a:t>
            </a:r>
            <a:r>
              <a:rPr lang="ru-RU" sz="2400" b="1" dirty="0">
                <a:latin typeface="Times New Roman" pitchFamily="18" charset="0"/>
              </a:rPr>
              <a:t>е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объект</a:t>
            </a:r>
            <a:r>
              <a:rPr lang="ru-RU" sz="2400" b="1" dirty="0">
                <a:latin typeface="Times New Roman" pitchFamily="18" charset="0"/>
              </a:rPr>
              <a:t>ы</a:t>
            </a:r>
            <a:endParaRPr lang="ru-RU" sz="2400" b="1" dirty="0">
              <a:latin typeface="Calibri" charset="-52"/>
            </a:endParaRPr>
          </a:p>
        </p:txBody>
      </p:sp>
      <p:sp>
        <p:nvSpPr>
          <p:cNvPr id="564" name="Text Box 1732"/>
          <p:cNvSpPr txBox="1">
            <a:spLocks noChangeArrowheads="1"/>
          </p:cNvSpPr>
          <p:nvPr/>
        </p:nvSpPr>
        <p:spPr bwMode="auto">
          <a:xfrm>
            <a:off x="6715140" y="285728"/>
            <a:ext cx="19812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Times New Roman Cyr" pitchFamily="18" charset="-52"/>
              </a:rPr>
              <a:t>Неоднородный объект</a:t>
            </a:r>
          </a:p>
        </p:txBody>
      </p:sp>
      <p:grpSp>
        <p:nvGrpSpPr>
          <p:cNvPr id="565" name="Group 1900"/>
          <p:cNvGrpSpPr>
            <a:grpSpLocks/>
          </p:cNvGrpSpPr>
          <p:nvPr/>
        </p:nvGrpSpPr>
        <p:grpSpPr bwMode="auto">
          <a:xfrm>
            <a:off x="2857488" y="6000768"/>
            <a:ext cx="2702854" cy="714238"/>
            <a:chOff x="1486" y="8112"/>
            <a:chExt cx="2411" cy="973"/>
          </a:xfrm>
        </p:grpSpPr>
        <p:sp>
          <p:nvSpPr>
            <p:cNvPr id="566" name="Text Box 1733"/>
            <p:cNvSpPr txBox="1">
              <a:spLocks noChangeArrowheads="1"/>
            </p:cNvSpPr>
            <p:nvPr/>
          </p:nvSpPr>
          <p:spPr bwMode="auto">
            <a:xfrm>
              <a:off x="1680" y="8112"/>
              <a:ext cx="1630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1400" b="1" dirty="0">
                  <a:latin typeface="Times New Roman Cyr" pitchFamily="18" charset="-52"/>
                </a:rPr>
                <a:t>Однородный объект</a:t>
              </a:r>
            </a:p>
          </p:txBody>
        </p:sp>
        <p:graphicFrame>
          <p:nvGraphicFramePr>
            <p:cNvPr id="567" name="Object 1734"/>
            <p:cNvGraphicFramePr>
              <a:graphicFrameLocks noChangeAspect="1"/>
            </p:cNvGraphicFramePr>
            <p:nvPr/>
          </p:nvGraphicFramePr>
          <p:xfrm>
            <a:off x="1486" y="8594"/>
            <a:ext cx="892" cy="394"/>
          </p:xfrm>
          <a:graphic>
            <a:graphicData uri="http://schemas.openxmlformats.org/presentationml/2006/ole">
              <p:oleObj spid="_x0000_s7170" name="Формула" r:id="rId3" imgW="431640" imgH="190440" progId="Equation.3">
                <p:embed/>
              </p:oleObj>
            </a:graphicData>
          </a:graphic>
        </p:graphicFrame>
        <p:graphicFrame>
          <p:nvGraphicFramePr>
            <p:cNvPr id="568" name="Object 1735"/>
            <p:cNvGraphicFramePr>
              <a:graphicFrameLocks noChangeAspect="1"/>
            </p:cNvGraphicFramePr>
            <p:nvPr/>
          </p:nvGraphicFramePr>
          <p:xfrm>
            <a:off x="2378" y="8564"/>
            <a:ext cx="947" cy="521"/>
          </p:xfrm>
          <a:graphic>
            <a:graphicData uri="http://schemas.openxmlformats.org/presentationml/2006/ole">
              <p:oleObj spid="_x0000_s7171" name="Формула" r:id="rId4" imgW="393480" imgH="215640" progId="Equation.3">
                <p:embed/>
              </p:oleObj>
            </a:graphicData>
          </a:graphic>
        </p:graphicFrame>
        <p:sp>
          <p:nvSpPr>
            <p:cNvPr id="569" name="Text Box 1736"/>
            <p:cNvSpPr txBox="1">
              <a:spLocks noChangeArrowheads="1"/>
            </p:cNvSpPr>
            <p:nvPr/>
          </p:nvSpPr>
          <p:spPr bwMode="auto">
            <a:xfrm>
              <a:off x="3334" y="8599"/>
              <a:ext cx="425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1400" dirty="0">
                  <a:latin typeface="Times New Roman Cyr" pitchFamily="18" charset="-52"/>
                </a:rPr>
                <a:t>г.см</a:t>
              </a:r>
            </a:p>
          </p:txBody>
        </p:sp>
        <p:sp>
          <p:nvSpPr>
            <p:cNvPr id="570" name="Text Box 1737"/>
            <p:cNvSpPr txBox="1">
              <a:spLocks noChangeArrowheads="1"/>
            </p:cNvSpPr>
            <p:nvPr/>
          </p:nvSpPr>
          <p:spPr bwMode="auto">
            <a:xfrm>
              <a:off x="3652" y="8501"/>
              <a:ext cx="245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1400" dirty="0">
                  <a:latin typeface="Times New Roman Cyr" pitchFamily="18" charset="-52"/>
                </a:rPr>
                <a:t>3</a:t>
              </a:r>
            </a:p>
          </p:txBody>
        </p:sp>
      </p:grpSp>
      <p:graphicFrame>
        <p:nvGraphicFramePr>
          <p:cNvPr id="571" name="Group 1899"/>
          <p:cNvGraphicFramePr>
            <a:graphicFrameLocks noGrp="1"/>
          </p:cNvGraphicFramePr>
          <p:nvPr/>
        </p:nvGraphicFramePr>
        <p:xfrm>
          <a:off x="6215073" y="785792"/>
          <a:ext cx="2714645" cy="5929356"/>
        </p:xfrm>
        <a:graphic>
          <a:graphicData uri="http://schemas.openxmlformats.org/drawingml/2006/table">
            <a:tbl>
              <a:tblPr/>
              <a:tblGrid>
                <a:gridCol w="542929"/>
                <a:gridCol w="542929"/>
                <a:gridCol w="542929"/>
                <a:gridCol w="542929"/>
                <a:gridCol w="542929"/>
              </a:tblGrid>
              <a:tr h="180999">
                <a:tc gridSpan="5"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Z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0999"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6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6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…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6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6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80999"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6</a:t>
                      </a: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,1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6</a:t>
                      </a: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,1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…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6</a:t>
                      </a: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,1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6</a:t>
                      </a: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,1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80999"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…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…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…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…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…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80999"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7,8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7,8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…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7,8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7,8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80999"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7,9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7,9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…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7,9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7,9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80999">
                <a:tc gridSpan="5"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Mut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3114"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0,</a:t>
                      </a: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283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0,</a:t>
                      </a: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283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…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0,</a:t>
                      </a: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283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0,</a:t>
                      </a: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283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13114"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0,</a:t>
                      </a: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292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0,</a:t>
                      </a: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292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…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0,</a:t>
                      </a: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292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0,</a:t>
                      </a: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292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80999"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…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…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…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…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…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13114"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0,</a:t>
                      </a: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497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0,</a:t>
                      </a: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497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…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0,</a:t>
                      </a: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497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0,</a:t>
                      </a: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497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13114"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0,</a:t>
                      </a: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512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0,</a:t>
                      </a: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51</a:t>
                      </a: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2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…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0,</a:t>
                      </a: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51</a:t>
                      </a: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2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0,</a:t>
                      </a: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51</a:t>
                      </a: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2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80999">
                <a:tc gridSpan="5"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MuC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3114"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0,16</a:t>
                      </a: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3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0,16</a:t>
                      </a: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3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…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0,16</a:t>
                      </a: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3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0,16</a:t>
                      </a: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3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13114"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0,16</a:t>
                      </a: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2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0,16</a:t>
                      </a: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2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…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0,16</a:t>
                      </a: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2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0,16</a:t>
                      </a: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2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80999"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…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…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…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…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…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13114"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0,1</a:t>
                      </a: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58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0,1</a:t>
                      </a: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58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…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0,1</a:t>
                      </a: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58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0,1</a:t>
                      </a: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58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13114"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0,1</a:t>
                      </a: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57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0,1</a:t>
                      </a: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57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…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0,1</a:t>
                      </a: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57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0,1</a:t>
                      </a: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57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80999">
                <a:tc gridSpan="5"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Ro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3114"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0,</a:t>
                      </a: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5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0</a:t>
                      </a: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,55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…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1</a:t>
                      </a: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,</a:t>
                      </a: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4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1</a:t>
                      </a: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,</a:t>
                      </a: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45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13114"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0,</a:t>
                      </a: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5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0,</a:t>
                      </a: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55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…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1</a:t>
                      </a: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,</a:t>
                      </a: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4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1</a:t>
                      </a: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,</a:t>
                      </a: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45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80999"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…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…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…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…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…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13114"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0,</a:t>
                      </a: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5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0,</a:t>
                      </a: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55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…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1</a:t>
                      </a: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,</a:t>
                      </a: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4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1</a:t>
                      </a: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,</a:t>
                      </a: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45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13114"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0,</a:t>
                      </a: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5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0,</a:t>
                      </a: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55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…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1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,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4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9511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1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,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-52"/>
                          <a:cs typeface="Times New Roman" pitchFamily="18" charset="0"/>
                        </a:rPr>
                        <a:t>45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pSp>
        <p:nvGrpSpPr>
          <p:cNvPr id="572" name="Group 1894"/>
          <p:cNvGrpSpPr>
            <a:grpSpLocks/>
          </p:cNvGrpSpPr>
          <p:nvPr/>
        </p:nvGrpSpPr>
        <p:grpSpPr bwMode="auto">
          <a:xfrm>
            <a:off x="1257229" y="572078"/>
            <a:ext cx="4594571" cy="4594813"/>
            <a:chOff x="2872" y="1431"/>
            <a:chExt cx="10787" cy="3779"/>
          </a:xfrm>
        </p:grpSpPr>
        <p:sp>
          <p:nvSpPr>
            <p:cNvPr id="573" name="Text Box 1730"/>
            <p:cNvSpPr txBox="1">
              <a:spLocks noChangeArrowheads="1"/>
            </p:cNvSpPr>
            <p:nvPr/>
          </p:nvSpPr>
          <p:spPr bwMode="auto">
            <a:xfrm>
              <a:off x="8139" y="1431"/>
              <a:ext cx="2348" cy="2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ru-RU" sz="1400" dirty="0">
                  <a:latin typeface="Times New Roman Cyr" pitchFamily="18" charset="-52"/>
                </a:rPr>
                <a:t>100 мм</a:t>
              </a:r>
            </a:p>
          </p:txBody>
        </p:sp>
        <p:grpSp>
          <p:nvGrpSpPr>
            <p:cNvPr id="574" name="Group 1892"/>
            <p:cNvGrpSpPr>
              <a:grpSpLocks/>
            </p:cNvGrpSpPr>
            <p:nvPr/>
          </p:nvGrpSpPr>
          <p:grpSpPr bwMode="auto">
            <a:xfrm>
              <a:off x="2872" y="1724"/>
              <a:ext cx="10787" cy="3486"/>
              <a:chOff x="2872" y="1724"/>
              <a:chExt cx="10787" cy="3486"/>
            </a:xfrm>
          </p:grpSpPr>
          <p:sp>
            <p:nvSpPr>
              <p:cNvPr id="575" name="Line 1729"/>
              <p:cNvSpPr>
                <a:spLocks noChangeShapeType="1"/>
              </p:cNvSpPr>
              <p:nvPr/>
            </p:nvSpPr>
            <p:spPr bwMode="auto">
              <a:xfrm>
                <a:off x="12667" y="1724"/>
                <a:ext cx="0" cy="30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arrow" w="med" len="med"/>
                <a:tailEnd type="arrow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576" name="Group 1891"/>
              <p:cNvGrpSpPr>
                <a:grpSpLocks/>
              </p:cNvGrpSpPr>
              <p:nvPr/>
            </p:nvGrpSpPr>
            <p:grpSpPr bwMode="auto">
              <a:xfrm>
                <a:off x="2872" y="1724"/>
                <a:ext cx="10787" cy="3486"/>
                <a:chOff x="1220" y="1080"/>
                <a:chExt cx="5924" cy="2074"/>
              </a:xfrm>
            </p:grpSpPr>
            <p:grpSp>
              <p:nvGrpSpPr>
                <p:cNvPr id="577" name="Group 1175"/>
                <p:cNvGrpSpPr>
                  <a:grpSpLocks/>
                </p:cNvGrpSpPr>
                <p:nvPr/>
              </p:nvGrpSpPr>
              <p:grpSpPr bwMode="auto">
                <a:xfrm>
                  <a:off x="1220" y="1080"/>
                  <a:ext cx="5379" cy="1982"/>
                  <a:chOff x="1076" y="1759"/>
                  <a:chExt cx="5379" cy="1982"/>
                </a:xfrm>
              </p:grpSpPr>
              <p:sp>
                <p:nvSpPr>
                  <p:cNvPr id="579" name="Line 1176"/>
                  <p:cNvSpPr>
                    <a:spLocks noChangeShapeType="1"/>
                  </p:cNvSpPr>
                  <p:nvPr/>
                </p:nvSpPr>
                <p:spPr bwMode="auto">
                  <a:xfrm>
                    <a:off x="2112" y="3552"/>
                    <a:ext cx="192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grpSp>
                <p:nvGrpSpPr>
                  <p:cNvPr id="580" name="Group 1177"/>
                  <p:cNvGrpSpPr>
                    <a:grpSpLocks/>
                  </p:cNvGrpSpPr>
                  <p:nvPr/>
                </p:nvGrpSpPr>
                <p:grpSpPr bwMode="auto">
                  <a:xfrm>
                    <a:off x="1076" y="1759"/>
                    <a:ext cx="5379" cy="1982"/>
                    <a:chOff x="1364" y="1375"/>
                    <a:chExt cx="5379" cy="1982"/>
                  </a:xfrm>
                </p:grpSpPr>
                <p:sp>
                  <p:nvSpPr>
                    <p:cNvPr id="581" name="Line 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54" y="1445"/>
                      <a:ext cx="4697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grpSp>
                  <p:nvGrpSpPr>
                    <p:cNvPr id="582" name="Group 4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364" y="1440"/>
                      <a:ext cx="5252" cy="1917"/>
                      <a:chOff x="1793" y="5507"/>
                      <a:chExt cx="5252" cy="4792"/>
                    </a:xfrm>
                  </p:grpSpPr>
                  <p:sp>
                    <p:nvSpPr>
                      <p:cNvPr id="588" name="Line 5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7045" y="5507"/>
                        <a:ext cx="0" cy="4354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grpSp>
                    <p:nvGrpSpPr>
                      <p:cNvPr id="589" name="Group 6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793" y="5507"/>
                        <a:ext cx="5252" cy="4792"/>
                        <a:chOff x="1793" y="5507"/>
                        <a:chExt cx="5252" cy="4792"/>
                      </a:xfrm>
                    </p:grpSpPr>
                    <p:grpSp>
                      <p:nvGrpSpPr>
                        <p:cNvPr id="590" name="Group 7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1795" y="5943"/>
                          <a:ext cx="4742" cy="4356"/>
                          <a:chOff x="4124" y="4394"/>
                          <a:chExt cx="5272" cy="5444"/>
                        </a:xfrm>
                      </p:grpSpPr>
                      <p:grpSp>
                        <p:nvGrpSpPr>
                          <p:cNvPr id="632" name="Group 8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4124" y="4394"/>
                            <a:ext cx="5272" cy="1361"/>
                            <a:chOff x="4124" y="4394"/>
                            <a:chExt cx="5272" cy="1361"/>
                          </a:xfrm>
                        </p:grpSpPr>
                        <p:grpSp>
                          <p:nvGrpSpPr>
                            <p:cNvPr id="1007" name="Group 9"/>
                            <p:cNvGrpSpPr>
                              <a:grpSpLocks/>
                            </p:cNvGrpSpPr>
                            <p:nvPr/>
                          </p:nvGrpSpPr>
                          <p:grpSpPr bwMode="auto">
                            <a:xfrm>
                              <a:off x="4124" y="4394"/>
                              <a:ext cx="1318" cy="1361"/>
                              <a:chOff x="4122" y="4394"/>
                              <a:chExt cx="2760" cy="2835"/>
                            </a:xfrm>
                          </p:grpSpPr>
                          <p:grpSp>
                            <p:nvGrpSpPr>
                              <p:cNvPr id="1101" name="Group 10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4122" y="4394"/>
                                <a:ext cx="555" cy="2835"/>
                                <a:chOff x="2685" y="5573"/>
                                <a:chExt cx="555" cy="2775"/>
                              </a:xfrm>
                            </p:grpSpPr>
                            <p:sp>
                              <p:nvSpPr>
                                <p:cNvPr id="1126" name="Rectangle 11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557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127" name="Rectangle 12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12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128" name="Rectangle 13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68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129" name="Rectangle 14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23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130" name="Rectangle 15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79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</p:grpSp>
                          <p:grpSp>
                            <p:nvGrpSpPr>
                              <p:cNvPr id="1102" name="Group 16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4662" y="4394"/>
                                <a:ext cx="555" cy="2835"/>
                                <a:chOff x="2685" y="5573"/>
                                <a:chExt cx="555" cy="2775"/>
                              </a:xfrm>
                            </p:grpSpPr>
                            <p:sp>
                              <p:nvSpPr>
                                <p:cNvPr id="1121" name="Rectangle 17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557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122" name="Rectangle 18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12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123" name="Rectangle 19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68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124" name="Rectangle 20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23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125" name="Rectangle 21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79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</p:grpSp>
                          <p:grpSp>
                            <p:nvGrpSpPr>
                              <p:cNvPr id="1103" name="Group 22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5217" y="4394"/>
                                <a:ext cx="555" cy="2835"/>
                                <a:chOff x="2685" y="5573"/>
                                <a:chExt cx="555" cy="2775"/>
                              </a:xfrm>
                            </p:grpSpPr>
                            <p:sp>
                              <p:nvSpPr>
                                <p:cNvPr id="1116" name="Rectangle 23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557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117" name="Rectangle 24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12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118" name="Rectangle 25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68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119" name="Rectangle 26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23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120" name="Rectangle 27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79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</p:grpSp>
                          <p:grpSp>
                            <p:nvGrpSpPr>
                              <p:cNvPr id="1104" name="Group 28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5772" y="4394"/>
                                <a:ext cx="555" cy="2835"/>
                                <a:chOff x="2685" y="5573"/>
                                <a:chExt cx="555" cy="2775"/>
                              </a:xfrm>
                            </p:grpSpPr>
                            <p:sp>
                              <p:nvSpPr>
                                <p:cNvPr id="1111" name="Rectangle 29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557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112" name="Rectangle 30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12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113" name="Rectangle 31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68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114" name="Rectangle 32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23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115" name="Rectangle 33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79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</p:grpSp>
                          <p:grpSp>
                            <p:nvGrpSpPr>
                              <p:cNvPr id="1105" name="Group 34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6327" y="4394"/>
                                <a:ext cx="555" cy="2835"/>
                                <a:chOff x="2685" y="5573"/>
                                <a:chExt cx="555" cy="2775"/>
                              </a:xfrm>
                            </p:grpSpPr>
                            <p:sp>
                              <p:nvSpPr>
                                <p:cNvPr id="1106" name="Rectangle 35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557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107" name="Rectangle 36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12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108" name="Rectangle 37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68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109" name="Rectangle 38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23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110" name="Rectangle 39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79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</p:grpSp>
                        </p:grpSp>
                        <p:grpSp>
                          <p:nvGrpSpPr>
                            <p:cNvPr id="1008" name="Group 40"/>
                            <p:cNvGrpSpPr>
                              <a:grpSpLocks/>
                            </p:cNvGrpSpPr>
                            <p:nvPr/>
                          </p:nvGrpSpPr>
                          <p:grpSpPr bwMode="auto">
                            <a:xfrm>
                              <a:off x="5442" y="4394"/>
                              <a:ext cx="1318" cy="1361"/>
                              <a:chOff x="4122" y="4394"/>
                              <a:chExt cx="2760" cy="2835"/>
                            </a:xfrm>
                          </p:grpSpPr>
                          <p:grpSp>
                            <p:nvGrpSpPr>
                              <p:cNvPr id="1071" name="Group 41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4122" y="4394"/>
                                <a:ext cx="555" cy="2835"/>
                                <a:chOff x="2685" y="5573"/>
                                <a:chExt cx="555" cy="2775"/>
                              </a:xfrm>
                            </p:grpSpPr>
                            <p:sp>
                              <p:nvSpPr>
                                <p:cNvPr id="1096" name="Rectangle 42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557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097" name="Rectangle 43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12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098" name="Rectangle 44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68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099" name="Rectangle 45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23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100" name="Rectangle 46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79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</p:grpSp>
                          <p:grpSp>
                            <p:nvGrpSpPr>
                              <p:cNvPr id="1072" name="Group 47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4662" y="4394"/>
                                <a:ext cx="555" cy="2835"/>
                                <a:chOff x="2685" y="5573"/>
                                <a:chExt cx="555" cy="2775"/>
                              </a:xfrm>
                            </p:grpSpPr>
                            <p:sp>
                              <p:nvSpPr>
                                <p:cNvPr id="1091" name="Rectangle 48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557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092" name="Rectangle 49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12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093" name="Rectangle 50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68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094" name="Rectangle 51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23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095" name="Rectangle 52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79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</p:grpSp>
                          <p:grpSp>
                            <p:nvGrpSpPr>
                              <p:cNvPr id="1073" name="Group 53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5217" y="4394"/>
                                <a:ext cx="555" cy="2835"/>
                                <a:chOff x="2685" y="5573"/>
                                <a:chExt cx="555" cy="2775"/>
                              </a:xfrm>
                            </p:grpSpPr>
                            <p:sp>
                              <p:nvSpPr>
                                <p:cNvPr id="1086" name="Rectangle 54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557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087" name="Rectangle 55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12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088" name="Rectangle 56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68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089" name="Rectangle 57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23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090" name="Rectangle 58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79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</p:grpSp>
                          <p:grpSp>
                            <p:nvGrpSpPr>
                              <p:cNvPr id="1074" name="Group 59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5772" y="4394"/>
                                <a:ext cx="555" cy="2835"/>
                                <a:chOff x="2685" y="5573"/>
                                <a:chExt cx="555" cy="2775"/>
                              </a:xfrm>
                            </p:grpSpPr>
                            <p:sp>
                              <p:nvSpPr>
                                <p:cNvPr id="1081" name="Rectangle 60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557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082" name="Rectangle 61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12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083" name="Rectangle 62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68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084" name="Rectangle 63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23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085" name="Rectangle 64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79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</p:grpSp>
                          <p:grpSp>
                            <p:nvGrpSpPr>
                              <p:cNvPr id="1075" name="Group 65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6327" y="4394"/>
                                <a:ext cx="555" cy="2835"/>
                                <a:chOff x="2685" y="5573"/>
                                <a:chExt cx="555" cy="2775"/>
                              </a:xfrm>
                            </p:grpSpPr>
                            <p:sp>
                              <p:nvSpPr>
                                <p:cNvPr id="1076" name="Rectangle 66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557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077" name="Rectangle 67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12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078" name="Rectangle 68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68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079" name="Rectangle 69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23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080" name="Rectangle 70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79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</p:grpSp>
                        </p:grpSp>
                        <p:grpSp>
                          <p:nvGrpSpPr>
                            <p:cNvPr id="1009" name="Group 71"/>
                            <p:cNvGrpSpPr>
                              <a:grpSpLocks/>
                            </p:cNvGrpSpPr>
                            <p:nvPr/>
                          </p:nvGrpSpPr>
                          <p:grpSpPr bwMode="auto">
                            <a:xfrm>
                              <a:off x="6760" y="4394"/>
                              <a:ext cx="1318" cy="1361"/>
                              <a:chOff x="4122" y="4394"/>
                              <a:chExt cx="2760" cy="2835"/>
                            </a:xfrm>
                          </p:grpSpPr>
                          <p:grpSp>
                            <p:nvGrpSpPr>
                              <p:cNvPr id="1041" name="Group 72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4122" y="4394"/>
                                <a:ext cx="555" cy="2835"/>
                                <a:chOff x="2685" y="5573"/>
                                <a:chExt cx="555" cy="2775"/>
                              </a:xfrm>
                            </p:grpSpPr>
                            <p:sp>
                              <p:nvSpPr>
                                <p:cNvPr id="1066" name="Rectangle 73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557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067" name="Rectangle 74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12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068" name="Rectangle 75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68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069" name="Rectangle 76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23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070" name="Rectangle 77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79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</p:grpSp>
                          <p:grpSp>
                            <p:nvGrpSpPr>
                              <p:cNvPr id="1042" name="Group 78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4662" y="4394"/>
                                <a:ext cx="555" cy="2835"/>
                                <a:chOff x="2685" y="5573"/>
                                <a:chExt cx="555" cy="2775"/>
                              </a:xfrm>
                            </p:grpSpPr>
                            <p:sp>
                              <p:nvSpPr>
                                <p:cNvPr id="1061" name="Rectangle 79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557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062" name="Rectangle 80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12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063" name="Rectangle 81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68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064" name="Rectangle 82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23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065" name="Rectangle 83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79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</p:grpSp>
                          <p:grpSp>
                            <p:nvGrpSpPr>
                              <p:cNvPr id="1043" name="Group 84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5217" y="4394"/>
                                <a:ext cx="555" cy="2835"/>
                                <a:chOff x="2685" y="5573"/>
                                <a:chExt cx="555" cy="2775"/>
                              </a:xfrm>
                            </p:grpSpPr>
                            <p:sp>
                              <p:nvSpPr>
                                <p:cNvPr id="1056" name="Rectangle 85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557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057" name="Rectangle 86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12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058" name="Rectangle 87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68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059" name="Rectangle 88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23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060" name="Rectangle 89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79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</p:grpSp>
                          <p:grpSp>
                            <p:nvGrpSpPr>
                              <p:cNvPr id="1044" name="Group 90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5772" y="4394"/>
                                <a:ext cx="555" cy="2835"/>
                                <a:chOff x="2685" y="5573"/>
                                <a:chExt cx="555" cy="2775"/>
                              </a:xfrm>
                            </p:grpSpPr>
                            <p:sp>
                              <p:nvSpPr>
                                <p:cNvPr id="1051" name="Rectangle 91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557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052" name="Rectangle 92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12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053" name="Rectangle 93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68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054" name="Rectangle 94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23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055" name="Rectangle 95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79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</p:grpSp>
                          <p:grpSp>
                            <p:nvGrpSpPr>
                              <p:cNvPr id="1045" name="Group 96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6327" y="4394"/>
                                <a:ext cx="555" cy="2835"/>
                                <a:chOff x="2685" y="5573"/>
                                <a:chExt cx="555" cy="2775"/>
                              </a:xfrm>
                            </p:grpSpPr>
                            <p:sp>
                              <p:nvSpPr>
                                <p:cNvPr id="1046" name="Rectangle 97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557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047" name="Rectangle 98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12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048" name="Rectangle 99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68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049" name="Rectangle 100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23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050" name="Rectangle 101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79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</p:grpSp>
                        </p:grpSp>
                        <p:grpSp>
                          <p:nvGrpSpPr>
                            <p:cNvPr id="1010" name="Group 102"/>
                            <p:cNvGrpSpPr>
                              <a:grpSpLocks/>
                            </p:cNvGrpSpPr>
                            <p:nvPr/>
                          </p:nvGrpSpPr>
                          <p:grpSpPr bwMode="auto">
                            <a:xfrm>
                              <a:off x="8078" y="4394"/>
                              <a:ext cx="1318" cy="1361"/>
                              <a:chOff x="4122" y="4394"/>
                              <a:chExt cx="2760" cy="2835"/>
                            </a:xfrm>
                          </p:grpSpPr>
                          <p:grpSp>
                            <p:nvGrpSpPr>
                              <p:cNvPr id="1011" name="Group 103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4122" y="4394"/>
                                <a:ext cx="555" cy="2835"/>
                                <a:chOff x="2685" y="5573"/>
                                <a:chExt cx="555" cy="2775"/>
                              </a:xfrm>
                            </p:grpSpPr>
                            <p:sp>
                              <p:nvSpPr>
                                <p:cNvPr id="1036" name="Rectangle 104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557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037" name="Rectangle 105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12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038" name="Rectangle 106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68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039" name="Rectangle 107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23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040" name="Rectangle 108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79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</p:grpSp>
                          <p:grpSp>
                            <p:nvGrpSpPr>
                              <p:cNvPr id="1012" name="Group 109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4662" y="4394"/>
                                <a:ext cx="555" cy="2835"/>
                                <a:chOff x="2685" y="5573"/>
                                <a:chExt cx="555" cy="2775"/>
                              </a:xfrm>
                            </p:grpSpPr>
                            <p:sp>
                              <p:nvSpPr>
                                <p:cNvPr id="1031" name="Rectangle 110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557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032" name="Rectangle 111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12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033" name="Rectangle 112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68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034" name="Rectangle 113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23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035" name="Rectangle 114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79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</p:grpSp>
                          <p:grpSp>
                            <p:nvGrpSpPr>
                              <p:cNvPr id="1013" name="Group 115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5217" y="4394"/>
                                <a:ext cx="555" cy="2835"/>
                                <a:chOff x="2685" y="5573"/>
                                <a:chExt cx="555" cy="2775"/>
                              </a:xfrm>
                            </p:grpSpPr>
                            <p:sp>
                              <p:nvSpPr>
                                <p:cNvPr id="1026" name="Rectangle 116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557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027" name="Rectangle 117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12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028" name="Rectangle 118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68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029" name="Rectangle 119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23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030" name="Rectangle 120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79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</p:grpSp>
                          <p:grpSp>
                            <p:nvGrpSpPr>
                              <p:cNvPr id="1014" name="Group 121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5772" y="4394"/>
                                <a:ext cx="555" cy="2835"/>
                                <a:chOff x="2685" y="5573"/>
                                <a:chExt cx="555" cy="2775"/>
                              </a:xfrm>
                            </p:grpSpPr>
                            <p:sp>
                              <p:nvSpPr>
                                <p:cNvPr id="1021" name="Rectangle 122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557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022" name="Rectangle 123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12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023" name="Rectangle 124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68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024" name="Rectangle 125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23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025" name="Rectangle 126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79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</p:grpSp>
                          <p:grpSp>
                            <p:nvGrpSpPr>
                              <p:cNvPr id="1015" name="Group 127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6327" y="4394"/>
                                <a:ext cx="555" cy="2835"/>
                                <a:chOff x="2685" y="5573"/>
                                <a:chExt cx="555" cy="2775"/>
                              </a:xfrm>
                            </p:grpSpPr>
                            <p:sp>
                              <p:nvSpPr>
                                <p:cNvPr id="1016" name="Rectangle 128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557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017" name="Rectangle 129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12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018" name="Rectangle 130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68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019" name="Rectangle 131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23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020" name="Rectangle 132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79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</p:grpSp>
                        </p:grpSp>
                      </p:grpSp>
                      <p:grpSp>
                        <p:nvGrpSpPr>
                          <p:cNvPr id="633" name="Group 133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4124" y="5755"/>
                            <a:ext cx="5272" cy="1361"/>
                            <a:chOff x="4124" y="4394"/>
                            <a:chExt cx="5272" cy="1361"/>
                          </a:xfrm>
                        </p:grpSpPr>
                        <p:grpSp>
                          <p:nvGrpSpPr>
                            <p:cNvPr id="883" name="Group 134"/>
                            <p:cNvGrpSpPr>
                              <a:grpSpLocks/>
                            </p:cNvGrpSpPr>
                            <p:nvPr/>
                          </p:nvGrpSpPr>
                          <p:grpSpPr bwMode="auto">
                            <a:xfrm>
                              <a:off x="4124" y="4394"/>
                              <a:ext cx="1318" cy="1361"/>
                              <a:chOff x="4122" y="4394"/>
                              <a:chExt cx="2760" cy="2835"/>
                            </a:xfrm>
                          </p:grpSpPr>
                          <p:grpSp>
                            <p:nvGrpSpPr>
                              <p:cNvPr id="977" name="Group 135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4122" y="4394"/>
                                <a:ext cx="555" cy="2835"/>
                                <a:chOff x="2685" y="5573"/>
                                <a:chExt cx="555" cy="2775"/>
                              </a:xfrm>
                            </p:grpSpPr>
                            <p:sp>
                              <p:nvSpPr>
                                <p:cNvPr id="1002" name="Rectangle 136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557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003" name="Rectangle 137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12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004" name="Rectangle 138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68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005" name="Rectangle 139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23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006" name="Rectangle 140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79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</p:grpSp>
                          <p:grpSp>
                            <p:nvGrpSpPr>
                              <p:cNvPr id="978" name="Group 141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4662" y="4394"/>
                                <a:ext cx="555" cy="2835"/>
                                <a:chOff x="2685" y="5573"/>
                                <a:chExt cx="555" cy="2775"/>
                              </a:xfrm>
                            </p:grpSpPr>
                            <p:sp>
                              <p:nvSpPr>
                                <p:cNvPr id="997" name="Rectangle 142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557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998" name="Rectangle 143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12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999" name="Rectangle 144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68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000" name="Rectangle 145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23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001" name="Rectangle 146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79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</p:grpSp>
                          <p:grpSp>
                            <p:nvGrpSpPr>
                              <p:cNvPr id="979" name="Group 147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5217" y="4394"/>
                                <a:ext cx="555" cy="2835"/>
                                <a:chOff x="2685" y="5573"/>
                                <a:chExt cx="555" cy="2775"/>
                              </a:xfrm>
                            </p:grpSpPr>
                            <p:sp>
                              <p:nvSpPr>
                                <p:cNvPr id="992" name="Rectangle 148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557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993" name="Rectangle 149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12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994" name="Rectangle 150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68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995" name="Rectangle 151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23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996" name="Rectangle 152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79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</p:grpSp>
                          <p:grpSp>
                            <p:nvGrpSpPr>
                              <p:cNvPr id="980" name="Group 153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5772" y="4394"/>
                                <a:ext cx="555" cy="2835"/>
                                <a:chOff x="2685" y="5573"/>
                                <a:chExt cx="555" cy="2775"/>
                              </a:xfrm>
                            </p:grpSpPr>
                            <p:sp>
                              <p:nvSpPr>
                                <p:cNvPr id="987" name="Rectangle 154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557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988" name="Rectangle 155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12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989" name="Rectangle 156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68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990" name="Rectangle 157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23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991" name="Rectangle 158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79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</p:grpSp>
                          <p:grpSp>
                            <p:nvGrpSpPr>
                              <p:cNvPr id="981" name="Group 159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6327" y="4394"/>
                                <a:ext cx="555" cy="2835"/>
                                <a:chOff x="2685" y="5573"/>
                                <a:chExt cx="555" cy="2775"/>
                              </a:xfrm>
                            </p:grpSpPr>
                            <p:sp>
                              <p:nvSpPr>
                                <p:cNvPr id="982" name="Rectangle 160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557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983" name="Rectangle 161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12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984" name="Rectangle 162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68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985" name="Rectangle 163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23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986" name="Rectangle 164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79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</p:grpSp>
                        </p:grpSp>
                        <p:grpSp>
                          <p:nvGrpSpPr>
                            <p:cNvPr id="884" name="Group 165"/>
                            <p:cNvGrpSpPr>
                              <a:grpSpLocks/>
                            </p:cNvGrpSpPr>
                            <p:nvPr/>
                          </p:nvGrpSpPr>
                          <p:grpSpPr bwMode="auto">
                            <a:xfrm>
                              <a:off x="5442" y="4394"/>
                              <a:ext cx="1318" cy="1361"/>
                              <a:chOff x="4122" y="4394"/>
                              <a:chExt cx="2760" cy="2835"/>
                            </a:xfrm>
                          </p:grpSpPr>
                          <p:grpSp>
                            <p:nvGrpSpPr>
                              <p:cNvPr id="947" name="Group 166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4122" y="4394"/>
                                <a:ext cx="555" cy="2835"/>
                                <a:chOff x="2685" y="5573"/>
                                <a:chExt cx="555" cy="2775"/>
                              </a:xfrm>
                            </p:grpSpPr>
                            <p:sp>
                              <p:nvSpPr>
                                <p:cNvPr id="972" name="Rectangle 167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557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973" name="Rectangle 168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12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974" name="Rectangle 169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68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975" name="Rectangle 170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23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976" name="Rectangle 171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79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</p:grpSp>
                          <p:grpSp>
                            <p:nvGrpSpPr>
                              <p:cNvPr id="948" name="Group 172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4662" y="4394"/>
                                <a:ext cx="555" cy="2835"/>
                                <a:chOff x="2685" y="5573"/>
                                <a:chExt cx="555" cy="2775"/>
                              </a:xfrm>
                            </p:grpSpPr>
                            <p:sp>
                              <p:nvSpPr>
                                <p:cNvPr id="967" name="Rectangle 173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557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968" name="Rectangle 174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12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969" name="Rectangle 175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68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970" name="Rectangle 176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23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971" name="Rectangle 177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79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</p:grpSp>
                          <p:grpSp>
                            <p:nvGrpSpPr>
                              <p:cNvPr id="949" name="Group 178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5217" y="4394"/>
                                <a:ext cx="555" cy="2835"/>
                                <a:chOff x="2685" y="5573"/>
                                <a:chExt cx="555" cy="2775"/>
                              </a:xfrm>
                            </p:grpSpPr>
                            <p:sp>
                              <p:nvSpPr>
                                <p:cNvPr id="962" name="Rectangle 179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557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963" name="Rectangle 180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12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964" name="Rectangle 181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68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965" name="Rectangle 182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23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966" name="Rectangle 183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79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</p:grpSp>
                          <p:grpSp>
                            <p:nvGrpSpPr>
                              <p:cNvPr id="950" name="Group 184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5772" y="4394"/>
                                <a:ext cx="555" cy="2835"/>
                                <a:chOff x="2685" y="5573"/>
                                <a:chExt cx="555" cy="2775"/>
                              </a:xfrm>
                            </p:grpSpPr>
                            <p:sp>
                              <p:nvSpPr>
                                <p:cNvPr id="957" name="Rectangle 185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557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958" name="Rectangle 186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12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959" name="Rectangle 187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68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960" name="Rectangle 188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23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961" name="Rectangle 189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79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</p:grpSp>
                          <p:grpSp>
                            <p:nvGrpSpPr>
                              <p:cNvPr id="951" name="Group 190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6327" y="4394"/>
                                <a:ext cx="555" cy="2835"/>
                                <a:chOff x="2685" y="5573"/>
                                <a:chExt cx="555" cy="2775"/>
                              </a:xfrm>
                            </p:grpSpPr>
                            <p:sp>
                              <p:nvSpPr>
                                <p:cNvPr id="952" name="Rectangle 191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557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953" name="Rectangle 192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12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954" name="Rectangle 193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68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955" name="Rectangle 194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23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956" name="Rectangle 195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79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</p:grpSp>
                        </p:grpSp>
                        <p:grpSp>
                          <p:nvGrpSpPr>
                            <p:cNvPr id="885" name="Group 196"/>
                            <p:cNvGrpSpPr>
                              <a:grpSpLocks/>
                            </p:cNvGrpSpPr>
                            <p:nvPr/>
                          </p:nvGrpSpPr>
                          <p:grpSpPr bwMode="auto">
                            <a:xfrm>
                              <a:off x="6760" y="4394"/>
                              <a:ext cx="1318" cy="1361"/>
                              <a:chOff x="4122" y="4394"/>
                              <a:chExt cx="2760" cy="2835"/>
                            </a:xfrm>
                          </p:grpSpPr>
                          <p:grpSp>
                            <p:nvGrpSpPr>
                              <p:cNvPr id="917" name="Group 197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4122" y="4394"/>
                                <a:ext cx="555" cy="2835"/>
                                <a:chOff x="2685" y="5573"/>
                                <a:chExt cx="555" cy="2775"/>
                              </a:xfrm>
                            </p:grpSpPr>
                            <p:sp>
                              <p:nvSpPr>
                                <p:cNvPr id="942" name="Rectangle 198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557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943" name="Rectangle 199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12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944" name="Rectangle 200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68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945" name="Rectangle 201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23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946" name="Rectangle 202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79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</p:grpSp>
                          <p:grpSp>
                            <p:nvGrpSpPr>
                              <p:cNvPr id="918" name="Group 203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4662" y="4394"/>
                                <a:ext cx="555" cy="2835"/>
                                <a:chOff x="2685" y="5573"/>
                                <a:chExt cx="555" cy="2775"/>
                              </a:xfrm>
                            </p:grpSpPr>
                            <p:sp>
                              <p:nvSpPr>
                                <p:cNvPr id="937" name="Rectangle 204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557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938" name="Rectangle 205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12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939" name="Rectangle 206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68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940" name="Rectangle 207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23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941" name="Rectangle 208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79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</p:grpSp>
                          <p:grpSp>
                            <p:nvGrpSpPr>
                              <p:cNvPr id="919" name="Group 209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5217" y="4394"/>
                                <a:ext cx="555" cy="2835"/>
                                <a:chOff x="2685" y="5573"/>
                                <a:chExt cx="555" cy="2775"/>
                              </a:xfrm>
                            </p:grpSpPr>
                            <p:sp>
                              <p:nvSpPr>
                                <p:cNvPr id="932" name="Rectangle 210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557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933" name="Rectangle 211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12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934" name="Rectangle 212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68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935" name="Rectangle 213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23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936" name="Rectangle 214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79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</p:grpSp>
                          <p:grpSp>
                            <p:nvGrpSpPr>
                              <p:cNvPr id="920" name="Group 215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5772" y="4394"/>
                                <a:ext cx="555" cy="2835"/>
                                <a:chOff x="2685" y="5573"/>
                                <a:chExt cx="555" cy="2775"/>
                              </a:xfrm>
                            </p:grpSpPr>
                            <p:sp>
                              <p:nvSpPr>
                                <p:cNvPr id="927" name="Rectangle 216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557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928" name="Rectangle 217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12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929" name="Rectangle 218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68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930" name="Rectangle 219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23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931" name="Rectangle 220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79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</p:grpSp>
                          <p:grpSp>
                            <p:nvGrpSpPr>
                              <p:cNvPr id="921" name="Group 221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6327" y="4394"/>
                                <a:ext cx="555" cy="2835"/>
                                <a:chOff x="2685" y="5573"/>
                                <a:chExt cx="555" cy="2775"/>
                              </a:xfrm>
                            </p:grpSpPr>
                            <p:sp>
                              <p:nvSpPr>
                                <p:cNvPr id="922" name="Rectangle 222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557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923" name="Rectangle 223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12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924" name="Rectangle 224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68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925" name="Rectangle 225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23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926" name="Rectangle 226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79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</p:grpSp>
                        </p:grpSp>
                        <p:grpSp>
                          <p:nvGrpSpPr>
                            <p:cNvPr id="886" name="Group 227"/>
                            <p:cNvGrpSpPr>
                              <a:grpSpLocks/>
                            </p:cNvGrpSpPr>
                            <p:nvPr/>
                          </p:nvGrpSpPr>
                          <p:grpSpPr bwMode="auto">
                            <a:xfrm>
                              <a:off x="8078" y="4394"/>
                              <a:ext cx="1318" cy="1361"/>
                              <a:chOff x="4122" y="4394"/>
                              <a:chExt cx="2760" cy="2835"/>
                            </a:xfrm>
                          </p:grpSpPr>
                          <p:grpSp>
                            <p:nvGrpSpPr>
                              <p:cNvPr id="887" name="Group 228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4122" y="4394"/>
                                <a:ext cx="555" cy="2835"/>
                                <a:chOff x="2685" y="5573"/>
                                <a:chExt cx="555" cy="2775"/>
                              </a:xfrm>
                            </p:grpSpPr>
                            <p:sp>
                              <p:nvSpPr>
                                <p:cNvPr id="912" name="Rectangle 229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557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913" name="Rectangle 230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12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914" name="Rectangle 231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68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915" name="Rectangle 232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23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916" name="Rectangle 233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79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</p:grpSp>
                          <p:grpSp>
                            <p:nvGrpSpPr>
                              <p:cNvPr id="888" name="Group 234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4662" y="4394"/>
                                <a:ext cx="555" cy="2835"/>
                                <a:chOff x="2685" y="5573"/>
                                <a:chExt cx="555" cy="2775"/>
                              </a:xfrm>
                            </p:grpSpPr>
                            <p:sp>
                              <p:nvSpPr>
                                <p:cNvPr id="907" name="Rectangle 235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557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908" name="Rectangle 236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12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909" name="Rectangle 237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68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910" name="Rectangle 238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23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911" name="Rectangle 239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79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</p:grpSp>
                          <p:grpSp>
                            <p:nvGrpSpPr>
                              <p:cNvPr id="889" name="Group 240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5217" y="4394"/>
                                <a:ext cx="555" cy="2835"/>
                                <a:chOff x="2685" y="5573"/>
                                <a:chExt cx="555" cy="2775"/>
                              </a:xfrm>
                            </p:grpSpPr>
                            <p:sp>
                              <p:nvSpPr>
                                <p:cNvPr id="902" name="Rectangle 241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557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903" name="Rectangle 242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12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904" name="Rectangle 243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68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905" name="Rectangle 244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23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906" name="Rectangle 245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79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</p:grpSp>
                          <p:grpSp>
                            <p:nvGrpSpPr>
                              <p:cNvPr id="890" name="Group 246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5772" y="4394"/>
                                <a:ext cx="555" cy="2835"/>
                                <a:chOff x="2685" y="5573"/>
                                <a:chExt cx="555" cy="2775"/>
                              </a:xfrm>
                            </p:grpSpPr>
                            <p:sp>
                              <p:nvSpPr>
                                <p:cNvPr id="897" name="Rectangle 247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557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898" name="Rectangle 248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12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899" name="Rectangle 249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68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900" name="Rectangle 250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23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901" name="Rectangle 251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79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</p:grpSp>
                          <p:grpSp>
                            <p:nvGrpSpPr>
                              <p:cNvPr id="891" name="Group 252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6327" y="4394"/>
                                <a:ext cx="555" cy="2835"/>
                                <a:chOff x="2685" y="5573"/>
                                <a:chExt cx="555" cy="2775"/>
                              </a:xfrm>
                            </p:grpSpPr>
                            <p:sp>
                              <p:nvSpPr>
                                <p:cNvPr id="892" name="Rectangle 253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557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893" name="Rectangle 254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12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894" name="Rectangle 255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68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895" name="Rectangle 256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23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896" name="Rectangle 257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79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</p:grpSp>
                        </p:grpSp>
                      </p:grpSp>
                      <p:grpSp>
                        <p:nvGrpSpPr>
                          <p:cNvPr id="634" name="Group 258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4124" y="7116"/>
                            <a:ext cx="5272" cy="1361"/>
                            <a:chOff x="4124" y="4394"/>
                            <a:chExt cx="5272" cy="1361"/>
                          </a:xfrm>
                        </p:grpSpPr>
                        <p:grpSp>
                          <p:nvGrpSpPr>
                            <p:cNvPr id="759" name="Group 259"/>
                            <p:cNvGrpSpPr>
                              <a:grpSpLocks/>
                            </p:cNvGrpSpPr>
                            <p:nvPr/>
                          </p:nvGrpSpPr>
                          <p:grpSpPr bwMode="auto">
                            <a:xfrm>
                              <a:off x="4124" y="4394"/>
                              <a:ext cx="1318" cy="1361"/>
                              <a:chOff x="4122" y="4394"/>
                              <a:chExt cx="2760" cy="2835"/>
                            </a:xfrm>
                          </p:grpSpPr>
                          <p:grpSp>
                            <p:nvGrpSpPr>
                              <p:cNvPr id="853" name="Group 260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4122" y="4394"/>
                                <a:ext cx="555" cy="2835"/>
                                <a:chOff x="2685" y="5573"/>
                                <a:chExt cx="555" cy="2775"/>
                              </a:xfrm>
                            </p:grpSpPr>
                            <p:sp>
                              <p:nvSpPr>
                                <p:cNvPr id="878" name="Rectangle 261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557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879" name="Rectangle 262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12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880" name="Rectangle 263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68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881" name="Rectangle 264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23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882" name="Rectangle 265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79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</p:grpSp>
                          <p:grpSp>
                            <p:nvGrpSpPr>
                              <p:cNvPr id="854" name="Group 266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4662" y="4394"/>
                                <a:ext cx="555" cy="2835"/>
                                <a:chOff x="2685" y="5573"/>
                                <a:chExt cx="555" cy="2775"/>
                              </a:xfrm>
                            </p:grpSpPr>
                            <p:sp>
                              <p:nvSpPr>
                                <p:cNvPr id="873" name="Rectangle 267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557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874" name="Rectangle 268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12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875" name="Rectangle 269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68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876" name="Rectangle 270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23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877" name="Rectangle 271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79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</p:grpSp>
                          <p:grpSp>
                            <p:nvGrpSpPr>
                              <p:cNvPr id="855" name="Group 272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5217" y="4394"/>
                                <a:ext cx="555" cy="2835"/>
                                <a:chOff x="2685" y="5573"/>
                                <a:chExt cx="555" cy="2775"/>
                              </a:xfrm>
                            </p:grpSpPr>
                            <p:sp>
                              <p:nvSpPr>
                                <p:cNvPr id="868" name="Rectangle 273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557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869" name="Rectangle 274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12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870" name="Rectangle 275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68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871" name="Rectangle 276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23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872" name="Rectangle 277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79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</p:grpSp>
                          <p:grpSp>
                            <p:nvGrpSpPr>
                              <p:cNvPr id="856" name="Group 278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5772" y="4394"/>
                                <a:ext cx="555" cy="2835"/>
                                <a:chOff x="2685" y="5573"/>
                                <a:chExt cx="555" cy="2775"/>
                              </a:xfrm>
                            </p:grpSpPr>
                            <p:sp>
                              <p:nvSpPr>
                                <p:cNvPr id="863" name="Rectangle 279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557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864" name="Rectangle 280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12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865" name="Rectangle 281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68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866" name="Rectangle 282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23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867" name="Rectangle 283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79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</p:grpSp>
                          <p:grpSp>
                            <p:nvGrpSpPr>
                              <p:cNvPr id="857" name="Group 284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6327" y="4394"/>
                                <a:ext cx="555" cy="2835"/>
                                <a:chOff x="2685" y="5573"/>
                                <a:chExt cx="555" cy="2775"/>
                              </a:xfrm>
                            </p:grpSpPr>
                            <p:sp>
                              <p:nvSpPr>
                                <p:cNvPr id="858" name="Rectangle 285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557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859" name="Rectangle 286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12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860" name="Rectangle 287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68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861" name="Rectangle 288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23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862" name="Rectangle 289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79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</p:grpSp>
                        </p:grpSp>
                        <p:grpSp>
                          <p:nvGrpSpPr>
                            <p:cNvPr id="760" name="Group 290"/>
                            <p:cNvGrpSpPr>
                              <a:grpSpLocks/>
                            </p:cNvGrpSpPr>
                            <p:nvPr/>
                          </p:nvGrpSpPr>
                          <p:grpSpPr bwMode="auto">
                            <a:xfrm>
                              <a:off x="5442" y="4394"/>
                              <a:ext cx="1318" cy="1361"/>
                              <a:chOff x="4122" y="4394"/>
                              <a:chExt cx="2760" cy="2835"/>
                            </a:xfrm>
                          </p:grpSpPr>
                          <p:grpSp>
                            <p:nvGrpSpPr>
                              <p:cNvPr id="823" name="Group 291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4122" y="4394"/>
                                <a:ext cx="555" cy="2835"/>
                                <a:chOff x="2685" y="5573"/>
                                <a:chExt cx="555" cy="2775"/>
                              </a:xfrm>
                            </p:grpSpPr>
                            <p:sp>
                              <p:nvSpPr>
                                <p:cNvPr id="848" name="Rectangle 292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557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849" name="Rectangle 293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12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850" name="Rectangle 294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68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851" name="Rectangle 295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23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852" name="Rectangle 296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79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</p:grpSp>
                          <p:grpSp>
                            <p:nvGrpSpPr>
                              <p:cNvPr id="824" name="Group 297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4662" y="4394"/>
                                <a:ext cx="555" cy="2835"/>
                                <a:chOff x="2685" y="5573"/>
                                <a:chExt cx="555" cy="2775"/>
                              </a:xfrm>
                            </p:grpSpPr>
                            <p:sp>
                              <p:nvSpPr>
                                <p:cNvPr id="843" name="Rectangle 298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557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844" name="Rectangle 299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12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845" name="Rectangle 300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68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846" name="Rectangle 301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23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847" name="Rectangle 302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79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</p:grpSp>
                          <p:grpSp>
                            <p:nvGrpSpPr>
                              <p:cNvPr id="825" name="Group 303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5217" y="4394"/>
                                <a:ext cx="555" cy="2835"/>
                                <a:chOff x="2685" y="5573"/>
                                <a:chExt cx="555" cy="2775"/>
                              </a:xfrm>
                            </p:grpSpPr>
                            <p:sp>
                              <p:nvSpPr>
                                <p:cNvPr id="838" name="Rectangle 304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557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839" name="Rectangle 305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12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840" name="Rectangle 306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68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841" name="Rectangle 307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23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842" name="Rectangle 308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79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</p:grpSp>
                          <p:grpSp>
                            <p:nvGrpSpPr>
                              <p:cNvPr id="826" name="Group 309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5772" y="4394"/>
                                <a:ext cx="555" cy="2835"/>
                                <a:chOff x="2685" y="5573"/>
                                <a:chExt cx="555" cy="2775"/>
                              </a:xfrm>
                            </p:grpSpPr>
                            <p:sp>
                              <p:nvSpPr>
                                <p:cNvPr id="833" name="Rectangle 310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557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834" name="Rectangle 311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12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835" name="Rectangle 312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68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836" name="Rectangle 313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23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837" name="Rectangle 314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79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</p:grpSp>
                          <p:grpSp>
                            <p:nvGrpSpPr>
                              <p:cNvPr id="827" name="Group 315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6327" y="4394"/>
                                <a:ext cx="555" cy="2835"/>
                                <a:chOff x="2685" y="5573"/>
                                <a:chExt cx="555" cy="2775"/>
                              </a:xfrm>
                            </p:grpSpPr>
                            <p:sp>
                              <p:nvSpPr>
                                <p:cNvPr id="828" name="Rectangle 316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557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829" name="Rectangle 317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12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830" name="Rectangle 318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68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831" name="Rectangle 319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23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832" name="Rectangle 320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79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</p:grpSp>
                        </p:grpSp>
                        <p:grpSp>
                          <p:nvGrpSpPr>
                            <p:cNvPr id="761" name="Group 321"/>
                            <p:cNvGrpSpPr>
                              <a:grpSpLocks/>
                            </p:cNvGrpSpPr>
                            <p:nvPr/>
                          </p:nvGrpSpPr>
                          <p:grpSpPr bwMode="auto">
                            <a:xfrm>
                              <a:off x="6760" y="4394"/>
                              <a:ext cx="1318" cy="1361"/>
                              <a:chOff x="4122" y="4394"/>
                              <a:chExt cx="2760" cy="2835"/>
                            </a:xfrm>
                          </p:grpSpPr>
                          <p:grpSp>
                            <p:nvGrpSpPr>
                              <p:cNvPr id="793" name="Group 322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4122" y="4394"/>
                                <a:ext cx="555" cy="2835"/>
                                <a:chOff x="2685" y="5573"/>
                                <a:chExt cx="555" cy="2775"/>
                              </a:xfrm>
                            </p:grpSpPr>
                            <p:sp>
                              <p:nvSpPr>
                                <p:cNvPr id="818" name="Rectangle 323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557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819" name="Rectangle 324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12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820" name="Rectangle 325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68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821" name="Rectangle 326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23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822" name="Rectangle 327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79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</p:grpSp>
                          <p:grpSp>
                            <p:nvGrpSpPr>
                              <p:cNvPr id="794" name="Group 328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4662" y="4394"/>
                                <a:ext cx="555" cy="2835"/>
                                <a:chOff x="2685" y="5573"/>
                                <a:chExt cx="555" cy="2775"/>
                              </a:xfrm>
                            </p:grpSpPr>
                            <p:sp>
                              <p:nvSpPr>
                                <p:cNvPr id="813" name="Rectangle 329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557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814" name="Rectangle 330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12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815" name="Rectangle 331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68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816" name="Rectangle 332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23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817" name="Rectangle 333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79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</p:grpSp>
                          <p:grpSp>
                            <p:nvGrpSpPr>
                              <p:cNvPr id="795" name="Group 334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5217" y="4394"/>
                                <a:ext cx="555" cy="2835"/>
                                <a:chOff x="2685" y="5573"/>
                                <a:chExt cx="555" cy="2775"/>
                              </a:xfrm>
                            </p:grpSpPr>
                            <p:sp>
                              <p:nvSpPr>
                                <p:cNvPr id="808" name="Rectangle 335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557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809" name="Rectangle 336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12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810" name="Rectangle 337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68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811" name="Rectangle 338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23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812" name="Rectangle 339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79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</p:grpSp>
                          <p:grpSp>
                            <p:nvGrpSpPr>
                              <p:cNvPr id="796" name="Group 340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5772" y="4394"/>
                                <a:ext cx="555" cy="2835"/>
                                <a:chOff x="2685" y="5573"/>
                                <a:chExt cx="555" cy="2775"/>
                              </a:xfrm>
                            </p:grpSpPr>
                            <p:sp>
                              <p:nvSpPr>
                                <p:cNvPr id="803" name="Rectangle 341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557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804" name="Rectangle 342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12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805" name="Rectangle 343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68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806" name="Rectangle 344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23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807" name="Rectangle 345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79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</p:grpSp>
                          <p:grpSp>
                            <p:nvGrpSpPr>
                              <p:cNvPr id="797" name="Group 346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6327" y="4394"/>
                                <a:ext cx="555" cy="2835"/>
                                <a:chOff x="2685" y="5573"/>
                                <a:chExt cx="555" cy="2775"/>
                              </a:xfrm>
                            </p:grpSpPr>
                            <p:sp>
                              <p:nvSpPr>
                                <p:cNvPr id="798" name="Rectangle 347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557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799" name="Rectangle 348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12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800" name="Rectangle 349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68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801" name="Rectangle 350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23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802" name="Rectangle 351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79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</p:grpSp>
                        </p:grpSp>
                        <p:grpSp>
                          <p:nvGrpSpPr>
                            <p:cNvPr id="762" name="Group 352"/>
                            <p:cNvGrpSpPr>
                              <a:grpSpLocks/>
                            </p:cNvGrpSpPr>
                            <p:nvPr/>
                          </p:nvGrpSpPr>
                          <p:grpSpPr bwMode="auto">
                            <a:xfrm>
                              <a:off x="8078" y="4394"/>
                              <a:ext cx="1318" cy="1361"/>
                              <a:chOff x="4122" y="4394"/>
                              <a:chExt cx="2760" cy="2835"/>
                            </a:xfrm>
                          </p:grpSpPr>
                          <p:grpSp>
                            <p:nvGrpSpPr>
                              <p:cNvPr id="763" name="Group 353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4122" y="4394"/>
                                <a:ext cx="555" cy="2835"/>
                                <a:chOff x="2685" y="5573"/>
                                <a:chExt cx="555" cy="2775"/>
                              </a:xfrm>
                            </p:grpSpPr>
                            <p:sp>
                              <p:nvSpPr>
                                <p:cNvPr id="788" name="Rectangle 354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557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789" name="Rectangle 355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12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790" name="Rectangle 356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68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791" name="Rectangle 357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23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792" name="Rectangle 358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79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</p:grpSp>
                          <p:grpSp>
                            <p:nvGrpSpPr>
                              <p:cNvPr id="764" name="Group 359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4662" y="4394"/>
                                <a:ext cx="555" cy="2835"/>
                                <a:chOff x="2685" y="5573"/>
                                <a:chExt cx="555" cy="2775"/>
                              </a:xfrm>
                            </p:grpSpPr>
                            <p:sp>
                              <p:nvSpPr>
                                <p:cNvPr id="783" name="Rectangle 360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557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784" name="Rectangle 361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12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785" name="Rectangle 362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68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786" name="Rectangle 363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23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787" name="Rectangle 364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79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</p:grpSp>
                          <p:grpSp>
                            <p:nvGrpSpPr>
                              <p:cNvPr id="765" name="Group 365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5217" y="4394"/>
                                <a:ext cx="555" cy="2835"/>
                                <a:chOff x="2685" y="5573"/>
                                <a:chExt cx="555" cy="2775"/>
                              </a:xfrm>
                            </p:grpSpPr>
                            <p:sp>
                              <p:nvSpPr>
                                <p:cNvPr id="778" name="Rectangle 366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557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779" name="Rectangle 367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12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780" name="Rectangle 368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68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781" name="Rectangle 369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23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782" name="Rectangle 370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79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</p:grpSp>
                          <p:grpSp>
                            <p:nvGrpSpPr>
                              <p:cNvPr id="766" name="Group 371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5772" y="4394"/>
                                <a:ext cx="555" cy="2835"/>
                                <a:chOff x="2685" y="5573"/>
                                <a:chExt cx="555" cy="2775"/>
                              </a:xfrm>
                            </p:grpSpPr>
                            <p:sp>
                              <p:nvSpPr>
                                <p:cNvPr id="773" name="Rectangle 372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557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774" name="Rectangle 373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12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775" name="Rectangle 374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68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776" name="Rectangle 375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23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777" name="Rectangle 376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79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</p:grpSp>
                          <p:grpSp>
                            <p:nvGrpSpPr>
                              <p:cNvPr id="767" name="Group 377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6327" y="4394"/>
                                <a:ext cx="555" cy="2835"/>
                                <a:chOff x="2685" y="5573"/>
                                <a:chExt cx="555" cy="2775"/>
                              </a:xfrm>
                            </p:grpSpPr>
                            <p:sp>
                              <p:nvSpPr>
                                <p:cNvPr id="768" name="Rectangle 378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557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769" name="Rectangle 379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12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770" name="Rectangle 380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68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771" name="Rectangle 381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23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772" name="Rectangle 382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79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</p:grpSp>
                        </p:grpSp>
                      </p:grpSp>
                      <p:grpSp>
                        <p:nvGrpSpPr>
                          <p:cNvPr id="635" name="Group 383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4124" y="8477"/>
                            <a:ext cx="5272" cy="1361"/>
                            <a:chOff x="4124" y="4394"/>
                            <a:chExt cx="5272" cy="1361"/>
                          </a:xfrm>
                        </p:grpSpPr>
                        <p:grpSp>
                          <p:nvGrpSpPr>
                            <p:cNvPr id="636" name="Group 384"/>
                            <p:cNvGrpSpPr>
                              <a:grpSpLocks/>
                            </p:cNvGrpSpPr>
                            <p:nvPr/>
                          </p:nvGrpSpPr>
                          <p:grpSpPr bwMode="auto">
                            <a:xfrm>
                              <a:off x="4124" y="4394"/>
                              <a:ext cx="1318" cy="1361"/>
                              <a:chOff x="4122" y="4394"/>
                              <a:chExt cx="2760" cy="2835"/>
                            </a:xfrm>
                          </p:grpSpPr>
                          <p:grpSp>
                            <p:nvGrpSpPr>
                              <p:cNvPr id="729" name="Group 385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4122" y="4394"/>
                                <a:ext cx="555" cy="2835"/>
                                <a:chOff x="2685" y="5573"/>
                                <a:chExt cx="555" cy="2775"/>
                              </a:xfrm>
                            </p:grpSpPr>
                            <p:sp>
                              <p:nvSpPr>
                                <p:cNvPr id="754" name="Rectangle 386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557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755" name="Rectangle 387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12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756" name="Rectangle 388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68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757" name="Rectangle 389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23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758" name="Rectangle 390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79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</p:grpSp>
                          <p:grpSp>
                            <p:nvGrpSpPr>
                              <p:cNvPr id="730" name="Group 391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4662" y="4394"/>
                                <a:ext cx="555" cy="2835"/>
                                <a:chOff x="2685" y="5573"/>
                                <a:chExt cx="555" cy="2775"/>
                              </a:xfrm>
                            </p:grpSpPr>
                            <p:sp>
                              <p:nvSpPr>
                                <p:cNvPr id="749" name="Rectangle 392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557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750" name="Rectangle 393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12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751" name="Rectangle 394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68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752" name="Rectangle 395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23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753" name="Rectangle 396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79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</p:grpSp>
                          <p:grpSp>
                            <p:nvGrpSpPr>
                              <p:cNvPr id="731" name="Group 397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5217" y="4394"/>
                                <a:ext cx="555" cy="2835"/>
                                <a:chOff x="2685" y="5573"/>
                                <a:chExt cx="555" cy="2775"/>
                              </a:xfrm>
                            </p:grpSpPr>
                            <p:sp>
                              <p:nvSpPr>
                                <p:cNvPr id="744" name="Rectangle 398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557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745" name="Rectangle 399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12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746" name="Rectangle 400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68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747" name="Rectangle 401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23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748" name="Rectangle 402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79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</p:grpSp>
                          <p:grpSp>
                            <p:nvGrpSpPr>
                              <p:cNvPr id="732" name="Group 403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5772" y="4394"/>
                                <a:ext cx="555" cy="2835"/>
                                <a:chOff x="2685" y="5573"/>
                                <a:chExt cx="555" cy="2775"/>
                              </a:xfrm>
                            </p:grpSpPr>
                            <p:sp>
                              <p:nvSpPr>
                                <p:cNvPr id="739" name="Rectangle 404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557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740" name="Rectangle 405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12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741" name="Rectangle 406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68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742" name="Rectangle 407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23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743" name="Rectangle 408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79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</p:grpSp>
                          <p:grpSp>
                            <p:nvGrpSpPr>
                              <p:cNvPr id="733" name="Group 409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6327" y="4394"/>
                                <a:ext cx="555" cy="2835"/>
                                <a:chOff x="2685" y="5573"/>
                                <a:chExt cx="555" cy="2775"/>
                              </a:xfrm>
                            </p:grpSpPr>
                            <p:sp>
                              <p:nvSpPr>
                                <p:cNvPr id="734" name="Rectangle 410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557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735" name="Rectangle 411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12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736" name="Rectangle 412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68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737" name="Rectangle 413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23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738" name="Rectangle 414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79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</p:grpSp>
                        </p:grpSp>
                        <p:grpSp>
                          <p:nvGrpSpPr>
                            <p:cNvPr id="637" name="Group 415"/>
                            <p:cNvGrpSpPr>
                              <a:grpSpLocks/>
                            </p:cNvGrpSpPr>
                            <p:nvPr/>
                          </p:nvGrpSpPr>
                          <p:grpSpPr bwMode="auto">
                            <a:xfrm>
                              <a:off x="5442" y="4394"/>
                              <a:ext cx="1318" cy="1361"/>
                              <a:chOff x="4122" y="4394"/>
                              <a:chExt cx="2760" cy="2835"/>
                            </a:xfrm>
                          </p:grpSpPr>
                          <p:grpSp>
                            <p:nvGrpSpPr>
                              <p:cNvPr id="699" name="Group 416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4122" y="4394"/>
                                <a:ext cx="555" cy="2835"/>
                                <a:chOff x="2685" y="5573"/>
                                <a:chExt cx="555" cy="2775"/>
                              </a:xfrm>
                            </p:grpSpPr>
                            <p:sp>
                              <p:nvSpPr>
                                <p:cNvPr id="724" name="Rectangle 417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557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725" name="Rectangle 418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12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726" name="Rectangle 419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68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727" name="Rectangle 420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23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728" name="Rectangle 421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79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</p:grpSp>
                          <p:grpSp>
                            <p:nvGrpSpPr>
                              <p:cNvPr id="700" name="Group 422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4662" y="4394"/>
                                <a:ext cx="555" cy="2835"/>
                                <a:chOff x="2685" y="5573"/>
                                <a:chExt cx="555" cy="2775"/>
                              </a:xfrm>
                            </p:grpSpPr>
                            <p:sp>
                              <p:nvSpPr>
                                <p:cNvPr id="719" name="Rectangle 423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557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720" name="Rectangle 424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12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721" name="Rectangle 425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68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722" name="Rectangle 426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23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723" name="Rectangle 427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79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</p:grpSp>
                          <p:grpSp>
                            <p:nvGrpSpPr>
                              <p:cNvPr id="701" name="Group 428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5217" y="4394"/>
                                <a:ext cx="555" cy="2835"/>
                                <a:chOff x="2685" y="5573"/>
                                <a:chExt cx="555" cy="2775"/>
                              </a:xfrm>
                            </p:grpSpPr>
                            <p:sp>
                              <p:nvSpPr>
                                <p:cNvPr id="714" name="Rectangle 429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557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715" name="Rectangle 430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12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716" name="Rectangle 431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68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717" name="Rectangle 432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23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718" name="Rectangle 433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79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</p:grpSp>
                          <p:grpSp>
                            <p:nvGrpSpPr>
                              <p:cNvPr id="702" name="Group 434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5772" y="4394"/>
                                <a:ext cx="555" cy="2835"/>
                                <a:chOff x="2685" y="5573"/>
                                <a:chExt cx="555" cy="2775"/>
                              </a:xfrm>
                            </p:grpSpPr>
                            <p:sp>
                              <p:nvSpPr>
                                <p:cNvPr id="709" name="Rectangle 435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557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710" name="Rectangle 436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12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711" name="Rectangle 437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68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712" name="Rectangle 438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23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713" name="Rectangle 439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79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</p:grpSp>
                          <p:grpSp>
                            <p:nvGrpSpPr>
                              <p:cNvPr id="703" name="Group 440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6327" y="4394"/>
                                <a:ext cx="555" cy="2835"/>
                                <a:chOff x="2685" y="5573"/>
                                <a:chExt cx="555" cy="2775"/>
                              </a:xfrm>
                            </p:grpSpPr>
                            <p:sp>
                              <p:nvSpPr>
                                <p:cNvPr id="704" name="Rectangle 441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557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705" name="Rectangle 442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12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706" name="Rectangle 443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68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707" name="Rectangle 444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23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708" name="Rectangle 445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79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</p:grpSp>
                        </p:grpSp>
                        <p:grpSp>
                          <p:nvGrpSpPr>
                            <p:cNvPr id="638" name="Group 446"/>
                            <p:cNvGrpSpPr>
                              <a:grpSpLocks/>
                            </p:cNvGrpSpPr>
                            <p:nvPr/>
                          </p:nvGrpSpPr>
                          <p:grpSpPr bwMode="auto">
                            <a:xfrm>
                              <a:off x="6760" y="4394"/>
                              <a:ext cx="1318" cy="1361"/>
                              <a:chOff x="4122" y="4394"/>
                              <a:chExt cx="2760" cy="2835"/>
                            </a:xfrm>
                          </p:grpSpPr>
                          <p:grpSp>
                            <p:nvGrpSpPr>
                              <p:cNvPr id="670" name="Group 447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4122" y="4394"/>
                                <a:ext cx="555" cy="2835"/>
                                <a:chOff x="2685" y="5573"/>
                                <a:chExt cx="555" cy="2775"/>
                              </a:xfrm>
                            </p:grpSpPr>
                            <p:sp>
                              <p:nvSpPr>
                                <p:cNvPr id="694" name="Rectangle 448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557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695" name="Rectangle 449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12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696" name="Rectangle 450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68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697" name="Rectangle 451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23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698" name="Rectangle 452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79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</p:grpSp>
                          <p:grpSp>
                            <p:nvGrpSpPr>
                              <p:cNvPr id="671" name="Group 453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4662" y="4394"/>
                                <a:ext cx="555" cy="2835"/>
                                <a:chOff x="2685" y="5573"/>
                                <a:chExt cx="555" cy="2775"/>
                              </a:xfrm>
                            </p:grpSpPr>
                            <p:sp>
                              <p:nvSpPr>
                                <p:cNvPr id="689" name="Rectangle 454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557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690" name="Rectangle 455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12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691" name="Rectangle 456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68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692" name="Rectangle 457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23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693" name="Rectangle 458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79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</p:grpSp>
                          <p:grpSp>
                            <p:nvGrpSpPr>
                              <p:cNvPr id="672" name="Group 459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5217" y="4394"/>
                                <a:ext cx="555" cy="2835"/>
                                <a:chOff x="2685" y="5573"/>
                                <a:chExt cx="555" cy="2775"/>
                              </a:xfrm>
                            </p:grpSpPr>
                            <p:sp>
                              <p:nvSpPr>
                                <p:cNvPr id="684" name="Rectangle 460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557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685" name="Rectangle 461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12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686" name="Rectangle 462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68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687" name="Rectangle 463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23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688" name="Rectangle 464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79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</p:grpSp>
                          <p:grpSp>
                            <p:nvGrpSpPr>
                              <p:cNvPr id="673" name="Group 465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5772" y="4961"/>
                                <a:ext cx="555" cy="2268"/>
                                <a:chOff x="2685" y="6128"/>
                                <a:chExt cx="555" cy="2220"/>
                              </a:xfrm>
                            </p:grpSpPr>
                            <p:sp>
                              <p:nvSpPr>
                                <p:cNvPr id="680" name="Rectangle 467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12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681" name="Rectangle 468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68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682" name="Rectangle 469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23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683" name="Rectangle 470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79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</p:grpSp>
                          <p:grpSp>
                            <p:nvGrpSpPr>
                              <p:cNvPr id="674" name="Group 471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6327" y="4394"/>
                                <a:ext cx="555" cy="2835"/>
                                <a:chOff x="2685" y="5573"/>
                                <a:chExt cx="555" cy="2775"/>
                              </a:xfrm>
                            </p:grpSpPr>
                            <p:sp>
                              <p:nvSpPr>
                                <p:cNvPr id="675" name="Rectangle 472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557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676" name="Rectangle 473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12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677" name="Rectangle 474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68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678" name="Rectangle 475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23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679" name="Rectangle 476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79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</p:grpSp>
                        </p:grpSp>
                        <p:grpSp>
                          <p:nvGrpSpPr>
                            <p:cNvPr id="639" name="Group 477"/>
                            <p:cNvGrpSpPr>
                              <a:grpSpLocks/>
                            </p:cNvGrpSpPr>
                            <p:nvPr/>
                          </p:nvGrpSpPr>
                          <p:grpSpPr bwMode="auto">
                            <a:xfrm>
                              <a:off x="8078" y="4394"/>
                              <a:ext cx="1318" cy="1361"/>
                              <a:chOff x="4122" y="4394"/>
                              <a:chExt cx="2760" cy="2835"/>
                            </a:xfrm>
                          </p:grpSpPr>
                          <p:grpSp>
                            <p:nvGrpSpPr>
                              <p:cNvPr id="640" name="Group 478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4122" y="4394"/>
                                <a:ext cx="555" cy="2835"/>
                                <a:chOff x="2685" y="5573"/>
                                <a:chExt cx="555" cy="2775"/>
                              </a:xfrm>
                            </p:grpSpPr>
                            <p:sp>
                              <p:nvSpPr>
                                <p:cNvPr id="665" name="Rectangle 479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557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666" name="Rectangle 480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12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667" name="Rectangle 481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68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668" name="Rectangle 482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23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669" name="Rectangle 483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79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</p:grpSp>
                          <p:grpSp>
                            <p:nvGrpSpPr>
                              <p:cNvPr id="641" name="Group 484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4662" y="4394"/>
                                <a:ext cx="555" cy="2835"/>
                                <a:chOff x="2685" y="5573"/>
                                <a:chExt cx="555" cy="2775"/>
                              </a:xfrm>
                            </p:grpSpPr>
                            <p:sp>
                              <p:nvSpPr>
                                <p:cNvPr id="660" name="Rectangle 485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557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661" name="Rectangle 486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12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662" name="Rectangle 487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68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663" name="Rectangle 488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23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664" name="Rectangle 489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79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</p:grpSp>
                          <p:grpSp>
                            <p:nvGrpSpPr>
                              <p:cNvPr id="642" name="Group 490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5217" y="4394"/>
                                <a:ext cx="555" cy="2835"/>
                                <a:chOff x="2685" y="5573"/>
                                <a:chExt cx="555" cy="2775"/>
                              </a:xfrm>
                            </p:grpSpPr>
                            <p:sp>
                              <p:nvSpPr>
                                <p:cNvPr id="655" name="Rectangle 491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557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656" name="Rectangle 492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12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657" name="Rectangle 493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68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658" name="Rectangle 494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23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659" name="Rectangle 495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79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</p:grpSp>
                          <p:grpSp>
                            <p:nvGrpSpPr>
                              <p:cNvPr id="643" name="Group 496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5772" y="4394"/>
                                <a:ext cx="555" cy="2835"/>
                                <a:chOff x="2685" y="5573"/>
                                <a:chExt cx="555" cy="2775"/>
                              </a:xfrm>
                            </p:grpSpPr>
                            <p:sp>
                              <p:nvSpPr>
                                <p:cNvPr id="650" name="Rectangle 497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557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651" name="Rectangle 498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12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652" name="Rectangle 499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68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653" name="Rectangle 500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23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654" name="Rectangle 501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79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</p:grpSp>
                          <p:grpSp>
                            <p:nvGrpSpPr>
                              <p:cNvPr id="644" name="Group 502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6327" y="4394"/>
                                <a:ext cx="555" cy="2835"/>
                                <a:chOff x="2685" y="5573"/>
                                <a:chExt cx="555" cy="2775"/>
                              </a:xfrm>
                            </p:grpSpPr>
                            <p:sp>
                              <p:nvSpPr>
                                <p:cNvPr id="645" name="Rectangle 503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557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646" name="Rectangle 504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12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647" name="Rectangle 505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668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648" name="Rectangle 506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238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649" name="Rectangle 507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685" y="7793"/>
                                  <a:ext cx="555" cy="555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FFFF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defTabSz="914400"/>
                                  <a:endParaRPr lang="ru-RU" sz="2400">
                                    <a:latin typeface="Calibri" charset="-52"/>
                                  </a:endParaRPr>
                                </a:p>
                              </p:txBody>
                            </p:sp>
                          </p:grpSp>
                        </p:grpSp>
                      </p:grpSp>
                    </p:grpSp>
                    <p:sp>
                      <p:nvSpPr>
                        <p:cNvPr id="591" name="Line 50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535" y="9862"/>
                          <a:ext cx="510" cy="43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592" name="Line 50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535" y="5507"/>
                          <a:ext cx="510" cy="43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593" name="Line 51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793" y="5507"/>
                          <a:ext cx="510" cy="43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594" name="Line 51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535" y="9644"/>
                          <a:ext cx="510" cy="43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595" name="Line 51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535" y="9426"/>
                          <a:ext cx="510" cy="43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596" name="Line 51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520" y="8773"/>
                          <a:ext cx="510" cy="43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597" name="Line 51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535" y="8555"/>
                          <a:ext cx="510" cy="43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598" name="Line 51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535" y="8338"/>
                          <a:ext cx="510" cy="43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599" name="Line 51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535" y="8120"/>
                          <a:ext cx="510" cy="43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600" name="Line 51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535" y="7902"/>
                          <a:ext cx="510" cy="43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601" name="Line 51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535" y="7684"/>
                          <a:ext cx="510" cy="43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602" name="Line 51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520" y="7467"/>
                          <a:ext cx="510" cy="43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603" name="Line 52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535" y="8991"/>
                          <a:ext cx="510" cy="43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604" name="Line 52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535" y="9208"/>
                          <a:ext cx="510" cy="43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605" name="Line 52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535" y="6378"/>
                          <a:ext cx="510" cy="43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606" name="Line 52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520" y="6597"/>
                          <a:ext cx="510" cy="43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607" name="Line 52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535" y="6813"/>
                          <a:ext cx="510" cy="43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608" name="Line 52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535" y="7032"/>
                          <a:ext cx="510" cy="43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609" name="Line 52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535" y="7249"/>
                          <a:ext cx="510" cy="43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610" name="Line 52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264" y="5508"/>
                          <a:ext cx="510" cy="43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611" name="Line 52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031" y="5508"/>
                          <a:ext cx="510" cy="43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612" name="Line 52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535" y="5725"/>
                          <a:ext cx="510" cy="43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613" name="Line 53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520" y="5943"/>
                          <a:ext cx="510" cy="43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614" name="Line 53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535" y="6160"/>
                          <a:ext cx="510" cy="43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615" name="Line 53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916" y="5508"/>
                          <a:ext cx="510" cy="43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616" name="Line 53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687" y="5507"/>
                          <a:ext cx="510" cy="43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617" name="Line 53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431" y="5508"/>
                          <a:ext cx="510" cy="43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618" name="Line 53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211" y="5508"/>
                          <a:ext cx="510" cy="43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619" name="Line 53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964" y="5508"/>
                          <a:ext cx="510" cy="43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620" name="Line 53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731" y="5507"/>
                          <a:ext cx="510" cy="43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621" name="Line 53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502" y="5507"/>
                          <a:ext cx="510" cy="43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622" name="Line 53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402" y="5507"/>
                          <a:ext cx="510" cy="43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623" name="Line 54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635" y="5508"/>
                          <a:ext cx="510" cy="43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624" name="Line 54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870" y="5507"/>
                          <a:ext cx="510" cy="43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625" name="Line 54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5340" y="5508"/>
                          <a:ext cx="510" cy="43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626" name="Line 54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5108" y="5507"/>
                          <a:ext cx="510" cy="43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627" name="Line 54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164" y="5508"/>
                          <a:ext cx="510" cy="43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628" name="Line 54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5582" y="5507"/>
                          <a:ext cx="510" cy="43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629" name="Line 54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5820" y="5507"/>
                          <a:ext cx="510" cy="43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630" name="Line 54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80" y="5508"/>
                          <a:ext cx="510" cy="43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631" name="Line 54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043" y="5508"/>
                          <a:ext cx="510" cy="43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</p:grpSp>
                <p:sp>
                  <p:nvSpPr>
                    <p:cNvPr id="583" name="Line 1724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1869" y="1375"/>
                      <a:ext cx="177" cy="65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584" name="Line 1725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6551" y="1375"/>
                      <a:ext cx="192" cy="87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585" name="Line 172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046" y="1375"/>
                      <a:ext cx="4697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 type="arrow" w="med" len="med"/>
                      <a:tailEnd type="arrow" w="med" len="med"/>
                    </a:ln>
                    <a:effec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586" name="Line 172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098" y="3357"/>
                      <a:ext cx="144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587" name="Line 1728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6241" y="3193"/>
                      <a:ext cx="502" cy="163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 type="arrow" w="med" len="med"/>
                      <a:tailEnd type="arrow" w="med" len="med"/>
                    </a:ln>
                    <a:effec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</p:grpSp>
            <p:sp>
              <p:nvSpPr>
                <p:cNvPr id="578" name="Text Box 1731"/>
                <p:cNvSpPr txBox="1">
                  <a:spLocks noChangeArrowheads="1"/>
                </p:cNvSpPr>
                <p:nvPr/>
              </p:nvSpPr>
              <p:spPr bwMode="auto">
                <a:xfrm>
                  <a:off x="6323" y="3003"/>
                  <a:ext cx="821" cy="15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r>
                    <a:rPr lang="ru-RU" sz="1400" dirty="0" smtClean="0">
                      <a:latin typeface="Times New Roman Cyr" pitchFamily="18" charset="-52"/>
                    </a:rPr>
                    <a:t>10 </a:t>
                  </a:r>
                  <a:r>
                    <a:rPr lang="ru-RU" sz="1400" dirty="0">
                      <a:latin typeface="Times New Roman Cyr" pitchFamily="18" charset="-52"/>
                    </a:rPr>
                    <a:t>мм</a:t>
                  </a:r>
                </a:p>
              </p:txBody>
            </p:sp>
          </p:grpSp>
        </p:grpSp>
      </p:grpSp>
      <p:sp>
        <p:nvSpPr>
          <p:cNvPr id="1131" name="Line 1727"/>
          <p:cNvSpPr>
            <a:spLocks noChangeShapeType="1"/>
          </p:cNvSpPr>
          <p:nvPr/>
        </p:nvSpPr>
        <p:spPr bwMode="auto">
          <a:xfrm>
            <a:off x="5328000" y="4626000"/>
            <a:ext cx="1116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/>
          </p:cNvSpPr>
          <p:nvPr/>
        </p:nvSpPr>
        <p:spPr bwMode="auto">
          <a:xfrm>
            <a:off x="1071538" y="1"/>
            <a:ext cx="7424138" cy="857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lnSpc>
                <a:spcPct val="65000"/>
              </a:lnSpc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Результаты моделирования</a:t>
            </a:r>
            <a:r>
              <a:rPr lang="ru-RU" sz="2400" b="1" dirty="0">
                <a:latin typeface="Times New Roman" pitchFamily="18" charset="0"/>
              </a:rPr>
              <a:t> однородной модели, как основа коррекции числа зарегистрированных рассеянных фотонов</a:t>
            </a:r>
          </a:p>
        </p:txBody>
      </p:sp>
      <p:pic>
        <p:nvPicPr>
          <p:cNvPr id="5" name="Picture 2"/>
          <p:cNvPicPr>
            <a:picLocks noChangeArrowheads="1"/>
          </p:cNvPicPr>
          <p:nvPr/>
        </p:nvPicPr>
        <p:blipFill>
          <a:blip r:embed="rId3" cstate="print">
            <a:grayscl/>
          </a:blip>
          <a:srcRect/>
          <a:stretch>
            <a:fillRect/>
          </a:stretch>
        </p:blipFill>
        <p:spPr bwMode="auto">
          <a:xfrm>
            <a:off x="3857620" y="3929066"/>
            <a:ext cx="5286380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Group 1912"/>
          <p:cNvGrpSpPr>
            <a:grpSpLocks/>
          </p:cNvGrpSpPr>
          <p:nvPr/>
        </p:nvGrpSpPr>
        <p:grpSpPr bwMode="auto">
          <a:xfrm>
            <a:off x="6429388" y="857232"/>
            <a:ext cx="2261984" cy="667544"/>
            <a:chOff x="1315" y="11764"/>
            <a:chExt cx="3672" cy="830"/>
          </a:xfrm>
        </p:grpSpPr>
        <p:sp>
          <p:nvSpPr>
            <p:cNvPr id="7" name="Text Box 1906"/>
            <p:cNvSpPr txBox="1">
              <a:spLocks noChangeArrowheads="1"/>
            </p:cNvSpPr>
            <p:nvPr/>
          </p:nvSpPr>
          <p:spPr bwMode="auto">
            <a:xfrm>
              <a:off x="1315" y="11764"/>
              <a:ext cx="1870" cy="7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lnSpc>
                  <a:spcPct val="75000"/>
                </a:lnSpc>
              </a:pPr>
              <a:r>
                <a:rPr lang="ru-RU" sz="1400" b="1" dirty="0">
                  <a:latin typeface="Times New Roman Cyr" pitchFamily="18" charset="-52"/>
                </a:rPr>
                <a:t>Число </a:t>
              </a:r>
            </a:p>
            <a:p>
              <a:pPr>
                <a:lnSpc>
                  <a:spcPct val="75000"/>
                </a:lnSpc>
              </a:pPr>
              <a:r>
                <a:rPr lang="ru-RU" sz="1400" b="1" dirty="0">
                  <a:latin typeface="Times New Roman Cyr" pitchFamily="18" charset="-52"/>
                </a:rPr>
                <a:t>рассеянных</a:t>
              </a:r>
            </a:p>
            <a:p>
              <a:pPr>
                <a:lnSpc>
                  <a:spcPct val="75000"/>
                </a:lnSpc>
              </a:pPr>
              <a:r>
                <a:rPr lang="ru-RU" sz="1400" b="1" dirty="0">
                  <a:latin typeface="Times New Roman Cyr" pitchFamily="18" charset="-52"/>
                </a:rPr>
                <a:t> фотонов</a:t>
              </a:r>
            </a:p>
          </p:txBody>
        </p:sp>
        <p:graphicFrame>
          <p:nvGraphicFramePr>
            <p:cNvPr id="8" name="Object 1907"/>
            <p:cNvGraphicFramePr>
              <a:graphicFrameLocks noChangeAspect="1"/>
            </p:cNvGraphicFramePr>
            <p:nvPr/>
          </p:nvGraphicFramePr>
          <p:xfrm>
            <a:off x="3161" y="11958"/>
            <a:ext cx="473" cy="339"/>
          </p:xfrm>
          <a:graphic>
            <a:graphicData uri="http://schemas.openxmlformats.org/presentationml/2006/ole">
              <p:oleObj spid="_x0000_s8194" name="Формула" r:id="rId4" imgW="139680" imgH="114120" progId="Equation.3">
                <p:embed/>
              </p:oleObj>
            </a:graphicData>
          </a:graphic>
        </p:graphicFrame>
        <p:sp>
          <p:nvSpPr>
            <p:cNvPr id="9" name="Text Box 1908"/>
            <p:cNvSpPr txBox="1">
              <a:spLocks noChangeArrowheads="1"/>
            </p:cNvSpPr>
            <p:nvPr/>
          </p:nvSpPr>
          <p:spPr bwMode="auto">
            <a:xfrm>
              <a:off x="3456" y="11874"/>
              <a:ext cx="1531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lnSpc>
                  <a:spcPct val="75000"/>
                </a:lnSpc>
              </a:pPr>
              <a:r>
                <a:rPr lang="ru-RU" sz="1400" b="1" dirty="0">
                  <a:latin typeface="Times New Roman Cyr" pitchFamily="18" charset="-52"/>
                </a:rPr>
                <a:t>Функция</a:t>
              </a:r>
            </a:p>
            <a:p>
              <a:pPr>
                <a:lnSpc>
                  <a:spcPct val="75000"/>
                </a:lnSpc>
              </a:pPr>
              <a:r>
                <a:rPr lang="ru-RU" sz="1400" b="1" dirty="0">
                  <a:latin typeface="Times New Roman Cyr" pitchFamily="18" charset="-52"/>
                </a:rPr>
                <a:t> столбца</a:t>
              </a:r>
            </a:p>
            <a:p>
              <a:pPr>
                <a:lnSpc>
                  <a:spcPct val="75000"/>
                </a:lnSpc>
              </a:pPr>
              <a:endParaRPr lang="ru-RU" sz="1400" b="1" dirty="0">
                <a:latin typeface="Times New Roman Cyr" pitchFamily="18" charset="-52"/>
              </a:endParaRPr>
            </a:p>
          </p:txBody>
        </p:sp>
      </p:grpSp>
      <p:graphicFrame>
        <p:nvGraphicFramePr>
          <p:cNvPr id="10" name="Диаграмма 9"/>
          <p:cNvGraphicFramePr>
            <a:graphicFrameLocks/>
          </p:cNvGraphicFramePr>
          <p:nvPr/>
        </p:nvGraphicFramePr>
        <p:xfrm>
          <a:off x="285720" y="785794"/>
          <a:ext cx="5572132" cy="31239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/>
          </p:cNvSpPr>
          <p:nvPr/>
        </p:nvSpPr>
        <p:spPr bwMode="auto">
          <a:xfrm>
            <a:off x="0" y="-24"/>
            <a:ext cx="9144000" cy="612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lnSpc>
                <a:spcPct val="75000"/>
              </a:lnSpc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Результаты реконструкции</a:t>
            </a:r>
            <a:r>
              <a:rPr lang="ru-RU" sz="2400" b="1" dirty="0">
                <a:latin typeface="Times New Roman" pitchFamily="18" charset="0"/>
              </a:rPr>
              <a:t> неоднородного объекта</a:t>
            </a:r>
          </a:p>
        </p:txBody>
      </p:sp>
      <p:pic>
        <p:nvPicPr>
          <p:cNvPr id="5" name="Диаграмма 8"/>
          <p:cNvPicPr>
            <a:picLocks noChangeArrowheads="1"/>
          </p:cNvPicPr>
          <p:nvPr/>
        </p:nvPicPr>
        <p:blipFill>
          <a:blip r:embed="rId3" cstate="print">
            <a:grayscl/>
          </a:blip>
          <a:srcRect/>
          <a:stretch>
            <a:fillRect/>
          </a:stretch>
        </p:blipFill>
        <p:spPr bwMode="auto">
          <a:xfrm>
            <a:off x="4572000" y="1214422"/>
            <a:ext cx="4357718" cy="3143272"/>
          </a:xfrm>
          <a:prstGeom prst="rect">
            <a:avLst/>
          </a:prstGeom>
          <a:noFill/>
          <a:ln w="9525">
            <a:solidFill>
              <a:sysClr val="windowText" lastClr="000000"/>
            </a:solidFill>
            <a:miter lim="800000"/>
            <a:headEnd/>
            <a:tailEnd/>
          </a:ln>
        </p:spPr>
      </p:pic>
      <p:graphicFrame>
        <p:nvGraphicFramePr>
          <p:cNvPr id="6" name="Object 1032"/>
          <p:cNvGraphicFramePr>
            <a:graphicFrameLocks noChangeAspect="1"/>
          </p:cNvGraphicFramePr>
          <p:nvPr/>
        </p:nvGraphicFramePr>
        <p:xfrm>
          <a:off x="500034" y="4643447"/>
          <a:ext cx="7500990" cy="428627"/>
        </p:xfrm>
        <a:graphic>
          <a:graphicData uri="http://schemas.openxmlformats.org/presentationml/2006/ole">
            <p:oleObj spid="_x0000_s9218" name="Формула" r:id="rId4" imgW="2095200" imgH="266400" progId="Equation.3">
              <p:embed/>
            </p:oleObj>
          </a:graphicData>
        </a:graphic>
      </p:graphicFrame>
      <p:sp>
        <p:nvSpPr>
          <p:cNvPr id="7" name="Text Box 1033"/>
          <p:cNvSpPr txBox="1">
            <a:spLocks noChangeArrowheads="1"/>
          </p:cNvSpPr>
          <p:nvPr/>
        </p:nvSpPr>
        <p:spPr bwMode="auto">
          <a:xfrm>
            <a:off x="785786" y="5460549"/>
            <a:ext cx="7429552" cy="1040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ru-RU" sz="1400" dirty="0">
                <a:latin typeface="Times New Roman Cyr" pitchFamily="18" charset="-52"/>
              </a:rPr>
              <a:t>Где </a:t>
            </a:r>
            <a:r>
              <a:rPr lang="en-US" sz="1400" dirty="0">
                <a:latin typeface="Times New Roman Cyr" pitchFamily="18" charset="-52"/>
              </a:rPr>
              <a:t>N</a:t>
            </a:r>
            <a:r>
              <a:rPr lang="en-US" sz="1400" baseline="-25000" dirty="0">
                <a:latin typeface="Times New Roman Cyr" pitchFamily="18" charset="-52"/>
              </a:rPr>
              <a:t>s</a:t>
            </a:r>
            <a:r>
              <a:rPr lang="en-US" sz="1400" dirty="0">
                <a:latin typeface="Times New Roman Cyr" pitchFamily="18" charset="-52"/>
              </a:rPr>
              <a:t>(</a:t>
            </a:r>
            <a:r>
              <a:rPr lang="en-US" sz="1400" dirty="0" err="1">
                <a:latin typeface="Times New Roman Cyr" pitchFamily="18" charset="-52"/>
              </a:rPr>
              <a:t>x,y</a:t>
            </a:r>
            <a:r>
              <a:rPr lang="en-US" sz="1400" dirty="0">
                <a:latin typeface="Times New Roman Cyr" pitchFamily="18" charset="-52"/>
              </a:rPr>
              <a:t>) – </a:t>
            </a:r>
            <a:r>
              <a:rPr lang="ru-RU" sz="1400" dirty="0">
                <a:latin typeface="Times New Roman Cyr" pitchFamily="18" charset="-52"/>
              </a:rPr>
              <a:t>Количество рассеянных фотонов в том числе </a:t>
            </a:r>
            <a:r>
              <a:rPr lang="ru-RU" sz="1400" dirty="0" err="1">
                <a:latin typeface="Times New Roman Cyr" pitchFamily="18" charset="-52"/>
              </a:rPr>
              <a:t>фотопоглотившихся</a:t>
            </a:r>
            <a:r>
              <a:rPr lang="en-US" sz="1400" baseline="-25000" dirty="0">
                <a:latin typeface="Times New Roman Cyr" pitchFamily="18" charset="-52"/>
              </a:rPr>
              <a:t> </a:t>
            </a:r>
            <a:endParaRPr lang="ru-RU" sz="1400" baseline="-25000" dirty="0">
              <a:latin typeface="Times New Roman Cyr" pitchFamily="18" charset="-52"/>
            </a:endParaRPr>
          </a:p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 sz="1400" dirty="0">
                <a:latin typeface="Times New Roman Cyr" pitchFamily="18" charset="-52"/>
              </a:rPr>
              <a:t>        k(</a:t>
            </a:r>
            <a:r>
              <a:rPr lang="en-US" sz="1400" dirty="0" err="1">
                <a:latin typeface="Times New Roman Cyr" pitchFamily="18" charset="-52"/>
              </a:rPr>
              <a:t>x,y</a:t>
            </a:r>
            <a:r>
              <a:rPr lang="en-US" sz="1400" dirty="0">
                <a:latin typeface="Times New Roman Cyr" pitchFamily="18" charset="-52"/>
              </a:rPr>
              <a:t>) – </a:t>
            </a:r>
            <a:r>
              <a:rPr lang="ru-RU" sz="1400" dirty="0">
                <a:latin typeface="Times New Roman Cyr" pitchFamily="18" charset="-52"/>
              </a:rPr>
              <a:t>Коэффициент перевода количества зарегистрированных фотонов в число рассеянных, в </a:t>
            </a:r>
            <a:r>
              <a:rPr lang="ru-RU" sz="1400" dirty="0" smtClean="0">
                <a:latin typeface="Times New Roman Cyr" pitchFamily="18" charset="-52"/>
              </a:rPr>
              <a:t>том </a:t>
            </a:r>
            <a:r>
              <a:rPr lang="ru-RU" sz="1400" dirty="0">
                <a:latin typeface="Times New Roman Cyr" pitchFamily="18" charset="-52"/>
              </a:rPr>
              <a:t>числе </a:t>
            </a:r>
            <a:r>
              <a:rPr lang="ru-RU" sz="1400" dirty="0" err="1">
                <a:latin typeface="Times New Roman Cyr" pitchFamily="18" charset="-52"/>
              </a:rPr>
              <a:t>фотопоглотившихся</a:t>
            </a:r>
            <a:endParaRPr lang="en-US" sz="1400" dirty="0">
              <a:latin typeface="Times New Roman Cyr" pitchFamily="18" charset="-52"/>
            </a:endParaRPr>
          </a:p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 sz="1400" dirty="0">
                <a:latin typeface="Times New Roman Cyr" pitchFamily="18" charset="-52"/>
              </a:rPr>
              <a:t>        </a:t>
            </a:r>
            <a:r>
              <a:rPr lang="en-US" sz="1400" dirty="0" err="1">
                <a:latin typeface="Times New Roman Cyr" pitchFamily="18" charset="-52"/>
              </a:rPr>
              <a:t>N</a:t>
            </a:r>
            <a:r>
              <a:rPr lang="en-US" sz="1400" baseline="-25000" dirty="0" err="1">
                <a:latin typeface="Times New Roman Cyr" pitchFamily="18" charset="-52"/>
              </a:rPr>
              <a:t>s,r</a:t>
            </a:r>
            <a:r>
              <a:rPr lang="en-US" sz="1400" dirty="0">
                <a:latin typeface="Times New Roman Cyr" pitchFamily="18" charset="-52"/>
              </a:rPr>
              <a:t>(</a:t>
            </a:r>
            <a:r>
              <a:rPr lang="en-US" sz="1400" dirty="0" err="1">
                <a:latin typeface="Times New Roman Cyr" pitchFamily="18" charset="-52"/>
              </a:rPr>
              <a:t>x,y</a:t>
            </a:r>
            <a:r>
              <a:rPr lang="en-US" sz="1400" dirty="0">
                <a:latin typeface="Times New Roman Cyr" pitchFamily="18" charset="-52"/>
              </a:rPr>
              <a:t>) – </a:t>
            </a:r>
            <a:r>
              <a:rPr lang="ru-RU" sz="1400" dirty="0">
                <a:latin typeface="Times New Roman Cyr" pitchFamily="18" charset="-52"/>
              </a:rPr>
              <a:t>Количество зарегистрированных рассеянных </a:t>
            </a:r>
            <a:r>
              <a:rPr lang="ru-RU" sz="1400" dirty="0" smtClean="0">
                <a:latin typeface="Times New Roman Cyr" pitchFamily="18" charset="-52"/>
              </a:rPr>
              <a:t>фотонов</a:t>
            </a:r>
            <a:endParaRPr lang="ru-RU" sz="1400" dirty="0">
              <a:latin typeface="Times New Roman Cyr" pitchFamily="18" charset="-52"/>
            </a:endParaRPr>
          </a:p>
        </p:txBody>
      </p:sp>
      <p:sp>
        <p:nvSpPr>
          <p:cNvPr id="8" name="Text Box 1036"/>
          <p:cNvSpPr txBox="1">
            <a:spLocks noChangeArrowheads="1"/>
          </p:cNvSpPr>
          <p:nvPr/>
        </p:nvSpPr>
        <p:spPr bwMode="auto">
          <a:xfrm>
            <a:off x="242432" y="549455"/>
            <a:ext cx="390094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Число рассеянных зарегистрированных фотонов</a:t>
            </a:r>
          </a:p>
        </p:txBody>
      </p:sp>
      <p:sp>
        <p:nvSpPr>
          <p:cNvPr id="9" name="Text Box 1037"/>
          <p:cNvSpPr txBox="1">
            <a:spLocks noChangeArrowheads="1"/>
          </p:cNvSpPr>
          <p:nvPr/>
        </p:nvSpPr>
        <p:spPr bwMode="auto">
          <a:xfrm>
            <a:off x="4839745" y="549455"/>
            <a:ext cx="430425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Число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трансмисионных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зарегистрированных фотонов</a:t>
            </a:r>
          </a:p>
        </p:txBody>
      </p:sp>
      <p:pic>
        <p:nvPicPr>
          <p:cNvPr id="10" name="Диаграмма 6"/>
          <p:cNvPicPr>
            <a:picLocks noChangeArrowheads="1"/>
          </p:cNvPicPr>
          <p:nvPr/>
        </p:nvPicPr>
        <p:blipFill>
          <a:blip r:embed="rId5" cstate="print">
            <a:grayscl/>
          </a:blip>
          <a:srcRect/>
          <a:stretch>
            <a:fillRect/>
          </a:stretch>
        </p:blipFill>
        <p:spPr bwMode="auto">
          <a:xfrm>
            <a:off x="142844" y="1214422"/>
            <a:ext cx="3786213" cy="3143272"/>
          </a:xfrm>
          <a:prstGeom prst="rect">
            <a:avLst/>
          </a:prstGeom>
          <a:noFill/>
          <a:ln w="9525">
            <a:solidFill>
              <a:sysClr val="windowText" lastClr="0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Диаграмма 9"/>
          <p:cNvPicPr>
            <a:picLocks noChangeArrowheads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142844" y="3714752"/>
            <a:ext cx="4214842" cy="3000396"/>
          </a:xfrm>
          <a:prstGeom prst="rect">
            <a:avLst/>
          </a:prstGeom>
          <a:noFill/>
          <a:ln w="9525">
            <a:solidFill>
              <a:sysClr val="windowText" lastClr="000000"/>
            </a:solidFill>
            <a:miter lim="800000"/>
            <a:headEnd/>
            <a:tailEnd/>
          </a:ln>
        </p:spPr>
      </p:pic>
      <p:pic>
        <p:nvPicPr>
          <p:cNvPr id="5" name="Диаграмма 10"/>
          <p:cNvPicPr>
            <a:picLocks noChangeArrowheads="1"/>
          </p:cNvPicPr>
          <p:nvPr/>
        </p:nvPicPr>
        <p:blipFill>
          <a:blip r:embed="rId3" cstate="print">
            <a:grayscl/>
          </a:blip>
          <a:srcRect/>
          <a:stretch>
            <a:fillRect/>
          </a:stretch>
        </p:blipFill>
        <p:spPr bwMode="auto">
          <a:xfrm>
            <a:off x="4500562" y="3714752"/>
            <a:ext cx="4500594" cy="3000396"/>
          </a:xfrm>
          <a:prstGeom prst="rect">
            <a:avLst/>
          </a:prstGeom>
          <a:noFill/>
          <a:ln w="9525">
            <a:solidFill>
              <a:sysClr val="windowText" lastClr="000000"/>
            </a:solidFill>
            <a:miter lim="800000"/>
            <a:headEnd/>
            <a:tailEnd/>
          </a:ln>
        </p:spPr>
      </p:pic>
      <p:graphicFrame>
        <p:nvGraphicFramePr>
          <p:cNvPr id="6" name="Диаграмма 5"/>
          <p:cNvGraphicFramePr/>
          <p:nvPr/>
        </p:nvGraphicFramePr>
        <p:xfrm>
          <a:off x="142844" y="357166"/>
          <a:ext cx="4214842" cy="32861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Диаграмма 6"/>
          <p:cNvGraphicFramePr/>
          <p:nvPr/>
        </p:nvGraphicFramePr>
        <p:xfrm>
          <a:off x="4500562" y="357166"/>
          <a:ext cx="4500562" cy="32861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" name="Text Box 1038"/>
          <p:cNvSpPr txBox="1">
            <a:spLocks noChangeArrowheads="1"/>
          </p:cNvSpPr>
          <p:nvPr/>
        </p:nvSpPr>
        <p:spPr bwMode="auto">
          <a:xfrm>
            <a:off x="285720" y="0"/>
            <a:ext cx="372711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400" dirty="0"/>
              <a:t>Распределение коэффициента перевода</a:t>
            </a:r>
            <a:r>
              <a:rPr lang="en-US" sz="1400" dirty="0"/>
              <a:t> k(</a:t>
            </a:r>
            <a:r>
              <a:rPr lang="en-US" sz="1400" dirty="0" err="1"/>
              <a:t>x,y</a:t>
            </a:r>
            <a:r>
              <a:rPr lang="en-US" sz="1400" dirty="0"/>
              <a:t>)</a:t>
            </a:r>
            <a:endParaRPr lang="ru-RU" sz="1400" dirty="0"/>
          </a:p>
        </p:txBody>
      </p:sp>
      <p:sp>
        <p:nvSpPr>
          <p:cNvPr id="9" name="Text Box 1039"/>
          <p:cNvSpPr txBox="1">
            <a:spLocks noChangeArrowheads="1"/>
          </p:cNvSpPr>
          <p:nvPr/>
        </p:nvSpPr>
        <p:spPr bwMode="auto">
          <a:xfrm>
            <a:off x="4143372" y="-71462"/>
            <a:ext cx="500062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1400" dirty="0"/>
              <a:t>Число рассеянных фотонов в МЖ включая претерпевших </a:t>
            </a:r>
            <a:r>
              <a:rPr lang="ru-RU" sz="1400" dirty="0" smtClean="0"/>
              <a:t>фотопоглощение</a:t>
            </a:r>
            <a:endParaRPr lang="ru-RU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27"/>
          <p:cNvPicPr>
            <a:picLocks noChangeAspect="1" noChangeArrowheads="1"/>
          </p:cNvPicPr>
          <p:nvPr/>
        </p:nvPicPr>
        <p:blipFill>
          <a:blip r:embed="rId2" cstate="print"/>
          <a:srcRect l="8928" r="10715"/>
          <a:stretch>
            <a:fillRect/>
          </a:stretch>
        </p:blipFill>
        <p:spPr bwMode="auto">
          <a:xfrm>
            <a:off x="142844" y="1000108"/>
            <a:ext cx="3324220" cy="2522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1028"/>
          <p:cNvPicPr>
            <a:picLocks noChangeAspect="1" noChangeArrowheads="1"/>
          </p:cNvPicPr>
          <p:nvPr/>
        </p:nvPicPr>
        <p:blipFill>
          <a:blip r:embed="rId3" cstate="print"/>
          <a:srcRect l="39771" t="28244" r="27495" b="33792"/>
          <a:stretch>
            <a:fillRect/>
          </a:stretch>
        </p:blipFill>
        <p:spPr bwMode="auto">
          <a:xfrm>
            <a:off x="214281" y="3714752"/>
            <a:ext cx="3755351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AutoShape 1029"/>
          <p:cNvSpPr>
            <a:spLocks noChangeArrowheads="1"/>
          </p:cNvSpPr>
          <p:nvPr/>
        </p:nvSpPr>
        <p:spPr bwMode="auto">
          <a:xfrm>
            <a:off x="857224" y="1643050"/>
            <a:ext cx="2198679" cy="409567"/>
          </a:xfrm>
          <a:prstGeom prst="wedgeRoundRectCallout">
            <a:avLst>
              <a:gd name="adj1" fmla="val -43658"/>
              <a:gd name="adj2" fmla="val 219532"/>
              <a:gd name="adj3" fmla="val 16667"/>
            </a:avLst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ru-RU" sz="1400" dirty="0" err="1">
                <a:solidFill>
                  <a:schemeClr val="bg1"/>
                </a:solidFill>
                <a:latin typeface="Times New Roman" pitchFamily="18" charset="0"/>
              </a:rPr>
              <a:t>Микрокальцинаты</a:t>
            </a:r>
            <a:endParaRPr lang="ru-RU" sz="1400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grpSp>
        <p:nvGrpSpPr>
          <p:cNvPr id="8" name="Group 1030"/>
          <p:cNvGrpSpPr>
            <a:grpSpLocks/>
          </p:cNvGrpSpPr>
          <p:nvPr/>
        </p:nvGrpSpPr>
        <p:grpSpPr bwMode="auto">
          <a:xfrm>
            <a:off x="4000496" y="1071546"/>
            <a:ext cx="2428892" cy="3071834"/>
            <a:chOff x="2544" y="528"/>
            <a:chExt cx="1296" cy="2832"/>
          </a:xfrm>
        </p:grpSpPr>
        <p:pic>
          <p:nvPicPr>
            <p:cNvPr id="9" name="Picture 1031"/>
            <p:cNvPicPr>
              <a:picLocks noChangeAspect="1" noChangeArrowheads="1"/>
            </p:cNvPicPr>
            <p:nvPr/>
          </p:nvPicPr>
          <p:blipFill>
            <a:blip r:embed="rId4" cstate="print"/>
            <a:srcRect l="23607" t="55231" r="66896" b="19403"/>
            <a:stretch>
              <a:fillRect/>
            </a:stretch>
          </p:blipFill>
          <p:spPr bwMode="auto">
            <a:xfrm>
              <a:off x="2544" y="528"/>
              <a:ext cx="1296" cy="2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0" name="Rectangle 1032"/>
            <p:cNvSpPr>
              <a:spLocks noChangeArrowheads="1"/>
            </p:cNvSpPr>
            <p:nvPr/>
          </p:nvSpPr>
          <p:spPr bwMode="auto">
            <a:xfrm>
              <a:off x="2832" y="1776"/>
              <a:ext cx="384" cy="72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pic>
        <p:nvPicPr>
          <p:cNvPr id="11" name="Picture 1033"/>
          <p:cNvPicPr>
            <a:picLocks noChangeAspect="1" noChangeArrowheads="1"/>
          </p:cNvPicPr>
          <p:nvPr/>
        </p:nvPicPr>
        <p:blipFill>
          <a:blip r:embed="rId5" cstate="print"/>
          <a:srcRect l="18433" t="42284" r="44701" b="28964"/>
          <a:stretch>
            <a:fillRect/>
          </a:stretch>
        </p:blipFill>
        <p:spPr bwMode="auto">
          <a:xfrm>
            <a:off x="6786578" y="1084140"/>
            <a:ext cx="2357422" cy="3059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AutoShape 1034"/>
          <p:cNvSpPr>
            <a:spLocks noChangeArrowheads="1"/>
          </p:cNvSpPr>
          <p:nvPr/>
        </p:nvSpPr>
        <p:spPr bwMode="auto">
          <a:xfrm>
            <a:off x="6215074" y="4500570"/>
            <a:ext cx="2214578" cy="285752"/>
          </a:xfrm>
          <a:prstGeom prst="wedgeRoundRectCallout">
            <a:avLst>
              <a:gd name="adj1" fmla="val -109155"/>
              <a:gd name="adj2" fmla="val -660118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ru-RU" sz="1400" dirty="0" err="1">
                <a:latin typeface="Times New Roman" pitchFamily="18" charset="0"/>
              </a:rPr>
              <a:t>Микрокальцинаты</a:t>
            </a:r>
            <a:endParaRPr lang="ru-RU" sz="1400" dirty="0">
              <a:latin typeface="Times New Roman" pitchFamily="18" charset="0"/>
            </a:endParaRPr>
          </a:p>
        </p:txBody>
      </p:sp>
      <p:sp>
        <p:nvSpPr>
          <p:cNvPr id="14" name="Rectangle 1037"/>
          <p:cNvSpPr>
            <a:spLocks/>
          </p:cNvSpPr>
          <p:nvPr/>
        </p:nvSpPr>
        <p:spPr bwMode="auto">
          <a:xfrm>
            <a:off x="1219201" y="-24"/>
            <a:ext cx="6281758" cy="1143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lnSpc>
                <a:spcPct val="75000"/>
              </a:lnSpc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Идентификация холестерина и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микрокальцинатов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AutoShape 1026"/>
          <p:cNvSpPr>
            <a:spLocks noChangeArrowheads="1"/>
          </p:cNvSpPr>
          <p:nvPr/>
        </p:nvSpPr>
        <p:spPr bwMode="auto">
          <a:xfrm>
            <a:off x="5072066" y="5572140"/>
            <a:ext cx="3714744" cy="357190"/>
          </a:xfrm>
          <a:prstGeom prst="wedgeRoundRectCallout">
            <a:avLst>
              <a:gd name="adj1" fmla="val -79962"/>
              <a:gd name="adj2" fmla="val -59926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ru-RU" sz="1400" dirty="0" err="1">
                <a:latin typeface="Times New Roman" pitchFamily="18" charset="0"/>
              </a:rPr>
              <a:t>Микрокальцинаты</a:t>
            </a:r>
            <a:r>
              <a:rPr lang="ru-RU" sz="1400" dirty="0">
                <a:latin typeface="Times New Roman" pitchFamily="18" charset="0"/>
              </a:rPr>
              <a:t> или холестерин?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46"/>
          <p:cNvSpPr>
            <a:spLocks/>
          </p:cNvSpPr>
          <p:nvPr/>
        </p:nvSpPr>
        <p:spPr bwMode="auto">
          <a:xfrm>
            <a:off x="2428860" y="0"/>
            <a:ext cx="3722685" cy="57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Фантом МЖ</a:t>
            </a:r>
          </a:p>
        </p:txBody>
      </p:sp>
      <p:pic>
        <p:nvPicPr>
          <p:cNvPr id="5" name="Picture 6"/>
          <p:cNvPicPr>
            <a:picLocks noChangeArrowheads="1"/>
          </p:cNvPicPr>
          <p:nvPr/>
        </p:nvPicPr>
        <p:blipFill>
          <a:blip r:embed="rId2" cstate="print"/>
          <a:srcRect l="10117" t="13493" r="5426" b="6194"/>
          <a:stretch>
            <a:fillRect/>
          </a:stretch>
        </p:blipFill>
        <p:spPr bwMode="auto">
          <a:xfrm>
            <a:off x="0" y="857232"/>
            <a:ext cx="9144000" cy="5715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1045"/>
          <p:cNvPicPr>
            <a:picLocks noChangeAspect="1" noChangeArrowheads="1"/>
          </p:cNvPicPr>
          <p:nvPr/>
        </p:nvPicPr>
        <p:blipFill>
          <a:blip r:embed="rId3" cstate="print"/>
          <a:srcRect l="5042" t="12053" r="20772" b="8098"/>
          <a:stretch>
            <a:fillRect/>
          </a:stretch>
        </p:blipFill>
        <p:spPr bwMode="auto">
          <a:xfrm>
            <a:off x="4500562" y="4572007"/>
            <a:ext cx="4643438" cy="2285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AutoShape 1043"/>
          <p:cNvSpPr>
            <a:spLocks noChangeArrowheads="1"/>
          </p:cNvSpPr>
          <p:nvPr/>
        </p:nvSpPr>
        <p:spPr bwMode="auto">
          <a:xfrm>
            <a:off x="214282" y="214290"/>
            <a:ext cx="1214446" cy="285752"/>
          </a:xfrm>
          <a:prstGeom prst="wedgeRoundRectCallout">
            <a:avLst>
              <a:gd name="adj1" fmla="val 17666"/>
              <a:gd name="adj2" fmla="val 333174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en-US" sz="1200" dirty="0">
                <a:latin typeface="Times New Roman" pitchFamily="18" charset="0"/>
              </a:rPr>
              <a:t>MK – 1%</a:t>
            </a:r>
            <a:endParaRPr lang="ru-RU" sz="1200" dirty="0">
              <a:latin typeface="Times New Roman" pitchFamily="18" charset="0"/>
            </a:endParaRPr>
          </a:p>
        </p:txBody>
      </p:sp>
      <p:sp>
        <p:nvSpPr>
          <p:cNvPr id="8" name="AutoShape 1044"/>
          <p:cNvSpPr>
            <a:spLocks noChangeArrowheads="1"/>
          </p:cNvSpPr>
          <p:nvPr/>
        </p:nvSpPr>
        <p:spPr bwMode="auto">
          <a:xfrm>
            <a:off x="1714480" y="357166"/>
            <a:ext cx="1143008" cy="357190"/>
          </a:xfrm>
          <a:prstGeom prst="wedgeRoundRectCallout">
            <a:avLst>
              <a:gd name="adj1" fmla="val -87683"/>
              <a:gd name="adj2" fmla="val 216571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ru-RU" sz="1200" dirty="0">
                <a:latin typeface="Times New Roman" pitchFamily="18" charset="0"/>
              </a:rPr>
              <a:t>ДО</a:t>
            </a:r>
            <a:r>
              <a:rPr lang="en-US" sz="1200" dirty="0">
                <a:latin typeface="Times New Roman" pitchFamily="18" charset="0"/>
              </a:rPr>
              <a:t> – 1</a:t>
            </a:r>
            <a:r>
              <a:rPr lang="ru-RU" sz="1200" dirty="0">
                <a:latin typeface="Times New Roman" pitchFamily="18" charset="0"/>
              </a:rPr>
              <a:t>,2 г.см3</a:t>
            </a:r>
          </a:p>
        </p:txBody>
      </p:sp>
      <p:sp>
        <p:nvSpPr>
          <p:cNvPr id="9" name="AutoShape 1039"/>
          <p:cNvSpPr>
            <a:spLocks noChangeArrowheads="1"/>
          </p:cNvSpPr>
          <p:nvPr/>
        </p:nvSpPr>
        <p:spPr bwMode="auto">
          <a:xfrm>
            <a:off x="428596" y="2143116"/>
            <a:ext cx="1071570" cy="357190"/>
          </a:xfrm>
          <a:prstGeom prst="wedgeRoundRectCallout">
            <a:avLst>
              <a:gd name="adj1" fmla="val -25329"/>
              <a:gd name="adj2" fmla="val -248875"/>
              <a:gd name="adj3" fmla="val 16667"/>
            </a:avLst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Times New Roman" pitchFamily="18" charset="0"/>
              </a:rPr>
              <a:t>Холестерин</a:t>
            </a:r>
          </a:p>
        </p:txBody>
      </p:sp>
      <p:sp>
        <p:nvSpPr>
          <p:cNvPr id="10" name="AutoShape 1040"/>
          <p:cNvSpPr>
            <a:spLocks noChangeArrowheads="1"/>
          </p:cNvSpPr>
          <p:nvPr/>
        </p:nvSpPr>
        <p:spPr bwMode="auto">
          <a:xfrm>
            <a:off x="2714612" y="2000240"/>
            <a:ext cx="928694" cy="428628"/>
          </a:xfrm>
          <a:prstGeom prst="wedgeRoundRectCallout">
            <a:avLst>
              <a:gd name="adj1" fmla="val -190153"/>
              <a:gd name="adj2" fmla="val -170493"/>
              <a:gd name="adj3" fmla="val 16667"/>
            </a:avLst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Times New Roman" pitchFamily="18" charset="0"/>
              </a:rPr>
              <a:t>MK – 5%</a:t>
            </a:r>
            <a:endParaRPr lang="ru-RU" sz="1200" dirty="0">
              <a:solidFill>
                <a:schemeClr val="bg1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26"/>
          <p:cNvPicPr>
            <a:picLocks noChangeAspect="1" noChangeArrowheads="1"/>
          </p:cNvPicPr>
          <p:nvPr/>
        </p:nvPicPr>
        <p:blipFill>
          <a:blip r:embed="rId2" cstate="print"/>
          <a:srcRect l="9375" t="10417" r="5469" b="7292"/>
          <a:stretch>
            <a:fillRect/>
          </a:stretch>
        </p:blipFill>
        <p:spPr bwMode="auto">
          <a:xfrm>
            <a:off x="1" y="706410"/>
            <a:ext cx="9144000" cy="61515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1027"/>
          <p:cNvSpPr>
            <a:spLocks noChangeArrowheads="1"/>
          </p:cNvSpPr>
          <p:nvPr/>
        </p:nvSpPr>
        <p:spPr bwMode="auto">
          <a:xfrm>
            <a:off x="790575" y="0"/>
            <a:ext cx="18395950" cy="1277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0" hangingPunct="0"/>
            <a:endParaRPr lang="ru-RU" sz="9000">
              <a:latin typeface="Calibri" charset="-52"/>
            </a:endParaRPr>
          </a:p>
        </p:txBody>
      </p:sp>
      <p:sp>
        <p:nvSpPr>
          <p:cNvPr id="6" name="Rectangle 1028"/>
          <p:cNvSpPr>
            <a:spLocks noChangeArrowheads="1"/>
          </p:cNvSpPr>
          <p:nvPr/>
        </p:nvSpPr>
        <p:spPr bwMode="auto">
          <a:xfrm>
            <a:off x="2500298" y="0"/>
            <a:ext cx="431150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Визуальная реконструкция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Z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31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28646"/>
            <a:ext cx="6286544" cy="5929354"/>
          </a:xfrm>
          <a:prstGeom prst="rect">
            <a:avLst/>
          </a:prstGeom>
          <a:noFill/>
        </p:spPr>
      </p:pic>
      <p:pic>
        <p:nvPicPr>
          <p:cNvPr id="5" name="Picture 1032"/>
          <p:cNvPicPr>
            <a:picLocks noChangeArrowheads="1"/>
          </p:cNvPicPr>
          <p:nvPr/>
        </p:nvPicPr>
        <p:blipFill>
          <a:blip r:embed="rId3" cstate="print"/>
          <a:srcRect l="7813" t="12500" r="21875" b="6250"/>
          <a:stretch>
            <a:fillRect/>
          </a:stretch>
        </p:blipFill>
        <p:spPr bwMode="auto">
          <a:xfrm>
            <a:off x="6429389" y="357166"/>
            <a:ext cx="2556000" cy="226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1033"/>
          <p:cNvPicPr>
            <a:picLocks noChangeArrowheads="1"/>
          </p:cNvPicPr>
          <p:nvPr/>
        </p:nvPicPr>
        <p:blipFill>
          <a:blip r:embed="rId4" cstate="print"/>
          <a:srcRect l="7619" t="12381" r="20952" b="6349"/>
          <a:stretch>
            <a:fillRect/>
          </a:stretch>
        </p:blipFill>
        <p:spPr bwMode="auto">
          <a:xfrm>
            <a:off x="6500826" y="2500306"/>
            <a:ext cx="2556000" cy="226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 Box 1034"/>
          <p:cNvSpPr txBox="1">
            <a:spLocks noChangeArrowheads="1"/>
          </p:cNvSpPr>
          <p:nvPr/>
        </p:nvSpPr>
        <p:spPr bwMode="auto">
          <a:xfrm>
            <a:off x="6429388" y="428604"/>
            <a:ext cx="86433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dirty="0">
                <a:latin typeface="Times New Roman" pitchFamily="18" charset="0"/>
              </a:rPr>
              <a:t>No=1000</a:t>
            </a:r>
            <a:endParaRPr lang="ru-RU" sz="1400" dirty="0">
              <a:latin typeface="Times New Roman" pitchFamily="18" charset="0"/>
            </a:endParaRPr>
          </a:p>
        </p:txBody>
      </p:sp>
      <p:sp>
        <p:nvSpPr>
          <p:cNvPr id="8" name="Text Box 1035"/>
          <p:cNvSpPr txBox="1">
            <a:spLocks noChangeArrowheads="1"/>
          </p:cNvSpPr>
          <p:nvPr/>
        </p:nvSpPr>
        <p:spPr bwMode="auto">
          <a:xfrm>
            <a:off x="6572264" y="2571744"/>
            <a:ext cx="99899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dirty="0">
                <a:latin typeface="Times New Roman" pitchFamily="18" charset="0"/>
              </a:rPr>
              <a:t>No=1</a:t>
            </a:r>
            <a:r>
              <a:rPr lang="ru-RU" sz="1400" dirty="0">
                <a:latin typeface="Times New Roman" pitchFamily="18" charset="0"/>
              </a:rPr>
              <a:t>0 </a:t>
            </a:r>
            <a:r>
              <a:rPr lang="en-US" sz="1400" dirty="0">
                <a:latin typeface="Times New Roman" pitchFamily="18" charset="0"/>
              </a:rPr>
              <a:t>000</a:t>
            </a:r>
            <a:endParaRPr lang="ru-RU" sz="1400" dirty="0">
              <a:latin typeface="Times New Roman" pitchFamily="18" charset="0"/>
            </a:endParaRPr>
          </a:p>
        </p:txBody>
      </p:sp>
      <p:sp>
        <p:nvSpPr>
          <p:cNvPr id="9" name="Text Box 1036"/>
          <p:cNvSpPr txBox="1">
            <a:spLocks noChangeArrowheads="1"/>
          </p:cNvSpPr>
          <p:nvPr/>
        </p:nvSpPr>
        <p:spPr bwMode="auto">
          <a:xfrm>
            <a:off x="2428860" y="571480"/>
            <a:ext cx="108876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dirty="0">
                <a:latin typeface="Times New Roman" pitchFamily="18" charset="0"/>
              </a:rPr>
              <a:t>No=1</a:t>
            </a:r>
            <a:r>
              <a:rPr lang="ru-RU" sz="1400" dirty="0">
                <a:latin typeface="Times New Roman" pitchFamily="18" charset="0"/>
              </a:rPr>
              <a:t>00 </a:t>
            </a:r>
            <a:r>
              <a:rPr lang="en-US" sz="1400" dirty="0">
                <a:latin typeface="Times New Roman" pitchFamily="18" charset="0"/>
              </a:rPr>
              <a:t>000</a:t>
            </a:r>
            <a:endParaRPr lang="ru-RU" sz="1400" dirty="0">
              <a:latin typeface="Times New Roman" pitchFamily="18" charset="0"/>
            </a:endParaRPr>
          </a:p>
        </p:txBody>
      </p:sp>
      <p:sp>
        <p:nvSpPr>
          <p:cNvPr id="10" name="Rectangle 1037"/>
          <p:cNvSpPr>
            <a:spLocks/>
          </p:cNvSpPr>
          <p:nvPr/>
        </p:nvSpPr>
        <p:spPr bwMode="auto">
          <a:xfrm>
            <a:off x="1000100" y="1"/>
            <a:ext cx="7115203" cy="500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Численная реконструкция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Z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1039"/>
          <p:cNvPicPr>
            <a:picLocks noChangeAspect="1" noChangeArrowheads="1"/>
          </p:cNvPicPr>
          <p:nvPr/>
        </p:nvPicPr>
        <p:blipFill>
          <a:blip r:embed="rId5" cstate="print"/>
          <a:srcRect t="11557" r="18956"/>
          <a:stretch>
            <a:fillRect/>
          </a:stretch>
        </p:blipFill>
        <p:spPr bwMode="auto">
          <a:xfrm>
            <a:off x="6429388" y="4764465"/>
            <a:ext cx="2556000" cy="209355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639763" y="-71462"/>
            <a:ext cx="7504137" cy="357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0" hangingPunct="0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Распределения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и плотности</a:t>
            </a:r>
          </a:p>
        </p:txBody>
      </p:sp>
      <p:pic>
        <p:nvPicPr>
          <p:cNvPr id="9" name="Picture 10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42918"/>
            <a:ext cx="9144000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862712" y="335141"/>
            <a:ext cx="256628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Традиционная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маммограмма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5715008" y="335141"/>
            <a:ext cx="265495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Произведение 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на плотность</a:t>
            </a:r>
          </a:p>
        </p:txBody>
      </p:sp>
      <p:sp>
        <p:nvSpPr>
          <p:cNvPr id="12" name="Text Box 13"/>
          <p:cNvSpPr txBox="1">
            <a:spLocks noChangeArrowheads="1"/>
          </p:cNvSpPr>
          <p:nvPr/>
        </p:nvSpPr>
        <p:spPr bwMode="auto">
          <a:xfrm>
            <a:off x="857224" y="3286124"/>
            <a:ext cx="268278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Эффективный атомный номер</a:t>
            </a:r>
          </a:p>
        </p:txBody>
      </p:sp>
      <p:sp>
        <p:nvSpPr>
          <p:cNvPr id="13" name="Text Box 14"/>
          <p:cNvSpPr txBox="1">
            <a:spLocks noChangeArrowheads="1"/>
          </p:cNvSpPr>
          <p:nvPr/>
        </p:nvSpPr>
        <p:spPr bwMode="auto">
          <a:xfrm>
            <a:off x="6429388" y="3335537"/>
            <a:ext cx="105753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Плотность</a:t>
            </a:r>
          </a:p>
        </p:txBody>
      </p:sp>
      <p:pic>
        <p:nvPicPr>
          <p:cNvPr id="14" name="Picture 1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643314"/>
            <a:ext cx="9144000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/>
          </p:cNvSpPr>
          <p:nvPr/>
        </p:nvSpPr>
        <p:spPr bwMode="auto">
          <a:xfrm>
            <a:off x="0" y="-24"/>
            <a:ext cx="9144000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Реконструкция</a:t>
            </a:r>
            <a:r>
              <a:rPr lang="ru-RU" sz="2400" b="1" dirty="0">
                <a:latin typeface="Times New Roman" pitchFamily="18" charset="0"/>
              </a:rPr>
              <a:t> онкологической опухоли без </a:t>
            </a:r>
            <a:r>
              <a:rPr lang="ru-RU" sz="2400" b="1" dirty="0" err="1">
                <a:latin typeface="Times New Roman" pitchFamily="18" charset="0"/>
              </a:rPr>
              <a:t>микрокальцинатов</a:t>
            </a:r>
            <a:endParaRPr lang="ru-RU" sz="2400" b="1" dirty="0">
              <a:latin typeface="Times New Roman" pitchFamily="18" charset="0"/>
            </a:endParaRPr>
          </a:p>
        </p:txBody>
      </p:sp>
      <p:sp>
        <p:nvSpPr>
          <p:cNvPr id="5" name="Содержимое 3"/>
          <p:cNvSpPr>
            <a:spLocks/>
          </p:cNvSpPr>
          <p:nvPr/>
        </p:nvSpPr>
        <p:spPr bwMode="auto">
          <a:xfrm>
            <a:off x="714348" y="500042"/>
            <a:ext cx="3043230" cy="219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106488" indent="-1106488" algn="ctr" eaLnBrk="0" hangingPunct="0">
              <a:lnSpc>
                <a:spcPct val="80000"/>
              </a:lnSpc>
              <a:spcBef>
                <a:spcPct val="20000"/>
              </a:spcBef>
              <a:buFont typeface="Arial" charset="0"/>
              <a:buNone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Традиционная</a:t>
            </a:r>
            <a:r>
              <a:rPr lang="ru-RU" sz="1400" b="1" dirty="0">
                <a:latin typeface="Times New Roman" pitchFamily="18" charset="0"/>
              </a:rPr>
              <a:t>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маммогр</a:t>
            </a:r>
            <a:r>
              <a:rPr lang="ru-RU" sz="1400" b="1" dirty="0" err="1">
                <a:latin typeface="Times New Roman" pitchFamily="18" charset="0"/>
              </a:rPr>
              <a:t>амма</a:t>
            </a:r>
            <a:endParaRPr lang="ru-RU" sz="1400" b="1" dirty="0">
              <a:latin typeface="Times New Roman" pitchFamily="18" charset="0"/>
            </a:endParaRPr>
          </a:p>
        </p:txBody>
      </p:sp>
      <p:pic>
        <p:nvPicPr>
          <p:cNvPr id="6" name="Рисунок 56"/>
          <p:cNvPicPr>
            <a:picLocks noChangeArrowheads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0" y="785794"/>
            <a:ext cx="4500000" cy="27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/>
          <p:cNvPicPr>
            <a:picLocks noChangeArrowheads="1"/>
          </p:cNvPicPr>
          <p:nvPr/>
        </p:nvPicPr>
        <p:blipFill>
          <a:blip r:embed="rId3" cstate="print">
            <a:grayscl/>
          </a:blip>
          <a:srcRect/>
          <a:stretch>
            <a:fillRect/>
          </a:stretch>
        </p:blipFill>
        <p:spPr bwMode="auto">
          <a:xfrm>
            <a:off x="4644000" y="4071942"/>
            <a:ext cx="4500000" cy="27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8"/>
          <p:cNvSpPr txBox="1">
            <a:spLocks noChangeArrowheads="1"/>
          </p:cNvSpPr>
          <p:nvPr/>
        </p:nvSpPr>
        <p:spPr bwMode="auto">
          <a:xfrm>
            <a:off x="785786" y="3714752"/>
            <a:ext cx="292895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914400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Онкологическая опухоль</a:t>
            </a:r>
          </a:p>
        </p:txBody>
      </p:sp>
      <p:sp>
        <p:nvSpPr>
          <p:cNvPr id="9" name="TextBox 9"/>
          <p:cNvSpPr txBox="1">
            <a:spLocks noChangeArrowheads="1"/>
          </p:cNvSpPr>
          <p:nvPr/>
        </p:nvSpPr>
        <p:spPr bwMode="auto">
          <a:xfrm>
            <a:off x="5643570" y="3714752"/>
            <a:ext cx="224125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914400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Онкологическая опухоль</a:t>
            </a:r>
          </a:p>
        </p:txBody>
      </p:sp>
      <p:sp>
        <p:nvSpPr>
          <p:cNvPr id="10" name="TextBox 10"/>
          <p:cNvSpPr txBox="1">
            <a:spLocks noChangeArrowheads="1"/>
          </p:cNvSpPr>
          <p:nvPr/>
        </p:nvSpPr>
        <p:spPr bwMode="auto">
          <a:xfrm>
            <a:off x="1981200" y="27217688"/>
            <a:ext cx="64008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4400"/>
            <a:r>
              <a:rPr lang="ru-RU" sz="1400" b="1">
                <a:latin typeface="Times New Roman" pitchFamily="18" charset="0"/>
                <a:cs typeface="Times New Roman" pitchFamily="18" charset="0"/>
              </a:rPr>
              <a:t>Здоровая ткань</a:t>
            </a:r>
          </a:p>
        </p:txBody>
      </p:sp>
      <p:sp>
        <p:nvSpPr>
          <p:cNvPr id="11" name="TextBox 11"/>
          <p:cNvSpPr txBox="1">
            <a:spLocks noChangeArrowheads="1"/>
          </p:cNvSpPr>
          <p:nvPr/>
        </p:nvSpPr>
        <p:spPr bwMode="auto">
          <a:xfrm>
            <a:off x="15856158" y="27217688"/>
            <a:ext cx="144738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914400"/>
            <a:r>
              <a:rPr lang="ru-RU" sz="1400" b="1">
                <a:latin typeface="Times New Roman" pitchFamily="18" charset="0"/>
                <a:cs typeface="Times New Roman" pitchFamily="18" charset="0"/>
              </a:rPr>
              <a:t>Здоровая ткань</a:t>
            </a:r>
          </a:p>
        </p:txBody>
      </p:sp>
      <p:sp>
        <p:nvSpPr>
          <p:cNvPr id="12" name="Содержимое 3"/>
          <p:cNvSpPr>
            <a:spLocks/>
          </p:cNvSpPr>
          <p:nvPr/>
        </p:nvSpPr>
        <p:spPr bwMode="auto">
          <a:xfrm>
            <a:off x="5929322" y="500042"/>
            <a:ext cx="1770190" cy="280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106488" indent="-1106488" algn="ctr" eaLnBrk="0" hangingPunct="0">
              <a:lnSpc>
                <a:spcPct val="80000"/>
              </a:lnSpc>
              <a:spcBef>
                <a:spcPct val="20000"/>
              </a:spcBef>
              <a:buFont typeface="Arial" charset="0"/>
              <a:buNone/>
            </a:pPr>
            <a:r>
              <a:rPr lang="ru-RU" sz="1400" b="1" dirty="0">
                <a:latin typeface="Times New Roman" pitchFamily="18" charset="0"/>
              </a:rPr>
              <a:t>Распределение </a:t>
            </a:r>
            <a:r>
              <a:rPr lang="en-US" sz="1400" b="1" dirty="0">
                <a:latin typeface="Times New Roman" pitchFamily="18" charset="0"/>
              </a:rPr>
              <a:t>Z</a:t>
            </a:r>
            <a:endParaRPr lang="ru-RU" sz="1400" b="1" dirty="0">
              <a:latin typeface="Times New Roman" pitchFamily="18" charset="0"/>
            </a:endParaRPr>
          </a:p>
        </p:txBody>
      </p:sp>
      <p:pic>
        <p:nvPicPr>
          <p:cNvPr id="13" name="Picture 4"/>
          <p:cNvPicPr>
            <a:picLocks noChangeArrowheads="1"/>
          </p:cNvPicPr>
          <p:nvPr/>
        </p:nvPicPr>
        <p:blipFill>
          <a:blip r:embed="rId4" cstate="print">
            <a:grayscl/>
          </a:blip>
          <a:srcRect/>
          <a:stretch>
            <a:fillRect/>
          </a:stretch>
        </p:blipFill>
        <p:spPr bwMode="auto">
          <a:xfrm>
            <a:off x="0" y="4071942"/>
            <a:ext cx="4500000" cy="2714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57"/>
          <p:cNvPicPr>
            <a:picLocks noChangeArrowheads="1"/>
          </p:cNvPicPr>
          <p:nvPr/>
        </p:nvPicPr>
        <p:blipFill>
          <a:blip r:embed="rId5" cstate="print">
            <a:grayscl/>
          </a:blip>
          <a:srcRect r="50021"/>
          <a:stretch>
            <a:fillRect/>
          </a:stretch>
        </p:blipFill>
        <p:spPr bwMode="auto">
          <a:xfrm>
            <a:off x="4643438" y="785794"/>
            <a:ext cx="4500594" cy="27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/>
          </p:cNvSpPr>
          <p:nvPr/>
        </p:nvSpPr>
        <p:spPr bwMode="auto">
          <a:xfrm>
            <a:off x="0" y="1"/>
            <a:ext cx="9144000" cy="428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295190" tIns="147594" rIns="295190" bIns="147594" anchor="ctr"/>
          <a:lstStyle/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Оценка эффективности предлагаемого метода</a:t>
            </a:r>
          </a:p>
        </p:txBody>
      </p:sp>
      <p:sp>
        <p:nvSpPr>
          <p:cNvPr id="5" name="Содержимое 2"/>
          <p:cNvSpPr>
            <a:spLocks/>
          </p:cNvSpPr>
          <p:nvPr/>
        </p:nvSpPr>
        <p:spPr bwMode="auto">
          <a:xfrm>
            <a:off x="1571604" y="500042"/>
            <a:ext cx="6500858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295190" tIns="147594" rIns="295190" bIns="147594"/>
          <a:lstStyle/>
          <a:p>
            <a:pPr marL="1106488" indent="-1106488" algn="ctr">
              <a:spcBef>
                <a:spcPct val="20000"/>
              </a:spcBef>
              <a:buFont typeface="Arial" charset="0"/>
              <a:buChar char="•"/>
            </a:pP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marL="1106488" indent="-1106488" algn="ctr">
              <a:lnSpc>
                <a:spcPct val="85000"/>
              </a:lnSpc>
              <a:spcBef>
                <a:spcPct val="20000"/>
              </a:spcBef>
              <a:buFont typeface="Arial" charset="0"/>
              <a:buNone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Эффективность реконструкции эффективного атомного номера оценивалась средним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квадратическим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отклонением реконструируемого (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sz="1400" baseline="-25000" dirty="0" err="1">
                <a:latin typeface="Times New Roman" pitchFamily="18" charset="0"/>
                <a:cs typeface="Times New Roman" pitchFamily="18" charset="0"/>
              </a:rPr>
              <a:t>rec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) распределения от фактического (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sz="1400" baseline="-25000" dirty="0" err="1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2057400" lvl="4" indent="-228600">
              <a:spcBef>
                <a:spcPct val="20000"/>
              </a:spcBef>
              <a:buFont typeface="Arial" charset="0"/>
              <a:buChar char="»"/>
            </a:pPr>
            <a:endParaRPr lang="ru-RU" sz="1400" dirty="0">
              <a:latin typeface="Calibri" charset="-52"/>
            </a:endParaRPr>
          </a:p>
        </p:txBody>
      </p:sp>
      <p:sp>
        <p:nvSpPr>
          <p:cNvPr id="6" name="Содержимое 2"/>
          <p:cNvSpPr txBox="1">
            <a:spLocks/>
          </p:cNvSpPr>
          <p:nvPr/>
        </p:nvSpPr>
        <p:spPr bwMode="auto">
          <a:xfrm>
            <a:off x="1928795" y="3143248"/>
            <a:ext cx="5286411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295190" tIns="147594" rIns="295190" bIns="147594"/>
          <a:lstStyle/>
          <a:p>
            <a:pPr marL="1106488" indent="-1106488" algn="ctr">
              <a:lnSpc>
                <a:spcPct val="85000"/>
              </a:lnSpc>
              <a:spcBef>
                <a:spcPct val="20000"/>
              </a:spcBef>
              <a:buFont typeface="Arial" charset="0"/>
              <a:buNone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Как показали исследования, имеет место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оптимальная</a:t>
            </a:r>
          </a:p>
          <a:p>
            <a:pPr marL="1106488" indent="-1106488" algn="ctr">
              <a:lnSpc>
                <a:spcPct val="85000"/>
              </a:lnSpc>
              <a:spcBef>
                <a:spcPct val="20000"/>
              </a:spcBef>
              <a:buFont typeface="Arial" charset="0"/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энергия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при которых ошибки минимальны</a:t>
            </a:r>
          </a:p>
        </p:txBody>
      </p:sp>
      <p:pic>
        <p:nvPicPr>
          <p:cNvPr id="7" name="Диаграмма 17"/>
          <p:cNvPicPr>
            <a:picLocks noChangeArrowheads="1"/>
          </p:cNvPicPr>
          <p:nvPr/>
        </p:nvPicPr>
        <p:blipFill>
          <a:blip r:embed="rId3" cstate="print">
            <a:grayscl/>
          </a:blip>
          <a:srcRect/>
          <a:stretch>
            <a:fillRect/>
          </a:stretch>
        </p:blipFill>
        <p:spPr bwMode="auto">
          <a:xfrm>
            <a:off x="71406" y="3798586"/>
            <a:ext cx="4500000" cy="29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Object 18"/>
          <p:cNvGraphicFramePr>
            <a:graphicFrameLocks noChangeAspect="1"/>
          </p:cNvGraphicFramePr>
          <p:nvPr/>
        </p:nvGraphicFramePr>
        <p:xfrm>
          <a:off x="2571736" y="1571612"/>
          <a:ext cx="4143404" cy="1611753"/>
        </p:xfrm>
        <a:graphic>
          <a:graphicData uri="http://schemas.openxmlformats.org/presentationml/2006/ole">
            <p:oleObj spid="_x0000_s28674" name="Формула" r:id="rId4" imgW="2044440" imgH="799920" progId="Equation.3">
              <p:embed/>
            </p:oleObj>
          </a:graphicData>
        </a:graphic>
      </p:graphicFrame>
      <p:pic>
        <p:nvPicPr>
          <p:cNvPr id="9" name="Диаграмма 18"/>
          <p:cNvPicPr>
            <a:picLocks noChangeArrowheads="1"/>
          </p:cNvPicPr>
          <p:nvPr/>
        </p:nvPicPr>
        <p:blipFill>
          <a:blip r:embed="rId5" cstate="print">
            <a:grayscl/>
          </a:blip>
          <a:srcRect/>
          <a:stretch>
            <a:fillRect/>
          </a:stretch>
        </p:blipFill>
        <p:spPr bwMode="auto">
          <a:xfrm>
            <a:off x="4572000" y="3798586"/>
            <a:ext cx="4500000" cy="29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3"/>
          <p:cNvSpPr>
            <a:spLocks noRot="1" noChangeAspect="1" noMove="1" noResize="1" noChangeArrowheads="1"/>
          </p:cNvSpPr>
          <p:nvPr/>
        </p:nvSpPr>
        <p:spPr bwMode="auto">
          <a:xfrm>
            <a:off x="3376613" y="5441950"/>
            <a:ext cx="11256962" cy="5041900"/>
          </a:xfrm>
          <a:prstGeom prst="rect">
            <a:avLst/>
          </a:prstGeom>
          <a:noFill/>
        </p:spPr>
        <p:txBody>
          <a:bodyPr/>
          <a:lstStyle/>
          <a:p>
            <a:endParaRPr lang="ru-RU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 l="6410" t="6557" r="23077" b="14754"/>
          <a:stretch>
            <a:fillRect/>
          </a:stretch>
        </p:blipFill>
        <p:spPr bwMode="auto">
          <a:xfrm>
            <a:off x="0" y="428604"/>
            <a:ext cx="3540060" cy="182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00464" y="472816"/>
            <a:ext cx="5143536" cy="2027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428869"/>
            <a:ext cx="9144000" cy="5326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7"/>
          <p:cNvSpPr>
            <a:spLocks/>
          </p:cNvSpPr>
          <p:nvPr/>
        </p:nvSpPr>
        <p:spPr bwMode="auto">
          <a:xfrm>
            <a:off x="1643042" y="0"/>
            <a:ext cx="5803928" cy="428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ru-RU" sz="2400" b="1" dirty="0" err="1">
                <a:latin typeface="Times New Roman" pitchFamily="18" charset="0"/>
              </a:rPr>
              <a:t>Томосинтез</a:t>
            </a:r>
            <a:endParaRPr lang="ru-RU" sz="2400" b="1" dirty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5"/>
          <p:cNvSpPr>
            <a:spLocks/>
          </p:cNvSpPr>
          <p:nvPr/>
        </p:nvSpPr>
        <p:spPr bwMode="auto">
          <a:xfrm>
            <a:off x="928662" y="0"/>
            <a:ext cx="7286644" cy="428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Восстановление числа рассеянных фотонов</a:t>
            </a:r>
          </a:p>
        </p:txBody>
      </p:sp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2" cstate="print"/>
          <a:srcRect l="7692" t="12308" r="7838" b="6288"/>
          <a:stretch>
            <a:fillRect/>
          </a:stretch>
        </p:blipFill>
        <p:spPr bwMode="auto">
          <a:xfrm>
            <a:off x="1" y="937801"/>
            <a:ext cx="6786577" cy="592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0"/>
          <p:cNvPicPr>
            <a:picLocks noChangeArrowheads="1"/>
          </p:cNvPicPr>
          <p:nvPr/>
        </p:nvPicPr>
        <p:blipFill>
          <a:blip r:embed="rId3" cstate="print"/>
          <a:srcRect r="58517" b="80769"/>
          <a:stretch>
            <a:fillRect/>
          </a:stretch>
        </p:blipFill>
        <p:spPr bwMode="auto">
          <a:xfrm>
            <a:off x="6876032" y="1000108"/>
            <a:ext cx="2268000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11"/>
          <p:cNvPicPr>
            <a:picLocks noChangeArrowheads="1"/>
          </p:cNvPicPr>
          <p:nvPr/>
        </p:nvPicPr>
        <p:blipFill>
          <a:blip r:embed="rId4" cstate="print"/>
          <a:srcRect l="51482" r="10001" b="82692"/>
          <a:stretch>
            <a:fillRect/>
          </a:stretch>
        </p:blipFill>
        <p:spPr bwMode="auto">
          <a:xfrm>
            <a:off x="6876032" y="1785925"/>
            <a:ext cx="2268000" cy="867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12"/>
          <p:cNvPicPr>
            <a:picLocks noChangeArrowheads="1"/>
          </p:cNvPicPr>
          <p:nvPr/>
        </p:nvPicPr>
        <p:blipFill>
          <a:blip r:embed="rId5" cstate="print"/>
          <a:srcRect t="48077" r="58888" b="34615"/>
          <a:stretch>
            <a:fillRect/>
          </a:stretch>
        </p:blipFill>
        <p:spPr bwMode="auto">
          <a:xfrm>
            <a:off x="6876000" y="2786058"/>
            <a:ext cx="2268000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13"/>
          <p:cNvPicPr>
            <a:picLocks noChangeArrowheads="1"/>
          </p:cNvPicPr>
          <p:nvPr/>
        </p:nvPicPr>
        <p:blipFill>
          <a:blip r:embed="rId6" cstate="print"/>
          <a:srcRect l="51482" t="50000" r="10001" b="32692"/>
          <a:stretch>
            <a:fillRect/>
          </a:stretch>
        </p:blipFill>
        <p:spPr bwMode="auto">
          <a:xfrm>
            <a:off x="6876000" y="3786190"/>
            <a:ext cx="2268000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14"/>
          <p:cNvPicPr>
            <a:picLocks noChangeArrowheads="1"/>
          </p:cNvPicPr>
          <p:nvPr/>
        </p:nvPicPr>
        <p:blipFill>
          <a:blip r:embed="rId7" cstate="print"/>
          <a:srcRect l="7190" r="17892" b="68237"/>
          <a:stretch>
            <a:fillRect/>
          </a:stretch>
        </p:blipFill>
        <p:spPr bwMode="auto">
          <a:xfrm>
            <a:off x="6876000" y="4786322"/>
            <a:ext cx="2268000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7"/>
          <p:cNvSpPr>
            <a:spLocks noChangeArrowheads="1"/>
          </p:cNvSpPr>
          <p:nvPr/>
        </p:nvSpPr>
        <p:spPr bwMode="auto">
          <a:xfrm>
            <a:off x="0" y="1142984"/>
            <a:ext cx="9144000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indent="539750" algn="just" eaLnBrk="0" hangingPunct="0">
              <a:tabLst>
                <a:tab pos="539750" algn="l"/>
              </a:tabLst>
            </a:pPr>
            <a:r>
              <a:rPr lang="ru-RU" sz="1400" dirty="0">
                <a:cs typeface="Times New Roman" pitchFamily="18" charset="0"/>
              </a:rPr>
              <a:t>1)</a:t>
            </a:r>
            <a:r>
              <a:rPr lang="ru-RU" sz="1400" dirty="0">
                <a:latin typeface="Arial"/>
                <a:cs typeface="Times New Roman" pitchFamily="18" charset="0"/>
              </a:rPr>
              <a:t>           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cs typeface="Times New Roman" pitchFamily="18" charset="0"/>
              </a:rPr>
              <a:t>Восстановление исходного числа фотонов </a:t>
            </a:r>
            <a:r>
              <a:rPr lang="en-US" sz="1400" dirty="0">
                <a:cs typeface="Times New Roman" pitchFamily="18" charset="0"/>
              </a:rPr>
              <a:t>N</a:t>
            </a:r>
            <a:r>
              <a:rPr lang="ru-RU" sz="1400" baseline="-30000" dirty="0">
                <a:cs typeface="Times New Roman" pitchFamily="18" charset="0"/>
              </a:rPr>
              <a:t>0</a:t>
            </a:r>
            <a:r>
              <a:rPr lang="ru-RU" sz="1400" dirty="0">
                <a:cs typeface="Times New Roman" pitchFamily="18" charset="0"/>
              </a:rPr>
              <a:t> (на основе эталонной пластины).</a:t>
            </a:r>
          </a:p>
          <a:p>
            <a:pPr indent="539750" algn="just" eaLnBrk="0" hangingPunct="0">
              <a:tabLst>
                <a:tab pos="539750" algn="l"/>
              </a:tabLst>
            </a:pPr>
            <a:r>
              <a:rPr lang="ru-RU" sz="1400" dirty="0">
                <a:cs typeface="Times New Roman" pitchFamily="18" charset="0"/>
              </a:rPr>
              <a:t> </a:t>
            </a:r>
          </a:p>
          <a:p>
            <a:pPr indent="539750" algn="just" eaLnBrk="0" hangingPunct="0">
              <a:tabLst>
                <a:tab pos="539750" algn="l"/>
              </a:tabLst>
            </a:pPr>
            <a:r>
              <a:rPr lang="ru-RU" sz="1400" dirty="0">
                <a:cs typeface="Times New Roman" pitchFamily="18" charset="0"/>
              </a:rPr>
              <a:t> </a:t>
            </a:r>
          </a:p>
          <a:p>
            <a:pPr indent="539750" algn="just" eaLnBrk="0" hangingPunct="0">
              <a:tabLst>
                <a:tab pos="539750" algn="l"/>
              </a:tabLst>
            </a:pPr>
            <a:r>
              <a:rPr lang="ru-RU" sz="1400" dirty="0">
                <a:solidFill>
                  <a:srgbClr val="000000"/>
                </a:solidFill>
                <a:cs typeface="Times New Roman" pitchFamily="18" charset="0"/>
              </a:rPr>
              <a:t> </a:t>
            </a:r>
            <a:endParaRPr lang="ru-RU" sz="1400" dirty="0">
              <a:cs typeface="Times New Roman" pitchFamily="18" charset="0"/>
            </a:endParaRPr>
          </a:p>
          <a:p>
            <a:pPr indent="539750" algn="just" eaLnBrk="0" hangingPunct="0">
              <a:tabLst>
                <a:tab pos="539750" algn="l"/>
              </a:tabLst>
            </a:pPr>
            <a:r>
              <a:rPr lang="ru-RU" sz="1400" dirty="0">
                <a:cs typeface="Times New Roman" pitchFamily="18" charset="0"/>
              </a:rPr>
              <a:t>2)</a:t>
            </a:r>
            <a:r>
              <a:rPr lang="ru-RU" sz="1400" dirty="0">
                <a:latin typeface="Arial"/>
                <a:cs typeface="Times New Roman" pitchFamily="18" charset="0"/>
              </a:rPr>
              <a:t>           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cs typeface="Times New Roman" pitchFamily="18" charset="0"/>
              </a:rPr>
              <a:t>Восстановление отношения линейных коэффициентов комптоновского рассеяния и </a:t>
            </a:r>
            <a:r>
              <a:rPr lang="ru-RU" sz="1400" dirty="0"/>
              <a:t>		</a:t>
            </a:r>
            <a:r>
              <a:rPr lang="ru-RU" sz="1400" dirty="0">
                <a:cs typeface="Times New Roman" pitchFamily="18" charset="0"/>
              </a:rPr>
              <a:t>полного поглощения.</a:t>
            </a:r>
          </a:p>
          <a:p>
            <a:pPr indent="539750" algn="just" eaLnBrk="0" hangingPunct="0">
              <a:tabLst>
                <a:tab pos="539750" algn="l"/>
              </a:tabLst>
            </a:pPr>
            <a:r>
              <a:rPr lang="ru-RU" sz="1400" dirty="0">
                <a:cs typeface="Times New Roman" pitchFamily="18" charset="0"/>
              </a:rPr>
              <a:t> </a:t>
            </a:r>
          </a:p>
          <a:p>
            <a:pPr indent="539750" algn="just" eaLnBrk="0" hangingPunct="0">
              <a:tabLst>
                <a:tab pos="539750" algn="l"/>
              </a:tabLst>
            </a:pPr>
            <a:r>
              <a:rPr lang="en-US" sz="1400" dirty="0">
                <a:cs typeface="Times New Roman" pitchFamily="18" charset="0"/>
              </a:rPr>
              <a:t> </a:t>
            </a:r>
            <a:endParaRPr lang="ru-RU" sz="1400" dirty="0">
              <a:cs typeface="Times New Roman" pitchFamily="18" charset="0"/>
            </a:endParaRPr>
          </a:p>
          <a:p>
            <a:pPr indent="539750" algn="just" eaLnBrk="0" hangingPunct="0">
              <a:tabLst>
                <a:tab pos="539750" algn="l"/>
              </a:tabLst>
            </a:pPr>
            <a:r>
              <a:rPr lang="ru-RU" sz="1400" dirty="0">
                <a:solidFill>
                  <a:srgbClr val="000000"/>
                </a:solidFill>
                <a:cs typeface="Times New Roman" pitchFamily="18" charset="0"/>
              </a:rPr>
              <a:t> </a:t>
            </a:r>
            <a:endParaRPr lang="ru-RU" sz="1400" dirty="0">
              <a:cs typeface="Times New Roman" pitchFamily="18" charset="0"/>
            </a:endParaRPr>
          </a:p>
          <a:p>
            <a:pPr indent="539750" algn="just" eaLnBrk="0" hangingPunct="0">
              <a:tabLst>
                <a:tab pos="539750" algn="l"/>
              </a:tabLst>
            </a:pPr>
            <a:r>
              <a:rPr lang="ru-RU" sz="1400" dirty="0">
                <a:cs typeface="Times New Roman" pitchFamily="18" charset="0"/>
              </a:rPr>
              <a:t>3)</a:t>
            </a:r>
            <a:r>
              <a:rPr lang="ru-RU" sz="1400" dirty="0">
                <a:latin typeface="Arial"/>
                <a:cs typeface="Times New Roman" pitchFamily="18" charset="0"/>
              </a:rPr>
              <a:t>           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cs typeface="Times New Roman" pitchFamily="18" charset="0"/>
              </a:rPr>
              <a:t>Восстановление распределения эффективного атомного номера.</a:t>
            </a:r>
          </a:p>
          <a:p>
            <a:pPr indent="539750" algn="just" eaLnBrk="0" hangingPunct="0">
              <a:tabLst>
                <a:tab pos="539750" algn="l"/>
              </a:tabLst>
            </a:pPr>
            <a:r>
              <a:rPr lang="ru-RU" sz="1400" dirty="0">
                <a:cs typeface="Times New Roman" pitchFamily="18" charset="0"/>
              </a:rPr>
              <a:t> </a:t>
            </a:r>
          </a:p>
          <a:p>
            <a:pPr indent="539750" algn="just" eaLnBrk="0" hangingPunct="0">
              <a:tabLst>
                <a:tab pos="539750" algn="l"/>
              </a:tabLst>
            </a:pPr>
            <a:r>
              <a:rPr lang="ru-RU" sz="1400" dirty="0">
                <a:cs typeface="Times New Roman" pitchFamily="18" charset="0"/>
              </a:rPr>
              <a:t> </a:t>
            </a:r>
          </a:p>
          <a:p>
            <a:pPr indent="539750" algn="just" eaLnBrk="0" hangingPunct="0">
              <a:tabLst>
                <a:tab pos="539750" algn="l"/>
              </a:tabLst>
            </a:pPr>
            <a:r>
              <a:rPr lang="ru-RU" sz="14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 </a:t>
            </a:r>
            <a:endParaRPr lang="ru-RU" sz="1400" dirty="0">
              <a:cs typeface="Times New Roman" pitchFamily="18" charset="0"/>
            </a:endParaRPr>
          </a:p>
          <a:p>
            <a:pPr indent="539750" algn="just" eaLnBrk="0" hangingPunct="0">
              <a:tabLst>
                <a:tab pos="539750" algn="l"/>
              </a:tabLst>
            </a:pPr>
            <a:r>
              <a:rPr lang="ru-RU" sz="1400" dirty="0">
                <a:cs typeface="Times New Roman" pitchFamily="18" charset="0"/>
              </a:rPr>
              <a:t>4)</a:t>
            </a:r>
            <a:r>
              <a:rPr lang="ru-RU" sz="1400" dirty="0">
                <a:latin typeface="Arial"/>
                <a:cs typeface="Times New Roman" pitchFamily="18" charset="0"/>
              </a:rPr>
              <a:t>           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cs typeface="Times New Roman" pitchFamily="18" charset="0"/>
              </a:rPr>
              <a:t>Восстановление распределения фактической плотности.</a:t>
            </a:r>
          </a:p>
          <a:p>
            <a:pPr indent="539750" algn="just" eaLnBrk="0" hangingPunct="0">
              <a:tabLst>
                <a:tab pos="539750" algn="l"/>
              </a:tabLst>
            </a:pPr>
            <a:r>
              <a:rPr lang="ru-RU" sz="1400" dirty="0">
                <a:cs typeface="Times New Roman" pitchFamily="18" charset="0"/>
              </a:rPr>
              <a:t> </a:t>
            </a:r>
          </a:p>
          <a:p>
            <a:pPr indent="539750" algn="just" eaLnBrk="0" hangingPunct="0">
              <a:tabLst>
                <a:tab pos="539750" algn="l"/>
              </a:tabLst>
            </a:pPr>
            <a:r>
              <a:rPr lang="ru-RU" sz="1400" dirty="0">
                <a:cs typeface="Times New Roman" pitchFamily="18" charset="0"/>
              </a:rPr>
              <a:t> </a:t>
            </a:r>
          </a:p>
          <a:p>
            <a:pPr indent="539750" algn="just" eaLnBrk="0" hangingPunct="0">
              <a:tabLst>
                <a:tab pos="539750" algn="l"/>
              </a:tabLst>
            </a:pPr>
            <a:r>
              <a:rPr lang="ru-RU" sz="1400" dirty="0">
                <a:solidFill>
                  <a:srgbClr val="000000"/>
                </a:solidFill>
                <a:cs typeface="Times New Roman" pitchFamily="18" charset="0"/>
              </a:rPr>
              <a:t> </a:t>
            </a:r>
            <a:endParaRPr lang="ru-RU" sz="1400" dirty="0">
              <a:solidFill>
                <a:srgbClr val="000000"/>
              </a:solidFill>
            </a:endParaRPr>
          </a:p>
          <a:p>
            <a:pPr indent="539750" algn="just" eaLnBrk="0" hangingPunct="0">
              <a:tabLst>
                <a:tab pos="539750" algn="l"/>
              </a:tabLst>
            </a:pPr>
            <a:endParaRPr lang="ru-RU" sz="1400" dirty="0"/>
          </a:p>
          <a:p>
            <a:pPr indent="539750" algn="just" eaLnBrk="0" hangingPunct="0">
              <a:tabLst>
                <a:tab pos="539750" algn="l"/>
              </a:tabLst>
            </a:pPr>
            <a:r>
              <a:rPr lang="ru-RU" sz="1400" dirty="0">
                <a:cs typeface="Times New Roman" pitchFamily="18" charset="0"/>
              </a:rPr>
              <a:t>5)</a:t>
            </a:r>
            <a:r>
              <a:rPr lang="ru-RU" sz="1400" dirty="0">
                <a:latin typeface="Arial"/>
                <a:cs typeface="Times New Roman" pitchFamily="18" charset="0"/>
              </a:rPr>
              <a:t>     </a:t>
            </a:r>
            <a:r>
              <a:rPr lang="ru-RU" sz="1400" dirty="0">
                <a:latin typeface="Times New Roman" pitchFamily="18" charset="0"/>
              </a:rPr>
              <a:t>  </a:t>
            </a:r>
            <a:r>
              <a:rPr lang="ru-RU" sz="1400" dirty="0">
                <a:cs typeface="Times New Roman" pitchFamily="18" charset="0"/>
              </a:rPr>
              <a:t>Восстановление распределения линейных коэффициентов полного поглощения, </a:t>
            </a:r>
            <a:r>
              <a:rPr lang="ru-RU" sz="1400" dirty="0"/>
              <a:t>		</a:t>
            </a:r>
            <a:r>
              <a:rPr lang="ru-RU" sz="1400" dirty="0">
                <a:cs typeface="Times New Roman" pitchFamily="18" charset="0"/>
              </a:rPr>
              <a:t>комптоновского рассеяния и фотопоглощения.</a:t>
            </a:r>
          </a:p>
          <a:p>
            <a:pPr indent="539750" algn="just" eaLnBrk="0" hangingPunct="0">
              <a:tabLst>
                <a:tab pos="539750" algn="l"/>
              </a:tabLst>
            </a:pPr>
            <a:r>
              <a:rPr lang="ru-RU" sz="1400" dirty="0">
                <a:cs typeface="Times New Roman" pitchFamily="18" charset="0"/>
              </a:rPr>
              <a:t> </a:t>
            </a:r>
          </a:p>
          <a:p>
            <a:pPr indent="539750" eaLnBrk="0" hangingPunct="0">
              <a:tabLst>
                <a:tab pos="539750" algn="l"/>
              </a:tabLst>
            </a:pPr>
            <a:endParaRPr lang="ru-RU" sz="1400" dirty="0"/>
          </a:p>
        </p:txBody>
      </p:sp>
      <p:graphicFrame>
        <p:nvGraphicFramePr>
          <p:cNvPr id="5" name="Object 16"/>
          <p:cNvGraphicFramePr>
            <a:graphicFrameLocks noChangeAspect="1"/>
          </p:cNvGraphicFramePr>
          <p:nvPr/>
        </p:nvGraphicFramePr>
        <p:xfrm>
          <a:off x="3286116" y="1428736"/>
          <a:ext cx="2071702" cy="593457"/>
        </p:xfrm>
        <a:graphic>
          <a:graphicData uri="http://schemas.openxmlformats.org/presentationml/2006/ole">
            <p:oleObj spid="_x0000_s29698" r:id="rId3" imgW="1015559" imgH="266584" progId="Equation.3">
              <p:embed/>
            </p:oleObj>
          </a:graphicData>
        </a:graphic>
      </p:graphicFrame>
      <p:graphicFrame>
        <p:nvGraphicFramePr>
          <p:cNvPr id="6" name="Object 13"/>
          <p:cNvGraphicFramePr>
            <a:graphicFrameLocks noChangeAspect="1"/>
          </p:cNvGraphicFramePr>
          <p:nvPr/>
        </p:nvGraphicFramePr>
        <p:xfrm>
          <a:off x="3000364" y="2428868"/>
          <a:ext cx="2786082" cy="589342"/>
        </p:xfrm>
        <a:graphic>
          <a:graphicData uri="http://schemas.openxmlformats.org/presentationml/2006/ole">
            <p:oleObj spid="_x0000_s29699" r:id="rId4" imgW="914400" imgH="431800" progId="Equation.3">
              <p:embed/>
            </p:oleObj>
          </a:graphicData>
        </a:graphic>
      </p:graphicFrame>
      <p:graphicFrame>
        <p:nvGraphicFramePr>
          <p:cNvPr id="7" name="Object 11"/>
          <p:cNvGraphicFramePr>
            <a:graphicFrameLocks noChangeAspect="1"/>
          </p:cNvGraphicFramePr>
          <p:nvPr/>
        </p:nvGraphicFramePr>
        <p:xfrm>
          <a:off x="3571868" y="3286124"/>
          <a:ext cx="1571636" cy="607044"/>
        </p:xfrm>
        <a:graphic>
          <a:graphicData uri="http://schemas.openxmlformats.org/presentationml/2006/ole">
            <p:oleObj spid="_x0000_s29700" r:id="rId5" imgW="812447" imgH="431613" progId="Equation.3">
              <p:embed/>
            </p:oleObj>
          </a:graphicData>
        </a:graphic>
      </p:graphicFrame>
      <p:graphicFrame>
        <p:nvGraphicFramePr>
          <p:cNvPr id="8" name="Object 10"/>
          <p:cNvGraphicFramePr>
            <a:graphicFrameLocks noChangeAspect="1"/>
          </p:cNvGraphicFramePr>
          <p:nvPr/>
        </p:nvGraphicFramePr>
        <p:xfrm>
          <a:off x="3428992" y="4071942"/>
          <a:ext cx="1571636" cy="912110"/>
        </p:xfrm>
        <a:graphic>
          <a:graphicData uri="http://schemas.openxmlformats.org/presentationml/2006/ole">
            <p:oleObj spid="_x0000_s29701" r:id="rId6" imgW="698197" imgH="431613" progId="Equation.3">
              <p:embed/>
            </p:oleObj>
          </a:graphicData>
        </a:graphic>
      </p:graphicFrame>
      <p:graphicFrame>
        <p:nvGraphicFramePr>
          <p:cNvPr id="9" name="Object 8"/>
          <p:cNvGraphicFramePr>
            <a:graphicFrameLocks/>
          </p:cNvGraphicFramePr>
          <p:nvPr/>
        </p:nvGraphicFramePr>
        <p:xfrm>
          <a:off x="6500826" y="5857892"/>
          <a:ext cx="2214578" cy="500066"/>
        </p:xfrm>
        <a:graphic>
          <a:graphicData uri="http://schemas.openxmlformats.org/presentationml/2006/ole">
            <p:oleObj spid="_x0000_s29702" r:id="rId7" imgW="799753" imgH="241195" progId="Equation.3">
              <p:embed/>
            </p:oleObj>
          </a:graphicData>
        </a:graphic>
      </p:graphicFrame>
      <p:graphicFrame>
        <p:nvGraphicFramePr>
          <p:cNvPr id="10" name="Object 7"/>
          <p:cNvGraphicFramePr>
            <a:graphicFrameLocks/>
          </p:cNvGraphicFramePr>
          <p:nvPr/>
        </p:nvGraphicFramePr>
        <p:xfrm>
          <a:off x="285720" y="5857892"/>
          <a:ext cx="2000232" cy="508020"/>
        </p:xfrm>
        <a:graphic>
          <a:graphicData uri="http://schemas.openxmlformats.org/presentationml/2006/ole">
            <p:oleObj spid="_x0000_s29703" r:id="rId8" imgW="838200" imgH="241300" progId="Equation.3">
              <p:embed/>
            </p:oleObj>
          </a:graphicData>
        </a:graphic>
      </p:graphicFrame>
      <p:graphicFrame>
        <p:nvGraphicFramePr>
          <p:cNvPr id="11" name="Object 6"/>
          <p:cNvGraphicFramePr>
            <a:graphicFrameLocks/>
          </p:cNvGraphicFramePr>
          <p:nvPr/>
        </p:nvGraphicFramePr>
        <p:xfrm>
          <a:off x="3143240" y="5857892"/>
          <a:ext cx="2714644" cy="508020"/>
        </p:xfrm>
        <a:graphic>
          <a:graphicData uri="http://schemas.openxmlformats.org/presentationml/2006/ole">
            <p:oleObj spid="_x0000_s29704" r:id="rId9" imgW="901309" imgH="253890" progId="Equation.3">
              <p:embed/>
            </p:oleObj>
          </a:graphicData>
        </a:graphic>
      </p:graphicFrame>
      <p:sp>
        <p:nvSpPr>
          <p:cNvPr id="12" name="Rectangle 19"/>
          <p:cNvSpPr>
            <a:spLocks noChangeArrowheads="1"/>
          </p:cNvSpPr>
          <p:nvPr/>
        </p:nvSpPr>
        <p:spPr bwMode="auto">
          <a:xfrm>
            <a:off x="0" y="0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Алгоритм идентификации распределения эффектного атомного номера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/>
          </p:cNvSpPr>
          <p:nvPr/>
        </p:nvSpPr>
        <p:spPr bwMode="auto">
          <a:xfrm>
            <a:off x="1214414" y="-19152"/>
            <a:ext cx="6648472" cy="519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Схема работы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маммографического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комплекса</a:t>
            </a:r>
          </a:p>
        </p:txBody>
      </p:sp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428037" y="571480"/>
            <a:ext cx="8430243" cy="6215106"/>
            <a:chOff x="3866" y="1120"/>
            <a:chExt cx="5584" cy="6155"/>
          </a:xfrm>
        </p:grpSpPr>
        <p:grpSp>
          <p:nvGrpSpPr>
            <p:cNvPr id="6" name="Group 3"/>
            <p:cNvGrpSpPr>
              <a:grpSpLocks/>
            </p:cNvGrpSpPr>
            <p:nvPr/>
          </p:nvGrpSpPr>
          <p:grpSpPr bwMode="auto">
            <a:xfrm>
              <a:off x="5760" y="4597"/>
              <a:ext cx="1305" cy="563"/>
              <a:chOff x="5760" y="4597"/>
              <a:chExt cx="1305" cy="563"/>
            </a:xfrm>
          </p:grpSpPr>
          <p:sp>
            <p:nvSpPr>
              <p:cNvPr id="32" name="AutoShape 4"/>
              <p:cNvSpPr>
                <a:spLocks noChangeArrowheads="1"/>
              </p:cNvSpPr>
              <p:nvPr/>
            </p:nvSpPr>
            <p:spPr bwMode="auto">
              <a:xfrm>
                <a:off x="5760" y="4765"/>
                <a:ext cx="1305" cy="395"/>
              </a:xfrm>
              <a:prstGeom prst="flowChartProcess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defTabSz="914400">
                  <a:spcAft>
                    <a:spcPts val="1000"/>
                  </a:spcAft>
                </a:pPr>
                <a:r>
                  <a:rPr lang="ru-RU" sz="1400">
                    <a:latin typeface="Calibri" charset="-52"/>
                  </a:rPr>
                  <a:t>Объект</a:t>
                </a:r>
                <a:endParaRPr lang="ru-RU" sz="1400"/>
              </a:p>
            </p:txBody>
          </p:sp>
          <p:cxnSp>
            <p:nvCxnSpPr>
              <p:cNvPr id="33" name="AutoShape 5"/>
              <p:cNvCxnSpPr>
                <a:cxnSpLocks noChangeShapeType="1"/>
              </p:cNvCxnSpPr>
              <p:nvPr/>
            </p:nvCxnSpPr>
            <p:spPr bwMode="auto">
              <a:xfrm>
                <a:off x="6465" y="4597"/>
                <a:ext cx="1" cy="143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 type="triangle" w="med" len="med"/>
                <a:tailEnd/>
              </a:ln>
            </p:spPr>
          </p:cxnSp>
        </p:grpSp>
        <p:grpSp>
          <p:nvGrpSpPr>
            <p:cNvPr id="7" name="Group 6"/>
            <p:cNvGrpSpPr>
              <a:grpSpLocks/>
            </p:cNvGrpSpPr>
            <p:nvPr/>
          </p:nvGrpSpPr>
          <p:grpSpPr bwMode="auto">
            <a:xfrm>
              <a:off x="3866" y="1120"/>
              <a:ext cx="5584" cy="5165"/>
              <a:chOff x="3866" y="1120"/>
              <a:chExt cx="5584" cy="5165"/>
            </a:xfrm>
          </p:grpSpPr>
          <p:sp>
            <p:nvSpPr>
              <p:cNvPr id="25" name="Rectangle 7"/>
              <p:cNvSpPr>
                <a:spLocks noChangeArrowheads="1"/>
              </p:cNvSpPr>
              <p:nvPr/>
            </p:nvSpPr>
            <p:spPr bwMode="auto">
              <a:xfrm>
                <a:off x="5520" y="1120"/>
                <a:ext cx="1860" cy="41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defTabSz="914400">
                  <a:spcAft>
                    <a:spcPts val="1000"/>
                  </a:spcAft>
                </a:pPr>
                <a:r>
                  <a:rPr lang="ru-RU" sz="1400">
                    <a:latin typeface="Calibri" charset="-52"/>
                  </a:rPr>
                  <a:t>ПЭВМ</a:t>
                </a:r>
                <a:endParaRPr lang="ru-RU" sz="1400"/>
              </a:p>
            </p:txBody>
          </p:sp>
          <p:cxnSp>
            <p:nvCxnSpPr>
              <p:cNvPr id="26" name="AutoShape 8"/>
              <p:cNvCxnSpPr>
                <a:cxnSpLocks noChangeShapeType="1"/>
              </p:cNvCxnSpPr>
              <p:nvPr/>
            </p:nvCxnSpPr>
            <p:spPr bwMode="auto">
              <a:xfrm>
                <a:off x="7380" y="1419"/>
                <a:ext cx="2070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7" name="AutoShape 9"/>
              <p:cNvCxnSpPr>
                <a:cxnSpLocks noChangeShapeType="1"/>
              </p:cNvCxnSpPr>
              <p:nvPr/>
            </p:nvCxnSpPr>
            <p:spPr bwMode="auto">
              <a:xfrm>
                <a:off x="3866" y="1403"/>
                <a:ext cx="1654" cy="16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8" name="AutoShape 10"/>
              <p:cNvCxnSpPr>
                <a:cxnSpLocks noChangeShapeType="1"/>
              </p:cNvCxnSpPr>
              <p:nvPr/>
            </p:nvCxnSpPr>
            <p:spPr bwMode="auto">
              <a:xfrm>
                <a:off x="9450" y="1419"/>
                <a:ext cx="0" cy="2282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9" name="AutoShape 11"/>
              <p:cNvCxnSpPr>
                <a:cxnSpLocks noChangeShapeType="1"/>
              </p:cNvCxnSpPr>
              <p:nvPr/>
            </p:nvCxnSpPr>
            <p:spPr bwMode="auto">
              <a:xfrm>
                <a:off x="3866" y="1403"/>
                <a:ext cx="0" cy="485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30" name="AutoShape 12"/>
              <p:cNvCxnSpPr>
                <a:cxnSpLocks noChangeShapeType="1"/>
              </p:cNvCxnSpPr>
              <p:nvPr/>
            </p:nvCxnSpPr>
            <p:spPr bwMode="auto">
              <a:xfrm flipH="1">
                <a:off x="8640" y="3701"/>
                <a:ext cx="810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31" name="AutoShape 13"/>
              <p:cNvCxnSpPr>
                <a:cxnSpLocks noChangeShapeType="1"/>
              </p:cNvCxnSpPr>
              <p:nvPr/>
            </p:nvCxnSpPr>
            <p:spPr bwMode="auto">
              <a:xfrm flipV="1">
                <a:off x="3866" y="6271"/>
                <a:ext cx="649" cy="14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</p:cxnSp>
        </p:grpSp>
        <p:grpSp>
          <p:nvGrpSpPr>
            <p:cNvPr id="8" name="Group 14"/>
            <p:cNvGrpSpPr>
              <a:grpSpLocks/>
            </p:cNvGrpSpPr>
            <p:nvPr/>
          </p:nvGrpSpPr>
          <p:grpSpPr bwMode="auto">
            <a:xfrm>
              <a:off x="5190" y="1555"/>
              <a:ext cx="2715" cy="620"/>
              <a:chOff x="5190" y="1555"/>
              <a:chExt cx="2715" cy="620"/>
            </a:xfrm>
          </p:grpSpPr>
          <p:sp>
            <p:nvSpPr>
              <p:cNvPr id="23" name="AutoShape 15"/>
              <p:cNvSpPr>
                <a:spLocks noChangeArrowheads="1"/>
              </p:cNvSpPr>
              <p:nvPr/>
            </p:nvSpPr>
            <p:spPr bwMode="auto">
              <a:xfrm>
                <a:off x="5190" y="1687"/>
                <a:ext cx="2715" cy="488"/>
              </a:xfrm>
              <a:prstGeom prst="flowChartProcess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defTabSz="914400">
                  <a:spcAft>
                    <a:spcPts val="1000"/>
                  </a:spcAft>
                </a:pPr>
                <a:r>
                  <a:rPr lang="ru-RU" sz="1400">
                    <a:latin typeface="Calibri" charset="-52"/>
                  </a:rPr>
                  <a:t>Система ввода-вывода</a:t>
                </a:r>
                <a:endParaRPr lang="ru-RU" sz="1400"/>
              </a:p>
            </p:txBody>
          </p:sp>
          <p:cxnSp>
            <p:nvCxnSpPr>
              <p:cNvPr id="24" name="AutoShape 16"/>
              <p:cNvCxnSpPr>
                <a:cxnSpLocks noChangeShapeType="1"/>
              </p:cNvCxnSpPr>
              <p:nvPr/>
            </p:nvCxnSpPr>
            <p:spPr bwMode="auto">
              <a:xfrm>
                <a:off x="6540" y="1555"/>
                <a:ext cx="0" cy="11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 type="triangle" w="med" len="med"/>
                <a:tailEnd/>
              </a:ln>
            </p:spPr>
          </p:cxnSp>
        </p:grpSp>
        <p:grpSp>
          <p:nvGrpSpPr>
            <p:cNvPr id="9" name="Group 17"/>
            <p:cNvGrpSpPr>
              <a:grpSpLocks/>
            </p:cNvGrpSpPr>
            <p:nvPr/>
          </p:nvGrpSpPr>
          <p:grpSpPr bwMode="auto">
            <a:xfrm>
              <a:off x="4515" y="5160"/>
              <a:ext cx="3915" cy="2115"/>
              <a:chOff x="4515" y="5160"/>
              <a:chExt cx="3915" cy="2115"/>
            </a:xfrm>
          </p:grpSpPr>
          <p:cxnSp>
            <p:nvCxnSpPr>
              <p:cNvPr id="18" name="AutoShape 18"/>
              <p:cNvCxnSpPr>
                <a:cxnSpLocks noChangeShapeType="1"/>
              </p:cNvCxnSpPr>
              <p:nvPr/>
            </p:nvCxnSpPr>
            <p:spPr bwMode="auto">
              <a:xfrm>
                <a:off x="6435" y="5160"/>
                <a:ext cx="0" cy="9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 type="triangle" w="med" len="med"/>
                <a:tailEnd/>
              </a:ln>
            </p:spPr>
          </p:cxnSp>
          <p:grpSp>
            <p:nvGrpSpPr>
              <p:cNvPr id="19" name="Group 19"/>
              <p:cNvGrpSpPr>
                <a:grpSpLocks/>
              </p:cNvGrpSpPr>
              <p:nvPr/>
            </p:nvGrpSpPr>
            <p:grpSpPr bwMode="auto">
              <a:xfrm>
                <a:off x="4515" y="5295"/>
                <a:ext cx="3915" cy="1980"/>
                <a:chOff x="4515" y="6825"/>
                <a:chExt cx="3915" cy="1980"/>
              </a:xfrm>
            </p:grpSpPr>
            <p:sp>
              <p:nvSpPr>
                <p:cNvPr id="20" name="AutoShape 20"/>
                <p:cNvSpPr>
                  <a:spLocks noChangeArrowheads="1"/>
                </p:cNvSpPr>
                <p:nvPr/>
              </p:nvSpPr>
              <p:spPr bwMode="auto">
                <a:xfrm>
                  <a:off x="5355" y="7225"/>
                  <a:ext cx="2160" cy="665"/>
                </a:xfrm>
                <a:prstGeom prst="flowChartProcess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defTabSz="914400">
                    <a:spcAft>
                      <a:spcPts val="1000"/>
                    </a:spcAft>
                  </a:pPr>
                  <a:r>
                    <a:rPr lang="ru-RU" sz="1400">
                      <a:latin typeface="Calibri" charset="-52"/>
                    </a:rPr>
                    <a:t>Система сканирования</a:t>
                  </a:r>
                  <a:endParaRPr lang="ru-RU" sz="1400"/>
                </a:p>
              </p:txBody>
            </p:sp>
            <p:sp>
              <p:nvSpPr>
                <p:cNvPr id="21" name="AutoShape 21"/>
                <p:cNvSpPr>
                  <a:spLocks noChangeArrowheads="1"/>
                </p:cNvSpPr>
                <p:nvPr/>
              </p:nvSpPr>
              <p:spPr bwMode="auto">
                <a:xfrm>
                  <a:off x="5610" y="8010"/>
                  <a:ext cx="1770" cy="711"/>
                </a:xfrm>
                <a:prstGeom prst="flowChartProcess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defTabSz="914400">
                    <a:spcAft>
                      <a:spcPts val="1000"/>
                    </a:spcAft>
                  </a:pPr>
                  <a:r>
                    <a:rPr lang="ru-RU" sz="1400">
                      <a:latin typeface="Calibri" charset="-52"/>
                    </a:rPr>
                    <a:t>Источник излучения</a:t>
                  </a:r>
                  <a:endParaRPr lang="ru-RU" sz="1400"/>
                </a:p>
              </p:txBody>
            </p:sp>
            <p:sp>
              <p:nvSpPr>
                <p:cNvPr id="22" name="AutoShape 22"/>
                <p:cNvSpPr>
                  <a:spLocks noChangeArrowheads="1"/>
                </p:cNvSpPr>
                <p:nvPr/>
              </p:nvSpPr>
              <p:spPr bwMode="auto">
                <a:xfrm>
                  <a:off x="4515" y="6825"/>
                  <a:ext cx="3915" cy="1980"/>
                </a:xfrm>
                <a:prstGeom prst="flowChartProcess">
                  <a:avLst/>
                </a:prstGeom>
                <a:solidFill>
                  <a:srgbClr val="FFFFFF">
                    <a:alpha val="0"/>
                  </a:srgbClr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defTabSz="914400">
                    <a:spcAft>
                      <a:spcPts val="1000"/>
                    </a:spcAft>
                  </a:pPr>
                  <a:r>
                    <a:rPr lang="ru-RU" sz="1400">
                      <a:latin typeface="Calibri" charset="-52"/>
                    </a:rPr>
                    <a:t>Устройство сканирования</a:t>
                  </a:r>
                  <a:endParaRPr lang="ru-RU" sz="1400"/>
                </a:p>
              </p:txBody>
            </p:sp>
          </p:grpSp>
        </p:grpSp>
        <p:grpSp>
          <p:nvGrpSpPr>
            <p:cNvPr id="10" name="Group 23"/>
            <p:cNvGrpSpPr>
              <a:grpSpLocks/>
            </p:cNvGrpSpPr>
            <p:nvPr/>
          </p:nvGrpSpPr>
          <p:grpSpPr bwMode="auto">
            <a:xfrm>
              <a:off x="4095" y="2167"/>
              <a:ext cx="4545" cy="2423"/>
              <a:chOff x="4095" y="2167"/>
              <a:chExt cx="4545" cy="2423"/>
            </a:xfrm>
          </p:grpSpPr>
          <p:cxnSp>
            <p:nvCxnSpPr>
              <p:cNvPr id="11" name="AutoShape 24"/>
              <p:cNvCxnSpPr>
                <a:cxnSpLocks noChangeShapeType="1"/>
              </p:cNvCxnSpPr>
              <p:nvPr/>
            </p:nvCxnSpPr>
            <p:spPr bwMode="auto">
              <a:xfrm>
                <a:off x="6540" y="2167"/>
                <a:ext cx="0" cy="113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 type="triangle" w="med" len="med"/>
                <a:tailEnd/>
              </a:ln>
            </p:spPr>
          </p:cxnSp>
          <p:grpSp>
            <p:nvGrpSpPr>
              <p:cNvPr id="12" name="Group 25"/>
              <p:cNvGrpSpPr>
                <a:grpSpLocks/>
              </p:cNvGrpSpPr>
              <p:nvPr/>
            </p:nvGrpSpPr>
            <p:grpSpPr bwMode="auto">
              <a:xfrm>
                <a:off x="4095" y="2305"/>
                <a:ext cx="4545" cy="2285"/>
                <a:chOff x="4095" y="2605"/>
                <a:chExt cx="4545" cy="2285"/>
              </a:xfrm>
            </p:grpSpPr>
            <p:sp>
              <p:nvSpPr>
                <p:cNvPr id="13" name="AutoShape 26"/>
                <p:cNvSpPr>
                  <a:spLocks noChangeArrowheads="1"/>
                </p:cNvSpPr>
                <p:nvPr/>
              </p:nvSpPr>
              <p:spPr bwMode="auto">
                <a:xfrm>
                  <a:off x="4215" y="3988"/>
                  <a:ext cx="1905" cy="824"/>
                </a:xfrm>
                <a:prstGeom prst="flowChartProcess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defTabSz="914400">
                    <a:spcAft>
                      <a:spcPts val="1000"/>
                    </a:spcAft>
                  </a:pPr>
                  <a:r>
                    <a:rPr lang="ru-RU" sz="1400">
                      <a:latin typeface="Calibri" charset="-52"/>
                    </a:rPr>
                    <a:t>Детектор трансмиссионного излучения</a:t>
                  </a:r>
                  <a:endParaRPr lang="ru-RU" sz="1400"/>
                </a:p>
              </p:txBody>
            </p:sp>
            <p:sp>
              <p:nvSpPr>
                <p:cNvPr id="14" name="AutoShape 27"/>
                <p:cNvSpPr>
                  <a:spLocks noChangeArrowheads="1"/>
                </p:cNvSpPr>
                <p:nvPr/>
              </p:nvSpPr>
              <p:spPr bwMode="auto">
                <a:xfrm>
                  <a:off x="4185" y="3102"/>
                  <a:ext cx="1935" cy="807"/>
                </a:xfrm>
                <a:prstGeom prst="flowChartProcess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defTabSz="914400">
                    <a:spcAft>
                      <a:spcPts val="1000"/>
                    </a:spcAft>
                  </a:pPr>
                  <a:r>
                    <a:rPr lang="ru-RU" sz="1400">
                      <a:latin typeface="Calibri" charset="-52"/>
                    </a:rPr>
                    <a:t>Счетчик трансмиссионного излучения</a:t>
                  </a:r>
                  <a:endParaRPr lang="ru-RU" sz="1400"/>
                </a:p>
              </p:txBody>
            </p:sp>
            <p:sp>
              <p:nvSpPr>
                <p:cNvPr id="15" name="AutoShape 28"/>
                <p:cNvSpPr>
                  <a:spLocks noChangeArrowheads="1"/>
                </p:cNvSpPr>
                <p:nvPr/>
              </p:nvSpPr>
              <p:spPr bwMode="auto">
                <a:xfrm>
                  <a:off x="4095" y="2605"/>
                  <a:ext cx="4545" cy="2285"/>
                </a:xfrm>
                <a:prstGeom prst="flowChartProcess">
                  <a:avLst/>
                </a:prstGeom>
                <a:solidFill>
                  <a:srgbClr val="FFFFFF">
                    <a:alpha val="0"/>
                  </a:srgbClr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defTabSz="914400">
                    <a:spcAft>
                      <a:spcPts val="1000"/>
                    </a:spcAft>
                  </a:pPr>
                  <a:r>
                    <a:rPr lang="ru-RU" sz="1400">
                      <a:latin typeface="Calibri" charset="-52"/>
                    </a:rPr>
                    <a:t>Устройство детектирования</a:t>
                  </a:r>
                  <a:endParaRPr lang="ru-RU" sz="1400"/>
                </a:p>
              </p:txBody>
            </p:sp>
            <p:sp>
              <p:nvSpPr>
                <p:cNvPr id="16" name="AutoShape 29"/>
                <p:cNvSpPr>
                  <a:spLocks noChangeArrowheads="1"/>
                </p:cNvSpPr>
                <p:nvPr/>
              </p:nvSpPr>
              <p:spPr bwMode="auto">
                <a:xfrm>
                  <a:off x="6480" y="3102"/>
                  <a:ext cx="2055" cy="807"/>
                </a:xfrm>
                <a:prstGeom prst="flowChartProcess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defTabSz="914400">
                    <a:spcAft>
                      <a:spcPts val="1000"/>
                    </a:spcAft>
                  </a:pPr>
                  <a:r>
                    <a:rPr lang="ru-RU" sz="1400">
                      <a:latin typeface="Calibri" charset="-52"/>
                    </a:rPr>
                    <a:t>Счетчик обратнорассеянного излучения</a:t>
                  </a:r>
                  <a:endParaRPr lang="ru-RU" sz="1400"/>
                </a:p>
              </p:txBody>
            </p:sp>
            <p:sp>
              <p:nvSpPr>
                <p:cNvPr id="17" name="AutoShape 30"/>
                <p:cNvSpPr>
                  <a:spLocks noChangeArrowheads="1"/>
                </p:cNvSpPr>
                <p:nvPr/>
              </p:nvSpPr>
              <p:spPr bwMode="auto">
                <a:xfrm>
                  <a:off x="6480" y="3988"/>
                  <a:ext cx="2055" cy="824"/>
                </a:xfrm>
                <a:prstGeom prst="flowChartProcess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defTabSz="914400">
                    <a:spcAft>
                      <a:spcPts val="1000"/>
                    </a:spcAft>
                  </a:pPr>
                  <a:r>
                    <a:rPr lang="ru-RU" sz="1400">
                      <a:latin typeface="Calibri" charset="-52"/>
                    </a:rPr>
                    <a:t>Детектор обратнорассеянного излучения</a:t>
                  </a:r>
                  <a:endParaRPr lang="ru-RU" sz="1400"/>
                </a:p>
              </p:txBody>
            </p:sp>
          </p:grpSp>
        </p:grp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0"/>
            <a:ext cx="9144000" cy="57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0" hangingPunct="0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Схема сканирования (горизонтальное позиционирование)</a:t>
            </a:r>
          </a:p>
        </p:txBody>
      </p:sp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04" y="3714752"/>
            <a:ext cx="5760652" cy="31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71604" y="500042"/>
            <a:ext cx="5760000" cy="31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2" y="428604"/>
            <a:ext cx="3240000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9939" name="Picture 3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04032" y="428604"/>
            <a:ext cx="3240000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9941" name="Picture 5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32" y="4698024"/>
            <a:ext cx="3240000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9942" name="Picture 6"/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929322" y="4698024"/>
            <a:ext cx="3240000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0" y="0"/>
            <a:ext cx="9144000" cy="57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0" hangingPunct="0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Пилотный облик прибора (горизонтальное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позиционирование)</a:t>
            </a:r>
          </a:p>
        </p:txBody>
      </p:sp>
      <p:pic>
        <p:nvPicPr>
          <p:cNvPr id="39940" name="Picture 4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975074" y="2554884"/>
            <a:ext cx="3240000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276</TotalTime>
  <Words>984</Words>
  <Application>Microsoft Office PowerPoint</Application>
  <PresentationFormat>Экран (4:3)</PresentationFormat>
  <Paragraphs>302</Paragraphs>
  <Slides>28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3</vt:i4>
      </vt:variant>
      <vt:variant>
        <vt:lpstr>Заголовки слайдов</vt:lpstr>
      </vt:variant>
      <vt:variant>
        <vt:i4>28</vt:i4>
      </vt:variant>
    </vt:vector>
  </HeadingPairs>
  <TitlesOfParts>
    <vt:vector size="32" baseType="lpstr">
      <vt:lpstr>Тема Office</vt:lpstr>
      <vt:lpstr>Формула</vt:lpstr>
      <vt:lpstr>Лист Microsoft Office Excel 97-2003</vt:lpstr>
      <vt:lpstr>Microsoft Equation 3.0</vt:lpstr>
      <vt:lpstr>Слайд 1</vt:lpstr>
      <vt:lpstr>Слайд 2</vt:lpstr>
      <vt:lpstr>Слайд 3</vt:lpstr>
      <vt:lpstr>Методы диагностики заболеваний в маммологии 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kirilenko</dc:creator>
  <cp:lastModifiedBy>владелец</cp:lastModifiedBy>
  <cp:revision>45</cp:revision>
  <dcterms:created xsi:type="dcterms:W3CDTF">2009-05-07T06:51:11Z</dcterms:created>
  <dcterms:modified xsi:type="dcterms:W3CDTF">2009-05-10T05:46:12Z</dcterms:modified>
</cp:coreProperties>
</file>