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0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1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2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3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4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5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6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7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8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19.xml" ContentType="application/vnd.openxmlformats-officedocument.theme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20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theme/theme21.xml" ContentType="application/vnd.openxmlformats-officedocument.theme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22.xml" ContentType="application/vnd.openxmlformats-officedocument.theme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3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2" r:id="rId1"/>
    <p:sldMasterId id="2147483870" r:id="rId2"/>
    <p:sldMasterId id="2147483954" r:id="rId3"/>
    <p:sldMasterId id="2147484024" r:id="rId4"/>
    <p:sldMasterId id="2147484052" r:id="rId5"/>
    <p:sldMasterId id="2147484066" r:id="rId6"/>
    <p:sldMasterId id="2147485562" r:id="rId7"/>
    <p:sldMasterId id="2147485617" r:id="rId8"/>
    <p:sldMasterId id="2147485632" r:id="rId9"/>
    <p:sldMasterId id="2147485646" r:id="rId10"/>
    <p:sldMasterId id="2147485674" r:id="rId11"/>
    <p:sldMasterId id="2147485688" r:id="rId12"/>
    <p:sldMasterId id="2147485730" r:id="rId13"/>
    <p:sldMasterId id="2147485746" r:id="rId14"/>
    <p:sldMasterId id="2147485759" r:id="rId15"/>
    <p:sldMasterId id="2147485773" r:id="rId16"/>
    <p:sldMasterId id="2147485787" r:id="rId17"/>
    <p:sldMasterId id="2147485801" r:id="rId18"/>
    <p:sldMasterId id="2147485814" r:id="rId19"/>
    <p:sldMasterId id="2147485829" r:id="rId20"/>
    <p:sldMasterId id="2147485855" r:id="rId21"/>
    <p:sldMasterId id="2147485882" r:id="rId22"/>
    <p:sldMasterId id="2147485895" r:id="rId23"/>
    <p:sldMasterId id="2147485909" r:id="rId24"/>
  </p:sldMasterIdLst>
  <p:notesMasterIdLst>
    <p:notesMasterId r:id="rId81"/>
  </p:notesMasterIdLst>
  <p:handoutMasterIdLst>
    <p:handoutMasterId r:id="rId82"/>
  </p:handoutMasterIdLst>
  <p:sldIdLst>
    <p:sldId id="479" r:id="rId25"/>
    <p:sldId id="539" r:id="rId26"/>
    <p:sldId id="550" r:id="rId27"/>
    <p:sldId id="544" r:id="rId28"/>
    <p:sldId id="546" r:id="rId29"/>
    <p:sldId id="547" r:id="rId30"/>
    <p:sldId id="548" r:id="rId31"/>
    <p:sldId id="538" r:id="rId32"/>
    <p:sldId id="480" r:id="rId33"/>
    <p:sldId id="542" r:id="rId34"/>
    <p:sldId id="543" r:id="rId35"/>
    <p:sldId id="563" r:id="rId36"/>
    <p:sldId id="566" r:id="rId37"/>
    <p:sldId id="561" r:id="rId38"/>
    <p:sldId id="565" r:id="rId39"/>
    <p:sldId id="564" r:id="rId40"/>
    <p:sldId id="531" r:id="rId41"/>
    <p:sldId id="536" r:id="rId42"/>
    <p:sldId id="533" r:id="rId43"/>
    <p:sldId id="534" r:id="rId44"/>
    <p:sldId id="541" r:id="rId45"/>
    <p:sldId id="495" r:id="rId46"/>
    <p:sldId id="494" r:id="rId47"/>
    <p:sldId id="496" r:id="rId48"/>
    <p:sldId id="498" r:id="rId49"/>
    <p:sldId id="553" r:id="rId50"/>
    <p:sldId id="499" r:id="rId51"/>
    <p:sldId id="500" r:id="rId52"/>
    <p:sldId id="552" r:id="rId53"/>
    <p:sldId id="554" r:id="rId54"/>
    <p:sldId id="423" r:id="rId55"/>
    <p:sldId id="523" r:id="rId56"/>
    <p:sldId id="517" r:id="rId57"/>
    <p:sldId id="432" r:id="rId58"/>
    <p:sldId id="431" r:id="rId59"/>
    <p:sldId id="433" r:id="rId60"/>
    <p:sldId id="434" r:id="rId61"/>
    <p:sldId id="435" r:id="rId62"/>
    <p:sldId id="436" r:id="rId63"/>
    <p:sldId id="437" r:id="rId64"/>
    <p:sldId id="438" r:id="rId65"/>
    <p:sldId id="535" r:id="rId66"/>
    <p:sldId id="439" r:id="rId67"/>
    <p:sldId id="441" r:id="rId68"/>
    <p:sldId id="442" r:id="rId69"/>
    <p:sldId id="567" r:id="rId70"/>
    <p:sldId id="527" r:id="rId71"/>
    <p:sldId id="518" r:id="rId72"/>
    <p:sldId id="313" r:id="rId73"/>
    <p:sldId id="314" r:id="rId74"/>
    <p:sldId id="558" r:id="rId75"/>
    <p:sldId id="556" r:id="rId76"/>
    <p:sldId id="555" r:id="rId77"/>
    <p:sldId id="560" r:id="rId78"/>
    <p:sldId id="557" r:id="rId79"/>
    <p:sldId id="568" r:id="rId80"/>
  </p:sldIdLst>
  <p:sldSz cx="9144000" cy="6858000" type="overhead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MS Pゴシック" pitchFamily="-92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MS Pゴシック" pitchFamily="-92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MS Pゴシック" pitchFamily="-92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MS Pゴシック" pitchFamily="-92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MS Pゴシック" pitchFamily="-92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MS Pゴシック" pitchFamily="-92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MS Pゴシック" pitchFamily="-92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MS Pゴシック" pitchFamily="-92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MS Pゴシック" pitchFamily="-92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80"/>
    <a:srgbClr val="003399"/>
    <a:srgbClr val="336699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80" autoAdjust="0"/>
    <p:restoredTop sz="90941" autoAdjust="0"/>
  </p:normalViewPr>
  <p:slideViewPr>
    <p:cSldViewPr>
      <p:cViewPr>
        <p:scale>
          <a:sx n="110" d="100"/>
          <a:sy n="110" d="100"/>
        </p:scale>
        <p:origin x="-72" y="15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2.xml"/><Relationship Id="rId39" Type="http://schemas.openxmlformats.org/officeDocument/2006/relationships/slide" Target="slides/slide15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0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76" Type="http://schemas.openxmlformats.org/officeDocument/2006/relationships/slide" Target="slides/slide52.xml"/><Relationship Id="rId8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66" Type="http://schemas.openxmlformats.org/officeDocument/2006/relationships/slide" Target="slides/slide42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7.xml"/><Relationship Id="rId82" Type="http://schemas.openxmlformats.org/officeDocument/2006/relationships/handoutMaster" Target="handoutMasters/handoutMaster1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56" Type="http://schemas.openxmlformats.org/officeDocument/2006/relationships/slide" Target="slides/slide32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77" Type="http://schemas.openxmlformats.org/officeDocument/2006/relationships/slide" Target="slides/slide5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80" Type="http://schemas.openxmlformats.org/officeDocument/2006/relationships/slide" Target="slides/slide56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1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46" Type="http://schemas.openxmlformats.org/officeDocument/2006/relationships/slide" Target="slides/slide22.xml"/><Relationship Id="rId59" Type="http://schemas.openxmlformats.org/officeDocument/2006/relationships/slide" Target="slides/slide35.xml"/><Relationship Id="rId67" Type="http://schemas.openxmlformats.org/officeDocument/2006/relationships/slide" Target="slides/slide43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54" Type="http://schemas.openxmlformats.org/officeDocument/2006/relationships/slide" Target="slides/slide30.xml"/><Relationship Id="rId62" Type="http://schemas.openxmlformats.org/officeDocument/2006/relationships/slide" Target="slides/slide38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slide" Target="slides/slide3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image" Target="../media/image107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image" Target="../media/image13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latin typeface="Times New Roman" pitchFamily="12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itchFamily="12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latin typeface="Times New Roman" pitchFamily="124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Title goes here</a:t>
            </a:r>
          </a:p>
        </p:txBody>
      </p:sp>
      <p:sp>
        <p:nvSpPr>
          <p:cNvPr id="1741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itchFamily="124" charset="0"/>
                <a:ea typeface="+mn-ea"/>
              </a:defRPr>
            </a:lvl1pPr>
          </a:lstStyle>
          <a:p>
            <a:pPr>
              <a:defRPr/>
            </a:pPr>
            <a:fld id="{CF8DF0E7-95EB-495C-9220-FF09C25E1D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262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latin typeface="Times New Roman" pitchFamily="12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itchFamily="12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98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latin typeface="Times New Roman" pitchFamily="12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itchFamily="124" charset="0"/>
                <a:ea typeface="+mn-ea"/>
              </a:defRPr>
            </a:lvl1pPr>
          </a:lstStyle>
          <a:p>
            <a:pPr>
              <a:defRPr/>
            </a:pPr>
            <a:fld id="{7EF41BE9-BF65-4B09-9FC7-2D17DD1F8A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409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9pPr>
          </a:lstStyle>
          <a:p>
            <a:fld id="{EB2D7DE3-97C3-4D0F-AB3D-ACB96380ED9D}" type="slidenum">
              <a:rPr kumimoji="0" lang="en-US" altLang="en-US" sz="1200" smtClean="0"/>
              <a:pPr/>
              <a:t>1</a:t>
            </a:fld>
            <a:endParaRPr kumimoji="0" lang="en-US" altLang="en-US" sz="1200" smtClean="0"/>
          </a:p>
        </p:txBody>
      </p:sp>
      <p:sp>
        <p:nvSpPr>
          <p:cNvPr id="76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9pPr>
          </a:lstStyle>
          <a:p>
            <a:fld id="{F346FDC9-E0A1-47F0-B485-6F8B636502C4}" type="slidenum">
              <a:rPr kumimoji="0" lang="en-US" altLang="en-US" sz="1200" smtClean="0">
                <a:solidFill>
                  <a:prstClr val="black"/>
                </a:solidFill>
              </a:rPr>
              <a:pPr/>
              <a:t>2</a:t>
            </a:fld>
            <a:endParaRPr kumimoji="0" lang="en-US" altLang="en-US" sz="1200" smtClean="0">
              <a:solidFill>
                <a:prstClr val="black"/>
              </a:solidFill>
            </a:endParaRPr>
          </a:p>
        </p:txBody>
      </p:sp>
      <p:sp>
        <p:nvSpPr>
          <p:cNvPr id="76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1F6CE0-738B-4051-832A-75E2A99989DE}" type="slidenum">
              <a:rPr lang="en-U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6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DE8663-D2E2-408C-BBC9-4D83A929360A}" type="slidenum">
              <a:rPr lang="en-U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6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DB5BB3-6DA8-4EB9-A74B-CE34E386FD8F}" type="slidenum">
              <a:rPr lang="ar-SA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140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839F60-6CF8-4AE5-B043-33473DF18077}" type="slidenum">
              <a:rPr lang="ar-SA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77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5ED036-CC34-4834-9018-66AC4A9DCD43}" type="slidenum">
              <a:rPr lang="en-U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7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83954B-5EE4-4CD3-A237-E54624D5B2C7}" type="slidenum">
              <a:rPr lang="en-U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7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9pPr>
          </a:lstStyle>
          <a:p>
            <a:fld id="{4B278363-876F-472A-A0C8-AE6A97BC683D}" type="slidenum">
              <a:rPr kumimoji="0" lang="en-US" altLang="en-US" sz="1200" smtClean="0">
                <a:solidFill>
                  <a:prstClr val="black"/>
                </a:solidFill>
              </a:rPr>
              <a:pPr/>
              <a:t>33</a:t>
            </a:fld>
            <a:endParaRPr kumimoji="0" lang="en-US" altLang="en-US" sz="1200" smtClean="0">
              <a:solidFill>
                <a:prstClr val="black"/>
              </a:solidFill>
            </a:endParaRPr>
          </a:p>
        </p:txBody>
      </p:sp>
      <p:sp>
        <p:nvSpPr>
          <p:cNvPr id="76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E5AA5-B20C-40E4-87C8-1C87A3FB5845}" type="slidenum">
              <a:rPr lang="en-U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7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C76DC6-3051-4914-8F97-CBC2EC1C42AC}" type="slidenum">
              <a:rPr lang="en-U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8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6FBF94-C40E-4E39-9D2B-5EEF123B9249}" type="slidenum">
              <a:rPr lang="en-U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8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BBE9C1-EF9A-4722-B44C-BA3903653B41}" type="slidenum">
              <a:rPr lang="en-U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8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B80E54-F73C-4ED1-B880-F5BFDB770A79}" type="slidenum">
              <a:rPr lang="en-U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8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B9B558-EACA-4425-B84A-D29F8AF1C6F4}" type="slidenum">
              <a:rPr lang="en-U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8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B4507F-9AEB-4ED8-83D1-4E9BFB42DAE5}" type="slidenum">
              <a:rPr lang="en-U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8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773935-69D7-4A79-9E2D-486B7610B1E7}" type="slidenum">
              <a:rPr lang="en-U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9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B25EC0-9CB1-4351-863A-7B8F66D9D125}" type="slidenum">
              <a:rPr lang="en-U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8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D2E4CB-E958-4DDE-98A8-1CA607923B51}" type="slidenum">
              <a:rPr lang="en-U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9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992029-9EC7-4915-A73C-D0C20E4739EA}" type="slidenum">
              <a:rPr lang="en-U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9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F91B8A-F42F-4515-A737-3B13271132BC}" type="slidenum">
              <a:rPr lang="en-U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9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10CF5-1279-4FBA-886F-1E8CEF74BA30}" type="slidenum">
              <a:rPr lang="en-U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7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10CF5-1279-4FBA-886F-1E8CEF74BA30}" type="slidenum">
              <a:rPr lang="en-US"/>
              <a:pPr>
                <a:defRPr/>
              </a:pPr>
              <a:t>49</a:t>
            </a:fld>
            <a:endParaRPr lang="en-US"/>
          </a:p>
        </p:txBody>
      </p:sp>
      <p:sp>
        <p:nvSpPr>
          <p:cNvPr id="77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66BE40-0E6E-45FD-AF09-768C745B3F9B}" type="slidenum">
              <a:rPr lang="en-U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7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ACAC0E-5CDC-4E2E-9C55-10F9F6E64652}" type="slidenum">
              <a:rPr lang="ar-SA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243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8983BE-39E5-4B99-B5AC-984489C54670}" type="slidenum">
              <a:rPr lang="ar-SA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253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4B1A5C-561F-4730-8589-570986568874}" type="slidenum">
              <a:rPr lang="en-U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7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01016-1CBF-44C0-999F-4AEC95CF3261}" type="datetime6">
              <a:rPr lang="en-US"/>
              <a:pPr>
                <a:defRPr/>
              </a:pPr>
              <a:t>September 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4F117-823C-43FA-B25B-3225F81B54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43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51EB8-E932-418D-B437-CCAB2558DAC7}" type="datetime6">
              <a:rPr lang="en-US"/>
              <a:pPr>
                <a:defRPr/>
              </a:pPr>
              <a:t>September 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3EC46-BB19-4D11-9E91-556A9912CE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6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F1C4F-2F1B-4919-8097-B04037D02C74}" type="datetime6">
              <a:rPr lang="en-US"/>
              <a:pPr>
                <a:defRPr/>
              </a:pPr>
              <a:t>September 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A0730-18BA-4D7E-AAA1-B8EAE51254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918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E9B1F-09DF-46DD-AA47-7255225FD012}" type="datetime6">
              <a:rPr lang="en-US"/>
              <a:pPr>
                <a:defRPr/>
              </a:pPr>
              <a:t>September 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96ABE-ECCC-4F08-9F5E-AB7A36CE5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1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BA313-381D-49FF-B707-893F31C08E3F}" type="datetime6">
              <a:rPr lang="en-US"/>
              <a:pPr>
                <a:defRPr/>
              </a:pPr>
              <a:t>September 15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1A39F-CBBE-4201-8460-B9836FF506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4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6A3A7-CC80-444A-9DB1-3A4F4355B53E}" type="datetime6">
              <a:rPr lang="en-US"/>
              <a:pPr>
                <a:defRPr/>
              </a:pPr>
              <a:t>September 15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E2C11-C0DA-4510-B6B8-B170D8EFF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5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43C3C-EC9B-429F-B044-00EC85BC8D1F}" type="datetime6">
              <a:rPr lang="en-US"/>
              <a:pPr>
                <a:defRPr/>
              </a:pPr>
              <a:t>September 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30C35-C395-48F3-8687-A71A299C1A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084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3CCBA-9940-46D9-AB15-572D50A9145F}" type="datetime6">
              <a:rPr lang="en-US"/>
              <a:pPr>
                <a:defRPr/>
              </a:pPr>
              <a:t>September 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098E3-C08D-423A-B4C2-A33D0C6D3E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9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9CA13-BF33-4FBC-96FE-1C1353D3A239}" type="datetime6">
              <a:rPr lang="en-US"/>
              <a:pPr>
                <a:defRPr/>
              </a:pPr>
              <a:t>September 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0A575-CEB1-42E5-A51F-D4EB4B29AC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30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E1913-12F8-4E6D-A086-250B4308FBA9}" type="datetime6">
              <a:rPr lang="en-US"/>
              <a:pPr>
                <a:defRPr/>
              </a:pPr>
              <a:t>September 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268A5-9EE2-4B04-9964-5E67305B8A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69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1E80C-5A34-4F7A-9943-39F8D12338C1}" type="datetime6">
              <a:rPr lang="en-US"/>
              <a:pPr>
                <a:defRPr/>
              </a:pPr>
              <a:t>September 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99F0-8993-4EC3-8DB2-39BB87D209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10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100F4-6D9A-4CAC-BD75-F964928413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257265"/>
      </p:ext>
    </p:extLst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</p:grpSp>
      <p:sp>
        <p:nvSpPr>
          <p:cNvPr id="1484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5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956EC0C6-BDFB-4809-80F9-0BAFF055C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55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981E8BE5-122A-4075-AA6D-38B7790E2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195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43B71DAB-B246-48A8-8C53-FF757D03AD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68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5F13AAFA-4D52-42EB-86B6-F87C4683B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18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33100190-3547-4802-ADB7-86A108FCDE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15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92E41F67-0654-4806-A586-92DFB6E24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896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50D77A2F-E5D9-4543-A14B-C42416D97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360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C37D484C-B683-4950-BAF2-4B8CEE604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588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782F5F10-857D-453C-A0DF-F0E70EC5B1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415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C260A974-94CA-4353-8F57-B043AAC3A7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49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77ABD01-F042-4FEE-9B8D-BB8C28FFEF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709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8381CB0-8E59-4FAA-8E90-35EE56D48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234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0826B888-527B-46E5-ABF4-C4DA2566E3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950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</p:grpSp>
      <p:sp>
        <p:nvSpPr>
          <p:cNvPr id="1484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5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DED4DB5E-BD64-4A80-AC89-E2F926EA8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3439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BADDBBCB-9ACD-4C64-9282-03A704EBE8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490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21104BE-6BC1-42C2-920E-60D820DB64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896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9588F1D-7427-49BD-967C-0408DC20B4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795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7C4EF953-1182-4360-8147-4DDEF8B88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7168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2260ABF3-A6FF-4344-BDE1-1D576E2023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280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7784F52-3D2A-4CE2-9721-D10EF81AD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6328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67002133-B855-4468-B679-0F35F89DB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9390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1706045A-CA69-4A6E-AA09-5727A32A45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503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17CD03A-9E23-448B-80B8-D8A0052AE9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622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07DE46D8-95F3-4034-9AF5-11552618F3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886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64C0B692-5849-4681-82FC-B7EA1ABEA8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870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F2F97D4B-10E4-4F13-A8BF-E2B17DDF7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601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</p:grpSp>
      <p:sp>
        <p:nvSpPr>
          <p:cNvPr id="1484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5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EB846013-813F-4F60-A3DD-1082390347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419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905B3A5D-2C57-41CA-BBC5-83D6B3517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9733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65AB9E00-4938-493D-8E36-5B9C72B88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583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B49BD3CD-CA41-499E-903B-84016691BE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856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76B0017-E827-40CA-9AE4-5E8CA90DC0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863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9BF5966F-A7CE-432C-8E23-1250B121FB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260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B4407BBA-D8A0-4F3C-9922-342F607D7C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418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9F476A3-3EC4-45E1-A89E-9EBEBC9CC5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177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45DFF347-DFF7-45BC-8FB6-56209328C1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386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BA425EB-41E8-4592-813F-A1117EE693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6143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C9A2FCCE-2110-4EBF-92D3-2C87B31A0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503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5A4EE702-7FC6-401B-AEF2-CEBEA83356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3139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1A6C470A-12AD-4AF9-9231-215A1E26CF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590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</p:grpSp>
      <p:sp>
        <p:nvSpPr>
          <p:cNvPr id="1484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5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3E9E4A83-1149-4868-B60A-5D5CF788C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6208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283A7648-6472-44C5-985C-1BBBF68871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699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DCADFAC3-E27C-4A23-AFE3-C0FE33F21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42170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FBCBDC4E-E262-4884-B50B-504C1A9937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541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965E24E4-53BA-45DD-9303-7CA91E6B3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7217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3195E3E3-D5DE-4E9B-BC4C-C542EF204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77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CB463D8C-FB58-4926-9591-6A0ACCE9C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637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94E7B7C-1860-4AB9-9E9A-D2ADD79CC0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802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D5547C96-6909-4746-B2AB-5131B27DA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6421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5900D6F3-189E-4C8A-8A53-8AEB74A09E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996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41649777-6455-4B49-BF47-37B5B5215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9952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0B2D1A70-7E31-4A1B-B5B5-15D7A111D9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701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7C04EC47-3399-421E-8812-7CAFF75581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204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</p:grpSp>
      <p:sp>
        <p:nvSpPr>
          <p:cNvPr id="1484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5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FE29EB5A-7F9E-4A54-AD89-53A3E34E9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5678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685EFFDC-DF4B-4E0C-A180-7E60AF64AD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536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DEA5AA17-86E0-4B7D-9156-00B48DCEC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0146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21EAB0DF-ED77-40CB-8A39-C771CAE35E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467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06352E03-D719-43CF-853A-EE7C0B8FE8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4426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4F60FDDA-B2BD-4A30-843F-344549546B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7683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7FE2873-BC38-497B-9A59-7016B0430B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23582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77263449-D4E5-462C-9C7D-029CC2A6A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2987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D87E6DB2-EDC9-462D-AC8A-472ABD93C9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9055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9B8570ED-CEE0-4198-B27C-6C9189E3D2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57460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141CED98-16D4-48CC-9ABF-1B023062BC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75200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69B72721-C114-4217-922E-4599230A8F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9472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EA01913-9D76-4687-8576-8A1FD49B95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313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01016-1CBF-44C0-999F-4AEC95CF3261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4F117-823C-43FA-B25B-3225F81B54A3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29305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51EB8-E932-418D-B437-CCAB2558DAC7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3EC46-BB19-4D11-9E91-556A9912CE7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94098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F1C4F-2F1B-4919-8097-B04037D02C74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A0730-18BA-4D7E-AAA1-B8EAE512544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557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E9B1F-09DF-46DD-AA47-7255225FD012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96ABE-ECCC-4F08-9F5E-AB7A36CE50F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91151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BA313-381D-49FF-B707-893F31C08E3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1A39F-CBBE-4201-8460-B9836FF5066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2462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6A3A7-CC80-444A-9DB1-3A4F4355B53E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E2C11-C0DA-4510-B6B8-B170D8EFFE1E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17071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43C3C-EC9B-429F-B044-00EC85BC8D1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30C35-C395-48F3-8687-A71A299C1A61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3863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3CCBA-9940-46D9-AB15-572D50A9145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098E3-C08D-423A-B4C2-A33D0C6D3E1A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56146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9CA13-BF33-4FBC-96FE-1C1353D3A239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0A575-CEB1-42E5-A51F-D4EB4B29ACE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0212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E1913-12F8-4E6D-A086-250B4308FBA9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268A5-9EE2-4B04-9964-5E67305B8A0E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10527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1E80C-5A34-4F7A-9943-39F8D12338C1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99F0-8993-4EC3-8DB2-39BB87D2094C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00389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951E6-15B5-4DEA-8B18-524ADF37817E}" type="slidenum">
              <a:rPr lang="en-GB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375631"/>
      </p:ext>
    </p:extLst>
  </p:cSld>
  <p:clrMapOvr>
    <a:masterClrMapping/>
  </p:clrMapOvr>
  <p:transition>
    <p:zoom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100F4-6D9A-4CAC-BD75-F964928413A6}" type="slidenum">
              <a:rPr lang="en-GB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803677"/>
      </p:ext>
    </p:extLst>
  </p:cSld>
  <p:clrMapOvr>
    <a:masterClrMapping/>
  </p:clrMapOvr>
  <p:transition>
    <p:zoom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47818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7819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BC43C37B-6F03-4D61-980B-A0046E50D7A8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72798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9C0DC062-6C01-4D7C-8AD7-BCA8FE9F721E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31613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C356CC71-3BB5-4E12-8E1A-4D35DB0CEF6B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83382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8BCB2167-B5E5-42AB-B8C2-6F64C860A2FE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35884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CBD22A21-F360-4881-A5E0-3B698A242BF3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6498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58453E76-6718-495B-8A23-8E47A3D09108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2812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78986041-0E92-4D8E-A72E-53FB646E6C67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41477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2A071557-4CFD-4367-A759-E0572A4A2250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37622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EEF7DC3B-E6C7-4CBF-866B-2310727AFDEF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95707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72A834A7-8557-401F-9051-475EA265D6AC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82712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200A4AFE-BC6B-4822-B5EF-FA6B3A7B3DD0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81335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B52A2C95-BC5D-4E1C-B990-8D612FC23844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2181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EA81DAE2-6F94-4FF5-B105-9069845E70E2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0779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</a:defRPr>
            </a:lvl1pPr>
          </a:lstStyle>
          <a:p>
            <a:pPr>
              <a:defRPr/>
            </a:pPr>
            <a:fld id="{90D1AD6B-015F-436C-A4EE-3506CAE57397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34910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</p:grpSp>
      <p:sp>
        <p:nvSpPr>
          <p:cNvPr id="1484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5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4C7744E7-1B28-4D4E-80DE-AD7F140396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44430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8763BC2-4A54-4715-9093-A9E7CAF534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11952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5014D4A4-21E5-43F0-879B-0FFE485BF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202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5717C4CE-521A-4663-83D6-6C272671E8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126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D77D8093-7040-4FBD-B598-37BFD696B1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1262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ED0CED80-A705-47BE-9634-F51815C8C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01475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96A0B8E5-F456-46C1-BAD4-00C47ABE9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6576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168F4C17-D367-4283-829C-162A4BCB2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06276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D0AED1D9-97E6-4CC8-9605-0109C5F67B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599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787AD32-5B95-4372-8637-C15CF3ACC3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97197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125B96C-11BC-4400-A68E-44E73034F1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08529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B30176E4-5C46-4ACF-BC8E-701DB9856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73265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5219DCAF-D854-40ED-A3E4-DA91905E87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3856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</p:grpSp>
      <p:sp>
        <p:nvSpPr>
          <p:cNvPr id="1484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5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6D628E7-2E3B-41CC-951D-D12803F043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2416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CB0FBE9-295F-4B15-B430-0D02237F09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7417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3007F06D-955D-47FA-B7A3-736BEA8CF9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2190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714357BC-E41E-4C02-8CB7-74CA2F3EC8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4612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C2915260-5B1C-44DD-AE82-44CFE4161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30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0E553DD4-91B6-4137-A02C-21324BDEEE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2953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AF3F8A6-3D64-43EB-945E-F08D7F529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3454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1776FB97-F602-44D2-9C92-2A7A66803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6962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DA2C583-5829-43D4-A209-D79B5DF85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75710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54702F07-59C0-4BDF-BD6D-0F142F8931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9902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7FCC5710-CAD8-4CA2-AA5C-5FEDB11BA9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6073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21E3331F-9B66-4A3E-B466-C6D7C295DE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1593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E72140CB-6D55-4CBB-AD3B-76F1E941B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1983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</p:grpSp>
      <p:sp>
        <p:nvSpPr>
          <p:cNvPr id="1484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5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91B882B0-1D23-473F-A750-B61698660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4457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B1ABACFF-F5A8-4442-8B55-6F2B6958E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377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19DEB47-237C-4F5C-890B-005CE6E98A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85832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624A0569-A74F-4874-8A76-BDA50DC78D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9955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F8B973E9-4047-47B5-AAE7-786F2AE54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0022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DBFA84BE-45E5-4220-BD18-0B277B31D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30221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4EF3FF66-70EA-43D3-BB47-8F7AE61FA7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20075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591F4470-089C-4DA8-9BED-6EEF5FC713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5266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1C6236E6-EE80-4259-AEB3-3E3FBC3C4C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8908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FA2E79AC-23C9-4352-A4C0-45E51DD02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64673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7EE1810C-625C-41B0-A741-CB840F43A0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2036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79B5853E-5E42-4939-929F-387A815C84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66000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934554AF-A640-45F2-9636-0618993CEC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14953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</p:grpSp>
      <p:sp>
        <p:nvSpPr>
          <p:cNvPr id="1484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5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58AF45A0-0785-4F17-BC4E-8568795C13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7739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C0577434-BEB9-4C4E-BA56-E07468EE52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8820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02B2A819-3138-4907-A573-FA793FD2D0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71181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F577A2DB-32D4-4ACF-8D50-A3422FF4F0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8818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E84BE99B-E96D-4753-BD0B-DE6D5CC98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47928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ED5154B3-4FF6-401A-BB43-B85AB76653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6742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0564BF22-C6D1-4648-B168-2F3AE83E76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67747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E1B8EAE-3DF9-4075-9C0D-260948B838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84134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6DD443D0-E102-4795-9951-545D1092C3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2918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0E881A64-344A-4A69-827C-4A5D54986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797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32F81944-AF03-4703-A283-F03F82F924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4045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D1C80A36-85C0-462F-8AF7-8A6952419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9738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59227E5E-E3B7-4BE7-87E3-1CC511F91E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4766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DB555057-EED1-4C57-972A-AE92B02FF6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965780"/>
      </p:ext>
    </p:extLst>
  </p:cSld>
  <p:clrMapOvr>
    <a:masterClrMapping/>
  </p:clrMapOvr>
  <p:transition>
    <p:zoom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D32B3C13-4C2C-4817-908A-196568E285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452179"/>
      </p:ext>
    </p:extLst>
  </p:cSld>
  <p:clrMapOvr>
    <a:masterClrMapping/>
  </p:clrMapOvr>
  <p:transition>
    <p:zoom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5EEAD880-6D96-4A4C-AEA5-7D1D23F8BB7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607955"/>
      </p:ext>
    </p:extLst>
  </p:cSld>
  <p:clrMapOvr>
    <a:masterClrMapping/>
  </p:clrMapOvr>
  <p:transition>
    <p:zoom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20DFC40A-3654-4B56-873F-C81B8D5100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49773"/>
      </p:ext>
    </p:extLst>
  </p:cSld>
  <p:clrMapOvr>
    <a:masterClrMapping/>
  </p:clrMapOvr>
  <p:transition>
    <p:zoom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764A0D90-3327-40A4-BF93-DC61123D24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837906"/>
      </p:ext>
    </p:extLst>
  </p:cSld>
  <p:clrMapOvr>
    <a:masterClrMapping/>
  </p:clrMapOvr>
  <p:transition>
    <p:zoom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5A671F11-85B9-4A83-AE5A-62055A3395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972332"/>
      </p:ext>
    </p:extLst>
  </p:cSld>
  <p:clrMapOvr>
    <a:masterClrMapping/>
  </p:clrMapOvr>
  <p:transition>
    <p:zoom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D75D0194-5FF0-411F-A693-8A75533AA0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232247"/>
      </p:ext>
    </p:extLst>
  </p:cSld>
  <p:clrMapOvr>
    <a:masterClrMapping/>
  </p:clrMapOvr>
  <p:transition>
    <p:zoom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B9723E31-8CE4-420D-B6D2-4E68FF126CE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023685"/>
      </p:ext>
    </p:extLst>
  </p:cSld>
  <p:clrMapOvr>
    <a:masterClrMapping/>
  </p:clrMapOvr>
  <p:transition>
    <p:zoom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72A3051B-8B02-4650-88A1-980C99F84A1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839499"/>
      </p:ext>
    </p:extLst>
  </p:cSld>
  <p:clrMapOvr>
    <a:masterClrMapping/>
  </p:clrMapOvr>
  <p:transition>
    <p:zoom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87D5A743-567A-465A-831D-34CE1CBEBB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364418"/>
      </p:ext>
    </p:extLst>
  </p:cSld>
  <p:clrMapOvr>
    <a:masterClrMapping/>
  </p:clrMapOvr>
  <p:transition>
    <p:zoom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24806B75-1DB5-4B4A-B7FE-5534E99924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700211"/>
      </p:ext>
    </p:extLst>
  </p:cSld>
  <p:clrMapOvr>
    <a:masterClrMapping/>
  </p:clrMapOvr>
  <p:transition>
    <p:zoom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E0B9DE3A-7573-4251-9C62-E436367FB0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934575"/>
      </p:ext>
    </p:extLst>
  </p:cSld>
  <p:clrMapOvr>
    <a:masterClrMapping/>
  </p:clrMapOvr>
  <p:transition>
    <p:zoom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34081CFB-7076-494E-8C02-FF3D7B7D43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467429"/>
      </p:ext>
    </p:extLst>
  </p:cSld>
  <p:clrMapOvr>
    <a:masterClrMapping/>
  </p:clrMapOvr>
  <p:transition>
    <p:zoom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9A79C053-61ED-4DD8-A43D-D4A5FAF5BF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250664"/>
      </p:ext>
    </p:extLst>
  </p:cSld>
  <p:clrMapOvr>
    <a:masterClrMapping/>
  </p:clrMapOvr>
  <p:transition>
    <p:zoom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E6D4150F-DC27-4156-9B34-80245D78AF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069679"/>
      </p:ext>
    </p:extLst>
  </p:cSld>
  <p:clrMapOvr>
    <a:masterClrMapping/>
  </p:clrMapOvr>
  <p:transition>
    <p:zoom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01016-1CBF-44C0-999F-4AEC95CF3261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4F117-823C-43FA-B25B-3225F81B54A3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10856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51EB8-E932-418D-B437-CCAB2558DAC7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3EC46-BB19-4D11-9E91-556A9912CE7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71034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F1C4F-2F1B-4919-8097-B04037D02C74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A0730-18BA-4D7E-AAA1-B8EAE512544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87985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E9B1F-09DF-46DD-AA47-7255225FD012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96ABE-ECCC-4F08-9F5E-AB7A36CE50F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01517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BA313-381D-49FF-B707-893F31C08E3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1A39F-CBBE-4201-8460-B9836FF5066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34463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6A3A7-CC80-444A-9DB1-3A4F4355B53E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E2C11-C0DA-4510-B6B8-B170D8EFFE1E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20758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43C3C-EC9B-429F-B044-00EC85BC8D1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30C35-C395-48F3-8687-A71A299C1A61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20315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3CCBA-9940-46D9-AB15-572D50A9145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098E3-C08D-423A-B4C2-A33D0C6D3E1A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28215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9CA13-BF33-4FBC-96FE-1C1353D3A239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0A575-CEB1-42E5-A51F-D4EB4B29ACE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99943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E1913-12F8-4E6D-A086-250B4308FBA9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268A5-9EE2-4B04-9964-5E67305B8A0E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19976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1E80C-5A34-4F7A-9943-39F8D12338C1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99F0-8993-4EC3-8DB2-39BB87D2094C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17351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100F4-6D9A-4CAC-BD75-F964928413A6}" type="slidenum">
              <a:rPr lang="en-GB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678686"/>
      </p:ext>
    </p:extLst>
  </p:cSld>
  <p:clrMapOvr>
    <a:masterClrMapping/>
  </p:clrMapOvr>
  <p:transition>
    <p:zoom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484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5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78CD24BB-2676-4E9C-AC86-C4B1834EF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4461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FE39F251-3E2E-4B81-9DFC-0DBBA2D5D4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455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E6D0D791-20FD-4E13-A88B-EAD88507BE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5543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7FEAF431-D282-45A4-B352-2A39B95070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9011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77CC64EE-E98E-4DFD-9656-1FFF298746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6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135F1291-362C-4CBF-BD7B-86DC130D86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5603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3461353-BE42-489F-9A59-6FAD72E9CE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70924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44BE1AA8-90AA-4F3F-B92D-2EACA5F80F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7214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DF55E9DC-D4A6-4079-8C17-949DEEF5F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00064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BE70B24D-1AF0-4D7F-88EA-78E66C0738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4710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965677A1-98E6-466A-81BB-7B84669066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39808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B468837E-650C-4147-B942-B92ADE09C5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6424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6119CD6-B132-43F6-922C-3F465E0ED6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8178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484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5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C7F00097-FA78-42B8-9852-43E3B6D71A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33221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B612CC0B-E822-48A4-A7F1-2F67AD635C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2178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CAB2545D-C290-44D6-A905-146EF6332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8329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0E4E6104-B58E-4254-83AE-8B066FAFD2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7968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401694F-11C6-4271-B670-0189F0D2E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52816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CF0E6A5-96CE-467F-91C5-F71D4A13B5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4654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F3A43DA5-1B9D-4A99-AA65-5E64068E4D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7641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91DA0A17-3BF8-4C11-9824-5BA7899FA9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33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D0CDBD6E-811F-4214-B9CF-93E1700255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32985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279759DB-FBD2-4414-B553-A88675088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3640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3F2455BD-4176-4776-950A-DF50E69215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84165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39E3C495-1727-4924-AA20-9A47BCCEC6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2306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84C1C0C5-5513-4AF0-ABA3-A7FC54120C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04765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C896C-D1BF-4308-8A7A-7B5CC50A1B44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6909D-23D8-41D9-B400-E3739E81B782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87482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4A840-C13E-4ACF-9D09-3408E4E2D7E5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92B23-6965-4BD7-A4EE-AC4BCF24B84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78572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8C6B8-ECC9-4A28-B029-69BB3DB881BE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6691E-F495-47AA-9256-62EBA8179C9F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308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86435-6F0C-41EF-AA00-5B8C57DCBC9B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9CE7E-2D21-4F6B-907F-8F08E7FD381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35931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B2BCD-9894-493D-89F0-768DA3A3E13A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8BE47-FA20-4978-A9BF-C09AE3C95DE2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51278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FC739-C7F6-4E0A-8A5F-CB6F96BFA2A9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B788D-E4A6-4A0F-B0E2-BBD1D7E23184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52514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01CA8-5007-48AC-8B5A-AE598EE9F688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798CE-C31B-4FCE-A9B2-45C6D239B9B3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35800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464C3-AA48-4202-AE0C-55011C7FA9F5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A086C-C68B-4676-97BF-C43B33D082C1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58605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DAC96-A58B-4753-B5BB-D8825C2F142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BADF4-5BD2-4029-BE56-2E489A2DCFA4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912656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6367E-4E3B-4A48-935A-F1CE08E37865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20717-B9DE-4493-9EC1-5C565746D06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39098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C2FE9-0A44-4DCB-883C-454F3DE86340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95395-3DB4-4879-A85D-72672CC07619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52425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6B8E6-714B-4ACD-B342-E1ECF2130968}" type="slidenum">
              <a:rPr lang="en-GB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704016"/>
      </p:ext>
    </p:extLst>
  </p:cSld>
  <p:clrMapOvr>
    <a:masterClrMapping/>
  </p:clrMapOvr>
  <p:transition>
    <p:zoom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0D141-CAD2-4970-82A6-E5DC4F6537CE}" type="slidenum">
              <a:rPr lang="en-GB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802193"/>
      </p:ext>
    </p:extLst>
  </p:cSld>
  <p:clrMapOvr>
    <a:masterClrMapping/>
  </p:clrMapOvr>
  <p:transition>
    <p:zoom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01016-1CBF-44C0-999F-4AEC95CF3261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4F117-823C-43FA-B25B-3225F81B54A3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53861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51EB8-E932-418D-B437-CCAB2558DAC7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3EC46-BB19-4D11-9E91-556A9912CE7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96471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F1C4F-2F1B-4919-8097-B04037D02C74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A0730-18BA-4D7E-AAA1-B8EAE512544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5897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E9B1F-09DF-46DD-AA47-7255225FD012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96ABE-ECCC-4F08-9F5E-AB7A36CE50F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378590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BA313-381D-49FF-B707-893F31C08E3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1A39F-CBBE-4201-8460-B9836FF5066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90391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6A3A7-CC80-444A-9DB1-3A4F4355B53E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E2C11-C0DA-4510-B6B8-B170D8EFFE1E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130798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43C3C-EC9B-429F-B044-00EC85BC8D1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30C35-C395-48F3-8687-A71A299C1A61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864136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3CCBA-9940-46D9-AB15-572D50A9145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098E3-C08D-423A-B4C2-A33D0C6D3E1A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52160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9CA13-BF33-4FBC-96FE-1C1353D3A239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0A575-CEB1-42E5-A51F-D4EB4B29ACE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83303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E1913-12F8-4E6D-A086-250B4308FBA9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268A5-9EE2-4B04-9964-5E67305B8A0E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31211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1E80C-5A34-4F7A-9943-39F8D12338C1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99F0-8993-4EC3-8DB2-39BB87D2094C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2700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100F4-6D9A-4CAC-BD75-F964928413A6}" type="slidenum">
              <a:rPr lang="en-GB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099633"/>
      </p:ext>
    </p:extLst>
  </p:cSld>
  <p:clrMapOvr>
    <a:masterClrMapping/>
  </p:clrMapOvr>
  <p:transition>
    <p:zoom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47818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7819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33D8F44C-EF8E-4E25-8C31-FC16D1C2D0F7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773984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E8236AC8-84DB-4395-867D-9B5202F9FD62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76654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33B1FFE0-E96D-419A-B5C7-E3774DB3F1D4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464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5CEBF4F2-467D-4FF8-B84F-0FBCE68AC29A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54068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E9D2624D-25A2-422E-8DE9-E33A009301A6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498684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50817D53-44C6-4614-B88D-E0C723D4726D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87995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6AB6703E-FF9A-4A93-94EC-BC07745E6CE4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309100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5AED83E4-C8FF-466B-ACDF-9723E15E63E0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187570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49FCA6DE-F022-407C-B54D-79E762BFA45D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738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064794FE-8E2B-4E4C-BB54-5A653738FA93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11242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B350BB37-E342-44E9-9EED-E2E17BB5397D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363369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3AB7DA6D-0CBE-46BF-8422-D0672A65BC11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412585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E7F6C2F1-A885-4D24-96CC-8FD2E6C364D7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23541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fld id="{E58A309E-35E9-4A01-907C-0BF5AF98BE80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00953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01016-1CBF-44C0-999F-4AEC95CF3261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4F117-823C-43FA-B25B-3225F81B54A3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4155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51EB8-E932-418D-B437-CCAB2558DAC7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3EC46-BB19-4D11-9E91-556A9912CE7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22308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F1C4F-2F1B-4919-8097-B04037D02C74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A0730-18BA-4D7E-AAA1-B8EAE512544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126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E9B1F-09DF-46DD-AA47-7255225FD012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96ABE-ECCC-4F08-9F5E-AB7A36CE50F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93835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BA313-381D-49FF-B707-893F31C08E3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1A39F-CBBE-4201-8460-B9836FF5066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233533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6A3A7-CC80-444A-9DB1-3A4F4355B53E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E2C11-C0DA-4510-B6B8-B170D8EFFE1E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490606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43C3C-EC9B-429F-B044-00EC85BC8D1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30C35-C395-48F3-8687-A71A299C1A61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685543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3CCBA-9940-46D9-AB15-572D50A9145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098E3-C08D-423A-B4C2-A33D0C6D3E1A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639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9CA13-BF33-4FBC-96FE-1C1353D3A239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0A575-CEB1-42E5-A51F-D4EB4B29ACE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58093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E1913-12F8-4E6D-A086-250B4308FBA9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268A5-9EE2-4B04-9964-5E67305B8A0E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078590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1E80C-5A34-4F7A-9943-39F8D12338C1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99F0-8993-4EC3-8DB2-39BB87D2094C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7360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100F4-6D9A-4CAC-BD75-F964928413A6}" type="slidenum">
              <a:rPr lang="en-GB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556017"/>
      </p:ext>
    </p:extLst>
  </p:cSld>
  <p:clrMapOvr>
    <a:masterClrMapping/>
  </p:clrMapOvr>
  <p:transition>
    <p:zoom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01016-1CBF-44C0-999F-4AEC95CF3261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4F117-823C-43FA-B25B-3225F81B54A3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13240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51EB8-E932-418D-B437-CCAB2558DAC7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3EC46-BB19-4D11-9E91-556A9912CE7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50844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F1C4F-2F1B-4919-8097-B04037D02C74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A0730-18BA-4D7E-AAA1-B8EAE512544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712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E9B1F-09DF-46DD-AA47-7255225FD012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96ABE-ECCC-4F08-9F5E-AB7A36CE50F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66996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BA313-381D-49FF-B707-893F31C08E3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1A39F-CBBE-4201-8460-B9836FF5066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01597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6A3A7-CC80-444A-9DB1-3A4F4355B53E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E2C11-C0DA-4510-B6B8-B170D8EFFE1E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504373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43C3C-EC9B-429F-B044-00EC85BC8D1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30C35-C395-48F3-8687-A71A299C1A61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023640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3CCBA-9940-46D9-AB15-572D50A9145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098E3-C08D-423A-B4C2-A33D0C6D3E1A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778755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9CA13-BF33-4FBC-96FE-1C1353D3A239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0A575-CEB1-42E5-A51F-D4EB4B29ACE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572599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E1913-12F8-4E6D-A086-250B4308FBA9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268A5-9EE2-4B04-9964-5E67305B8A0E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60368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1E80C-5A34-4F7A-9943-39F8D12338C1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99F0-8993-4EC3-8DB2-39BB87D2094C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342350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100F4-6D9A-4CAC-BD75-F964928413A6}" type="slidenum">
              <a:rPr lang="en-GB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665050"/>
      </p:ext>
    </p:extLst>
  </p:cSld>
  <p:clrMapOvr>
    <a:masterClrMapping/>
  </p:clrMapOvr>
  <p:transition>
    <p:zoom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01016-1CBF-44C0-999F-4AEC95CF3261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4F117-823C-43FA-B25B-3225F81B54A3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90778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51EB8-E932-418D-B437-CCAB2558DAC7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3EC46-BB19-4D11-9E91-556A9912CE7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17548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F1C4F-2F1B-4919-8097-B04037D02C74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A0730-18BA-4D7E-AAA1-B8EAE512544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8062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E9B1F-09DF-46DD-AA47-7255225FD012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96ABE-ECCC-4F08-9F5E-AB7A36CE50F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37210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BA313-381D-49FF-B707-893F31C08E3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1A39F-CBBE-4201-8460-B9836FF50666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56946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6A3A7-CC80-444A-9DB1-3A4F4355B53E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E2C11-C0DA-4510-B6B8-B170D8EFFE1E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35344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43C3C-EC9B-429F-B044-00EC85BC8D1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30C35-C395-48F3-8687-A71A299C1A61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928285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3CCBA-9940-46D9-AB15-572D50A9145F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098E3-C08D-423A-B4C2-A33D0C6D3E1A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2472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9CA13-BF33-4FBC-96FE-1C1353D3A239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0A575-CEB1-42E5-A51F-D4EB4B29ACE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788103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E1913-12F8-4E6D-A086-250B4308FBA9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268A5-9EE2-4B04-9964-5E67305B8A0E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564039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1E80C-5A34-4F7A-9943-39F8D12338C1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99F0-8993-4EC3-8DB2-39BB87D2094C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579066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100F4-6D9A-4CAC-BD75-F964928413A6}" type="slidenum">
              <a:rPr lang="en-GB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377395"/>
      </p:ext>
    </p:extLst>
  </p:cSld>
  <p:clrMapOvr>
    <a:masterClrMapping/>
  </p:clrMapOvr>
  <p:transition>
    <p:zoom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484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5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540EB711-46C5-4623-BA95-7E48674DA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9842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0E852FCC-7FB1-4C3E-A776-4717C14C8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8044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FDF0CB1B-5028-408B-A1B8-C4343DFC34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16718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CB62CCC4-6541-4C4A-8213-2126046CED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38499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288DB2BD-0A0A-4776-9CE1-5A32E3D788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6762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7952D556-CE8E-466A-9655-C820385A2C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579308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41F684F-997C-44EC-9C3C-59233E7862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52165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28B9A4EC-F730-4B1C-9D66-3BC88A210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717961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F855E0E4-3AE8-4EA2-BAE0-9D870B6B0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5078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54A443A2-4884-4902-BA9C-71A28DA25F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761575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01420C2A-D3F6-49F2-A09A-62614A4D9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212145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D552DE1-FB91-4754-B401-95076C3F55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992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6990FA12-536B-4B05-BDB8-3458D32337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43115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kumimoji="0" 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484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5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3B899E9-7861-47E6-B80A-8A70ED91AA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65755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DC11EF3A-84EB-445F-A048-EF20D877A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51410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A6D29A6C-484B-4696-A718-81104041F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1786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3701C7D7-9C75-416D-9C20-EFB27F2162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77602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20A4B03C-92CF-46D0-9881-816EF9BE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332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D50C0BC5-4D0C-4A1B-BF49-1C3DC8102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39655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7978DEBC-51FD-42E4-BAF2-435632CD4D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818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280585E7-29E4-4815-8C7B-0F2BC27E76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340520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2FC17465-7C6B-4FE2-A935-855DDF13B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610197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E5519575-8C7D-483D-9F6B-2215884DB8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112069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F8747E20-7C19-4A75-8FF8-45306ABB3D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7654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B747653B-7853-4236-8AF8-CA9EC5CDD3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81812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mtClean="0">
                <a:ea typeface="MS Pゴシック" pitchFamily="-92" charset="-128"/>
              </a:defRPr>
            </a:lvl1pPr>
          </a:lstStyle>
          <a:p>
            <a:pPr>
              <a:defRPr/>
            </a:pPr>
            <a:fld id="{3E083941-995A-4389-8556-1AAC07CE47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kumimoji="1" smtClean="0">
                <a:latin typeface="Times New Roman" pitchFamily="18" charset="0"/>
                <a:ea typeface="MS Pゴシック" pitchFamily="-92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3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6" Type="http://schemas.openxmlformats.org/officeDocument/2006/relationships/theme" Target="../theme/theme13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24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5" Type="http://schemas.openxmlformats.org/officeDocument/2006/relationships/slideLayout" Target="../slideLayouts/slideLayout227.xml"/><Relationship Id="rId10" Type="http://schemas.openxmlformats.org/officeDocument/2006/relationships/slideLayout" Target="../slideLayouts/slideLayout232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5" Type="http://schemas.openxmlformats.org/officeDocument/2006/relationships/theme" Target="../theme/theme1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6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51.xml"/><Relationship Id="rId7" Type="http://schemas.openxmlformats.org/officeDocument/2006/relationships/slideLayout" Target="../slideLayouts/slideLayout255.xml"/><Relationship Id="rId12" Type="http://schemas.openxmlformats.org/officeDocument/2006/relationships/slideLayout" Target="../slideLayouts/slideLayout260.xml"/><Relationship Id="rId2" Type="http://schemas.openxmlformats.org/officeDocument/2006/relationships/slideLayout" Target="../slideLayouts/slideLayout250.xml"/><Relationship Id="rId1" Type="http://schemas.openxmlformats.org/officeDocument/2006/relationships/slideLayout" Target="../slideLayouts/slideLayout249.xml"/><Relationship Id="rId6" Type="http://schemas.openxmlformats.org/officeDocument/2006/relationships/slideLayout" Target="../slideLayouts/slideLayout254.xml"/><Relationship Id="rId11" Type="http://schemas.openxmlformats.org/officeDocument/2006/relationships/slideLayout" Target="../slideLayouts/slideLayout259.xml"/><Relationship Id="rId5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58.xml"/><Relationship Id="rId4" Type="http://schemas.openxmlformats.org/officeDocument/2006/relationships/slideLayout" Target="../slideLayouts/slideLayout252.xml"/><Relationship Id="rId9" Type="http://schemas.openxmlformats.org/officeDocument/2006/relationships/slideLayout" Target="../slideLayouts/slideLayout257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8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63.xml"/><Relationship Id="rId7" Type="http://schemas.openxmlformats.org/officeDocument/2006/relationships/slideLayout" Target="../slideLayouts/slideLayout267.xml"/><Relationship Id="rId12" Type="http://schemas.openxmlformats.org/officeDocument/2006/relationships/slideLayout" Target="../slideLayouts/slideLayout272.xml"/><Relationship Id="rId2" Type="http://schemas.openxmlformats.org/officeDocument/2006/relationships/slideLayout" Target="../slideLayouts/slideLayout262.xml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11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265.xml"/><Relationship Id="rId10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0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75.xml"/><Relationship Id="rId7" Type="http://schemas.openxmlformats.org/officeDocument/2006/relationships/slideLayout" Target="../slideLayouts/slideLayout279.xml"/><Relationship Id="rId12" Type="http://schemas.openxmlformats.org/officeDocument/2006/relationships/slideLayout" Target="../slideLayouts/slideLayout284.xml"/><Relationship Id="rId2" Type="http://schemas.openxmlformats.org/officeDocument/2006/relationships/slideLayout" Target="../slideLayouts/slideLayout274.xml"/><Relationship Id="rId1" Type="http://schemas.openxmlformats.org/officeDocument/2006/relationships/slideLayout" Target="../slideLayouts/slideLayout273.xml"/><Relationship Id="rId6" Type="http://schemas.openxmlformats.org/officeDocument/2006/relationships/slideLayout" Target="../slideLayouts/slideLayout278.xml"/><Relationship Id="rId11" Type="http://schemas.openxmlformats.org/officeDocument/2006/relationships/slideLayout" Target="../slideLayouts/slideLayout283.xml"/><Relationship Id="rId5" Type="http://schemas.openxmlformats.org/officeDocument/2006/relationships/slideLayout" Target="../slideLayouts/slideLayout277.xml"/><Relationship Id="rId10" Type="http://schemas.openxmlformats.org/officeDocument/2006/relationships/slideLayout" Target="../slideLayouts/slideLayout282.xml"/><Relationship Id="rId4" Type="http://schemas.openxmlformats.org/officeDocument/2006/relationships/slideLayout" Target="../slideLayouts/slideLayout276.xml"/><Relationship Id="rId9" Type="http://schemas.openxmlformats.org/officeDocument/2006/relationships/slideLayout" Target="../slideLayouts/slideLayout28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2.xml"/><Relationship Id="rId13" Type="http://schemas.openxmlformats.org/officeDocument/2006/relationships/slideLayout" Target="../slideLayouts/slideLayout297.xml"/><Relationship Id="rId3" Type="http://schemas.openxmlformats.org/officeDocument/2006/relationships/slideLayout" Target="../slideLayouts/slideLayout287.xml"/><Relationship Id="rId7" Type="http://schemas.openxmlformats.org/officeDocument/2006/relationships/slideLayout" Target="../slideLayouts/slideLayout291.xml"/><Relationship Id="rId12" Type="http://schemas.openxmlformats.org/officeDocument/2006/relationships/slideLayout" Target="../slideLayouts/slideLayout296.xml"/><Relationship Id="rId2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85.xml"/><Relationship Id="rId6" Type="http://schemas.openxmlformats.org/officeDocument/2006/relationships/slideLayout" Target="../slideLayouts/slideLayout290.xml"/><Relationship Id="rId11" Type="http://schemas.openxmlformats.org/officeDocument/2006/relationships/slideLayout" Target="../slideLayouts/slideLayout295.xml"/><Relationship Id="rId5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88.xml"/><Relationship Id="rId9" Type="http://schemas.openxmlformats.org/officeDocument/2006/relationships/slideLayout" Target="../slideLayouts/slideLayout293.xml"/><Relationship Id="rId1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Relationship Id="rId14" Type="http://schemas.openxmlformats.org/officeDocument/2006/relationships/theme" Target="../theme/theme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481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A4024402-40E1-4ACD-91FC-F6B2A7B57E38}" type="datetime6">
              <a:rPr lang="en-US"/>
              <a:pPr>
                <a:defRPr/>
              </a:pPr>
              <a:t>September 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759B4006-05D5-4F40-BAA6-6BB0980F3D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942" r:id="rId1"/>
    <p:sldLayoutId id="2147484943" r:id="rId2"/>
    <p:sldLayoutId id="2147484982" r:id="rId3"/>
    <p:sldLayoutId id="2147484944" r:id="rId4"/>
    <p:sldLayoutId id="2147484945" r:id="rId5"/>
    <p:sldLayoutId id="2147484946" r:id="rId6"/>
    <p:sldLayoutId id="2147484947" r:id="rId7"/>
    <p:sldLayoutId id="2147484948" r:id="rId8"/>
    <p:sldLayoutId id="2147484949" r:id="rId9"/>
    <p:sldLayoutId id="2147484950" r:id="rId10"/>
    <p:sldLayoutId id="2147484951" r:id="rId11"/>
    <p:sldLayoutId id="2147484984" r:id="rId12"/>
  </p:sldLayoutIdLst>
  <p:hf hdr="0" ftr="0"/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  <a:latin typeface="Arial Black" pitchFamily="34" charset="0"/>
                <a:ea typeface="+mn-ea"/>
              </a:defRPr>
            </a:lvl1pPr>
          </a:lstStyle>
          <a:p>
            <a:pPr>
              <a:defRPr/>
            </a:pPr>
            <a:fld id="{747E2D27-5732-48EC-987F-A4ED0B92C9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46084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74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</p:grpSp>
      <p:sp>
        <p:nvSpPr>
          <p:cNvPr id="46085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608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74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33" r:id="rId1"/>
    <p:sldLayoutId id="2147485134" r:id="rId2"/>
    <p:sldLayoutId id="2147485135" r:id="rId3"/>
    <p:sldLayoutId id="2147485136" r:id="rId4"/>
    <p:sldLayoutId id="2147485137" r:id="rId5"/>
    <p:sldLayoutId id="2147485138" r:id="rId6"/>
    <p:sldLayoutId id="2147485139" r:id="rId7"/>
    <p:sldLayoutId id="2147485140" r:id="rId8"/>
    <p:sldLayoutId id="2147485141" r:id="rId9"/>
    <p:sldLayoutId id="2147485142" r:id="rId10"/>
    <p:sldLayoutId id="2147485143" r:id="rId11"/>
    <p:sldLayoutId id="2147485144" r:id="rId12"/>
    <p:sldLayoutId id="214748514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  <a:latin typeface="Arial Black" pitchFamily="34" charset="0"/>
                <a:ea typeface="+mn-ea"/>
              </a:defRPr>
            </a:lvl1pPr>
          </a:lstStyle>
          <a:p>
            <a:pPr>
              <a:defRPr/>
            </a:pPr>
            <a:fld id="{A411E587-2C69-4E68-B15E-4E67A197B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522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74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</p:grpSp>
      <p:sp>
        <p:nvSpPr>
          <p:cNvPr id="522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22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74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01" r:id="rId1"/>
    <p:sldLayoutId id="2147485202" r:id="rId2"/>
    <p:sldLayoutId id="2147485203" r:id="rId3"/>
    <p:sldLayoutId id="2147485204" r:id="rId4"/>
    <p:sldLayoutId id="2147485205" r:id="rId5"/>
    <p:sldLayoutId id="2147485206" r:id="rId6"/>
    <p:sldLayoutId id="2147485207" r:id="rId7"/>
    <p:sldLayoutId id="2147485208" r:id="rId8"/>
    <p:sldLayoutId id="2147485209" r:id="rId9"/>
    <p:sldLayoutId id="2147485210" r:id="rId10"/>
    <p:sldLayoutId id="2147485211" r:id="rId11"/>
    <p:sldLayoutId id="2147485212" r:id="rId12"/>
    <p:sldLayoutId id="214748521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  <a:latin typeface="Arial Black" pitchFamily="34" charset="0"/>
                <a:ea typeface="+mn-ea"/>
              </a:defRPr>
            </a:lvl1pPr>
          </a:lstStyle>
          <a:p>
            <a:pPr>
              <a:defRPr/>
            </a:pPr>
            <a:fld id="{CA918B15-22AC-4CF5-A2D2-C0A68772C4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5734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74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</p:grpSp>
      <p:sp>
        <p:nvSpPr>
          <p:cNvPr id="5734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735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74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66" r:id="rId1"/>
    <p:sldLayoutId id="2147485267" r:id="rId2"/>
    <p:sldLayoutId id="2147485268" r:id="rId3"/>
    <p:sldLayoutId id="2147485269" r:id="rId4"/>
    <p:sldLayoutId id="2147485270" r:id="rId5"/>
    <p:sldLayoutId id="2147485271" r:id="rId6"/>
    <p:sldLayoutId id="2147485272" r:id="rId7"/>
    <p:sldLayoutId id="2147485273" r:id="rId8"/>
    <p:sldLayoutId id="2147485274" r:id="rId9"/>
    <p:sldLayoutId id="2147485275" r:id="rId10"/>
    <p:sldLayoutId id="2147485276" r:id="rId11"/>
    <p:sldLayoutId id="2147485277" r:id="rId12"/>
    <p:sldLayoutId id="214748527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  <a:latin typeface="Arial Black" pitchFamily="34" charset="0"/>
                <a:ea typeface="+mn-ea"/>
              </a:defRPr>
            </a:lvl1pPr>
          </a:lstStyle>
          <a:p>
            <a:pPr>
              <a:defRPr/>
            </a:pPr>
            <a:fld id="{994D5383-4C1E-4524-A631-26EB74416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59396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74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</p:grpSp>
      <p:sp>
        <p:nvSpPr>
          <p:cNvPr id="5939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939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74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92" r:id="rId1"/>
    <p:sldLayoutId id="2147485293" r:id="rId2"/>
    <p:sldLayoutId id="2147485294" r:id="rId3"/>
    <p:sldLayoutId id="2147485295" r:id="rId4"/>
    <p:sldLayoutId id="2147485296" r:id="rId5"/>
    <p:sldLayoutId id="2147485297" r:id="rId6"/>
    <p:sldLayoutId id="2147485298" r:id="rId7"/>
    <p:sldLayoutId id="2147485299" r:id="rId8"/>
    <p:sldLayoutId id="2147485300" r:id="rId9"/>
    <p:sldLayoutId id="2147485301" r:id="rId10"/>
    <p:sldLayoutId id="2147485302" r:id="rId11"/>
    <p:sldLayoutId id="2147485303" r:id="rId12"/>
    <p:sldLayoutId id="2147485304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  <a:latin typeface="Arial Black" pitchFamily="34" charset="0"/>
                <a:ea typeface="+mn-ea"/>
              </a:defRPr>
            </a:lvl1pPr>
          </a:lstStyle>
          <a:p>
            <a:pPr>
              <a:defRPr/>
            </a:pPr>
            <a:fld id="{0078ED48-3ED3-4B6F-9A1F-5DBBDBFDCE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6042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74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</p:grpSp>
      <p:sp>
        <p:nvSpPr>
          <p:cNvPr id="60421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042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74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5" r:id="rId1"/>
    <p:sldLayoutId id="2147485306" r:id="rId2"/>
    <p:sldLayoutId id="2147485307" r:id="rId3"/>
    <p:sldLayoutId id="2147485308" r:id="rId4"/>
    <p:sldLayoutId id="2147485309" r:id="rId5"/>
    <p:sldLayoutId id="2147485310" r:id="rId6"/>
    <p:sldLayoutId id="2147485311" r:id="rId7"/>
    <p:sldLayoutId id="2147485312" r:id="rId8"/>
    <p:sldLayoutId id="2147485313" r:id="rId9"/>
    <p:sldLayoutId id="2147485314" r:id="rId10"/>
    <p:sldLayoutId id="2147485315" r:id="rId11"/>
    <p:sldLayoutId id="2147485316" r:id="rId12"/>
    <p:sldLayoutId id="214748531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481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A4024402-40E1-4ACD-91FC-F6B2A7B57E38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759B4006-05D5-4F40-BAA6-6BB0980F3D9D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3330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563" r:id="rId1"/>
    <p:sldLayoutId id="2147485564" r:id="rId2"/>
    <p:sldLayoutId id="2147485565" r:id="rId3"/>
    <p:sldLayoutId id="2147485566" r:id="rId4"/>
    <p:sldLayoutId id="2147485567" r:id="rId5"/>
    <p:sldLayoutId id="2147485568" r:id="rId6"/>
    <p:sldLayoutId id="2147485569" r:id="rId7"/>
    <p:sldLayoutId id="2147485570" r:id="rId8"/>
    <p:sldLayoutId id="2147485571" r:id="rId9"/>
    <p:sldLayoutId id="2147485572" r:id="rId10"/>
    <p:sldLayoutId id="2147485573" r:id="rId11"/>
    <p:sldLayoutId id="2147485574" r:id="rId12"/>
    <p:sldLayoutId id="2147485575" r:id="rId13"/>
  </p:sldLayoutIdLst>
  <p:hf hdr="0" ftr="0"/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50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246787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6788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6789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6790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6791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6792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6793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4679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679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679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9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9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A8BDAA54-4672-4950-B0B8-098BC34E7346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70790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618" r:id="rId1"/>
    <p:sldLayoutId id="2147485619" r:id="rId2"/>
    <p:sldLayoutId id="2147485620" r:id="rId3"/>
    <p:sldLayoutId id="2147485621" r:id="rId4"/>
    <p:sldLayoutId id="2147485622" r:id="rId5"/>
    <p:sldLayoutId id="2147485623" r:id="rId6"/>
    <p:sldLayoutId id="2147485624" r:id="rId7"/>
    <p:sldLayoutId id="2147485625" r:id="rId8"/>
    <p:sldLayoutId id="2147485626" r:id="rId9"/>
    <p:sldLayoutId id="2147485627" r:id="rId10"/>
    <p:sldLayoutId id="2147485628" r:id="rId11"/>
    <p:sldLayoutId id="2147485629" r:id="rId12"/>
    <p:sldLayoutId id="2147485630" r:id="rId13"/>
    <p:sldLayoutId id="2147485631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  <a:latin typeface="Arial Black" pitchFamily="34" charset="0"/>
                <a:ea typeface="+mn-ea"/>
              </a:defRPr>
            </a:lvl1pPr>
          </a:lstStyle>
          <a:p>
            <a:pPr>
              <a:defRPr/>
            </a:pPr>
            <a:fld id="{14DB7B08-859C-4D2D-91C6-B7BF74489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74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</p:grpSp>
      <p:sp>
        <p:nvSpPr>
          <p:cNvPr id="51205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0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74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82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33" r:id="rId1"/>
    <p:sldLayoutId id="2147485634" r:id="rId2"/>
    <p:sldLayoutId id="2147485635" r:id="rId3"/>
    <p:sldLayoutId id="2147485636" r:id="rId4"/>
    <p:sldLayoutId id="2147485637" r:id="rId5"/>
    <p:sldLayoutId id="2147485638" r:id="rId6"/>
    <p:sldLayoutId id="2147485639" r:id="rId7"/>
    <p:sldLayoutId id="2147485640" r:id="rId8"/>
    <p:sldLayoutId id="2147485641" r:id="rId9"/>
    <p:sldLayoutId id="2147485642" r:id="rId10"/>
    <p:sldLayoutId id="2147485643" r:id="rId11"/>
    <p:sldLayoutId id="2147485644" r:id="rId12"/>
    <p:sldLayoutId id="214748564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  <a:latin typeface="Arial Black" pitchFamily="34" charset="0"/>
                <a:ea typeface="+mn-ea"/>
              </a:defRPr>
            </a:lvl1pPr>
          </a:lstStyle>
          <a:p>
            <a:pPr>
              <a:defRPr/>
            </a:pPr>
            <a:fld id="{7937E43E-2DFB-4E61-AF3E-AA77881854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5837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74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</p:grpSp>
      <p:sp>
        <p:nvSpPr>
          <p:cNvPr id="58373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8374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74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81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47" r:id="rId1"/>
    <p:sldLayoutId id="2147485648" r:id="rId2"/>
    <p:sldLayoutId id="2147485649" r:id="rId3"/>
    <p:sldLayoutId id="2147485650" r:id="rId4"/>
    <p:sldLayoutId id="2147485651" r:id="rId5"/>
    <p:sldLayoutId id="2147485652" r:id="rId6"/>
    <p:sldLayoutId id="2147485653" r:id="rId7"/>
    <p:sldLayoutId id="2147485654" r:id="rId8"/>
    <p:sldLayoutId id="2147485655" r:id="rId9"/>
    <p:sldLayoutId id="2147485656" r:id="rId10"/>
    <p:sldLayoutId id="2147485657" r:id="rId11"/>
    <p:sldLayoutId id="2147485658" r:id="rId12"/>
    <p:sldLayoutId id="214748565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  <a:latin typeface="Arial Black" pitchFamily="34" charset="0"/>
                <a:ea typeface="+mn-ea"/>
              </a:defRPr>
            </a:lvl1pPr>
          </a:lstStyle>
          <a:p>
            <a:pPr>
              <a:defRPr/>
            </a:pPr>
            <a:fld id="{C8F68720-E50E-4AB9-8CA7-C0F755D55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6554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74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</p:grpSp>
      <p:sp>
        <p:nvSpPr>
          <p:cNvPr id="65541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554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74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503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75" r:id="rId1"/>
    <p:sldLayoutId id="2147485676" r:id="rId2"/>
    <p:sldLayoutId id="2147485677" r:id="rId3"/>
    <p:sldLayoutId id="2147485678" r:id="rId4"/>
    <p:sldLayoutId id="2147485679" r:id="rId5"/>
    <p:sldLayoutId id="2147485680" r:id="rId6"/>
    <p:sldLayoutId id="2147485681" r:id="rId7"/>
    <p:sldLayoutId id="2147485682" r:id="rId8"/>
    <p:sldLayoutId id="2147485683" r:id="rId9"/>
    <p:sldLayoutId id="2147485684" r:id="rId10"/>
    <p:sldLayoutId id="2147485685" r:id="rId11"/>
    <p:sldLayoutId id="2147485686" r:id="rId12"/>
    <p:sldLayoutId id="214748568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  <a:latin typeface="Arial Black" pitchFamily="34" charset="0"/>
                <a:ea typeface="+mn-ea"/>
              </a:defRPr>
            </a:lvl1pPr>
          </a:lstStyle>
          <a:p>
            <a:pPr>
              <a:defRPr/>
            </a:pPr>
            <a:fld id="{27757589-64B5-44EB-8D0C-9A474E3E1D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66564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74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1474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474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  <a:ea typeface="+mn-ea"/>
              </a:endParaRPr>
            </a:p>
          </p:txBody>
        </p:sp>
      </p:grpSp>
      <p:sp>
        <p:nvSpPr>
          <p:cNvPr id="66565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656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74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89" r:id="rId1"/>
    <p:sldLayoutId id="2147485690" r:id="rId2"/>
    <p:sldLayoutId id="2147485691" r:id="rId3"/>
    <p:sldLayoutId id="2147485692" r:id="rId4"/>
    <p:sldLayoutId id="2147485693" r:id="rId5"/>
    <p:sldLayoutId id="2147485694" r:id="rId6"/>
    <p:sldLayoutId id="2147485695" r:id="rId7"/>
    <p:sldLayoutId id="2147485696" r:id="rId8"/>
    <p:sldLayoutId id="2147485697" r:id="rId9"/>
    <p:sldLayoutId id="2147485698" r:id="rId10"/>
    <p:sldLayoutId id="2147485699" r:id="rId11"/>
    <p:sldLayoutId id="2147485700" r:id="rId12"/>
    <p:sldLayoutId id="214748570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chemeClr val="accent1">
                <a:gamma/>
                <a:tint val="4117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9F5BEEE6-C596-4763-9A9F-F5030BAEE87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578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31" r:id="rId1"/>
    <p:sldLayoutId id="2147485732" r:id="rId2"/>
    <p:sldLayoutId id="2147485733" r:id="rId3"/>
    <p:sldLayoutId id="2147485734" r:id="rId4"/>
    <p:sldLayoutId id="2147485735" r:id="rId5"/>
    <p:sldLayoutId id="2147485736" r:id="rId6"/>
    <p:sldLayoutId id="2147485737" r:id="rId7"/>
    <p:sldLayoutId id="2147485738" r:id="rId8"/>
    <p:sldLayoutId id="2147485739" r:id="rId9"/>
    <p:sldLayoutId id="2147485740" r:id="rId10"/>
    <p:sldLayoutId id="2147485741" r:id="rId11"/>
    <p:sldLayoutId id="2147485742" r:id="rId12"/>
    <p:sldLayoutId id="2147485743" r:id="rId13"/>
    <p:sldLayoutId id="2147485744" r:id="rId14"/>
    <p:sldLayoutId id="2147485745" r:id="rId15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481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A4024402-40E1-4ACD-91FC-F6B2A7B57E38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759B4006-05D5-4F40-BAA6-6BB0980F3D9D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925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747" r:id="rId1"/>
    <p:sldLayoutId id="2147485748" r:id="rId2"/>
    <p:sldLayoutId id="2147485749" r:id="rId3"/>
    <p:sldLayoutId id="2147485750" r:id="rId4"/>
    <p:sldLayoutId id="2147485751" r:id="rId5"/>
    <p:sldLayoutId id="2147485752" r:id="rId6"/>
    <p:sldLayoutId id="2147485753" r:id="rId7"/>
    <p:sldLayoutId id="2147485754" r:id="rId8"/>
    <p:sldLayoutId id="2147485755" r:id="rId9"/>
    <p:sldLayoutId id="2147485756" r:id="rId10"/>
    <p:sldLayoutId id="2147485757" r:id="rId11"/>
    <p:sldLayoutId id="2147485758" r:id="rId12"/>
  </p:sldLayoutIdLst>
  <p:hf hdr="0" ftr="0"/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  <a:latin typeface="Arial Black" pitchFamily="34" charset="0"/>
                <a:ea typeface="+mn-ea"/>
              </a:defRPr>
            </a:lvl1pPr>
          </a:lstStyle>
          <a:p>
            <a:pPr>
              <a:defRPr/>
            </a:pPr>
            <a:fld id="{D7B8EB6D-54C1-47BC-AC69-8DBFDC430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64516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74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1474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474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474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</a:endParaRPr>
            </a:p>
          </p:txBody>
        </p:sp>
        <p:sp>
          <p:nvSpPr>
            <p:cNvPr id="1474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474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1474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</a:endParaRPr>
            </a:p>
          </p:txBody>
        </p:sp>
        <p:sp>
          <p:nvSpPr>
            <p:cNvPr id="1474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</a:endParaRPr>
            </a:p>
          </p:txBody>
        </p:sp>
      </p:grpSp>
      <p:sp>
        <p:nvSpPr>
          <p:cNvPr id="6451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451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74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05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60" r:id="rId1"/>
    <p:sldLayoutId id="2147485761" r:id="rId2"/>
    <p:sldLayoutId id="2147485762" r:id="rId3"/>
    <p:sldLayoutId id="2147485763" r:id="rId4"/>
    <p:sldLayoutId id="2147485764" r:id="rId5"/>
    <p:sldLayoutId id="2147485765" r:id="rId6"/>
    <p:sldLayoutId id="2147485766" r:id="rId7"/>
    <p:sldLayoutId id="2147485767" r:id="rId8"/>
    <p:sldLayoutId id="2147485768" r:id="rId9"/>
    <p:sldLayoutId id="2147485769" r:id="rId10"/>
    <p:sldLayoutId id="2147485770" r:id="rId11"/>
    <p:sldLayoutId id="2147485771" r:id="rId12"/>
    <p:sldLayoutId id="214748577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  <a:latin typeface="Arial Black" pitchFamily="34" charset="0"/>
                <a:ea typeface="+mn-ea"/>
              </a:defRPr>
            </a:lvl1pPr>
          </a:lstStyle>
          <a:p>
            <a:pPr>
              <a:defRPr/>
            </a:pPr>
            <a:fld id="{0300A1FD-1276-41DF-8BC1-1C7A36D263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4506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74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1474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474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474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</a:endParaRPr>
            </a:p>
          </p:txBody>
        </p:sp>
        <p:sp>
          <p:nvSpPr>
            <p:cNvPr id="1474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474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1474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</a:endParaRPr>
            </a:p>
          </p:txBody>
        </p:sp>
        <p:sp>
          <p:nvSpPr>
            <p:cNvPr id="1474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</a:endParaRPr>
            </a:p>
          </p:txBody>
        </p:sp>
      </p:grpSp>
      <p:sp>
        <p:nvSpPr>
          <p:cNvPr id="45061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506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74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48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74" r:id="rId1"/>
    <p:sldLayoutId id="2147485775" r:id="rId2"/>
    <p:sldLayoutId id="2147485776" r:id="rId3"/>
    <p:sldLayoutId id="2147485777" r:id="rId4"/>
    <p:sldLayoutId id="2147485778" r:id="rId5"/>
    <p:sldLayoutId id="2147485779" r:id="rId6"/>
    <p:sldLayoutId id="2147485780" r:id="rId7"/>
    <p:sldLayoutId id="2147485781" r:id="rId8"/>
    <p:sldLayoutId id="2147485782" r:id="rId9"/>
    <p:sldLayoutId id="2147485783" r:id="rId10"/>
    <p:sldLayoutId id="2147485784" r:id="rId11"/>
    <p:sldLayoutId id="2147485785" r:id="rId12"/>
    <p:sldLayoutId id="2147485786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481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87CFB353-B063-4670-B070-69EAD3C55B5C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07ED1855-BDC0-4CC2-A08D-464346E1FD07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398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788" r:id="rId1"/>
    <p:sldLayoutId id="2147485789" r:id="rId2"/>
    <p:sldLayoutId id="2147485790" r:id="rId3"/>
    <p:sldLayoutId id="2147485791" r:id="rId4"/>
    <p:sldLayoutId id="2147485792" r:id="rId5"/>
    <p:sldLayoutId id="2147485793" r:id="rId6"/>
    <p:sldLayoutId id="2147485794" r:id="rId7"/>
    <p:sldLayoutId id="2147485795" r:id="rId8"/>
    <p:sldLayoutId id="2147485796" r:id="rId9"/>
    <p:sldLayoutId id="2147485797" r:id="rId10"/>
    <p:sldLayoutId id="2147485798" r:id="rId11"/>
    <p:sldLayoutId id="2147485799" r:id="rId12"/>
    <p:sldLayoutId id="2147485800" r:id="rId13"/>
  </p:sldLayoutIdLst>
  <p:hf hdr="0" ftr="0"/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481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A4024402-40E1-4ACD-91FC-F6B2A7B57E38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759B4006-05D5-4F40-BAA6-6BB0980F3D9D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2103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802" r:id="rId1"/>
    <p:sldLayoutId id="2147485803" r:id="rId2"/>
    <p:sldLayoutId id="2147485804" r:id="rId3"/>
    <p:sldLayoutId id="2147485805" r:id="rId4"/>
    <p:sldLayoutId id="2147485806" r:id="rId5"/>
    <p:sldLayoutId id="2147485807" r:id="rId6"/>
    <p:sldLayoutId id="2147485808" r:id="rId7"/>
    <p:sldLayoutId id="2147485809" r:id="rId8"/>
    <p:sldLayoutId id="2147485810" r:id="rId9"/>
    <p:sldLayoutId id="2147485811" r:id="rId10"/>
    <p:sldLayoutId id="2147485812" r:id="rId11"/>
    <p:sldLayoutId id="2147485813" r:id="rId12"/>
  </p:sldLayoutIdLst>
  <p:hf hdr="0" ftr="0"/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246787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6788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6789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6790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6791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6792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6793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rtl="1">
                <a:defRPr/>
              </a:pPr>
              <a:endParaRPr kumimoji="0" lang="en-GB" sz="180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4679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679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679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9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9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>
              <a:defRPr kumimoji="0"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617BC01E-C3DC-49A2-8589-186FB0545650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86947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5815" r:id="rId1"/>
    <p:sldLayoutId id="2147485816" r:id="rId2"/>
    <p:sldLayoutId id="2147485817" r:id="rId3"/>
    <p:sldLayoutId id="2147485818" r:id="rId4"/>
    <p:sldLayoutId id="2147485819" r:id="rId5"/>
    <p:sldLayoutId id="2147485820" r:id="rId6"/>
    <p:sldLayoutId id="2147485821" r:id="rId7"/>
    <p:sldLayoutId id="2147485822" r:id="rId8"/>
    <p:sldLayoutId id="2147485823" r:id="rId9"/>
    <p:sldLayoutId id="2147485824" r:id="rId10"/>
    <p:sldLayoutId id="2147485825" r:id="rId11"/>
    <p:sldLayoutId id="2147485826" r:id="rId12"/>
    <p:sldLayoutId id="2147485827" r:id="rId13"/>
    <p:sldLayoutId id="2147485828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481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A4024402-40E1-4ACD-91FC-F6B2A7B57E38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759B4006-05D5-4F40-BAA6-6BB0980F3D9D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1385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830" r:id="rId1"/>
    <p:sldLayoutId id="2147485831" r:id="rId2"/>
    <p:sldLayoutId id="2147485832" r:id="rId3"/>
    <p:sldLayoutId id="2147485833" r:id="rId4"/>
    <p:sldLayoutId id="2147485834" r:id="rId5"/>
    <p:sldLayoutId id="2147485835" r:id="rId6"/>
    <p:sldLayoutId id="2147485836" r:id="rId7"/>
    <p:sldLayoutId id="2147485837" r:id="rId8"/>
    <p:sldLayoutId id="2147485838" r:id="rId9"/>
    <p:sldLayoutId id="2147485839" r:id="rId10"/>
    <p:sldLayoutId id="2147485840" r:id="rId11"/>
    <p:sldLayoutId id="2147485841" r:id="rId12"/>
  </p:sldLayoutIdLst>
  <p:hf hdr="0" ftr="0"/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481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A4024402-40E1-4ACD-91FC-F6B2A7B57E38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759B4006-05D5-4F40-BAA6-6BB0980F3D9D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651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856" r:id="rId1"/>
    <p:sldLayoutId id="2147485857" r:id="rId2"/>
    <p:sldLayoutId id="2147485858" r:id="rId3"/>
    <p:sldLayoutId id="2147485859" r:id="rId4"/>
    <p:sldLayoutId id="2147485860" r:id="rId5"/>
    <p:sldLayoutId id="2147485861" r:id="rId6"/>
    <p:sldLayoutId id="2147485862" r:id="rId7"/>
    <p:sldLayoutId id="2147485863" r:id="rId8"/>
    <p:sldLayoutId id="2147485864" r:id="rId9"/>
    <p:sldLayoutId id="2147485865" r:id="rId10"/>
    <p:sldLayoutId id="2147485866" r:id="rId11"/>
    <p:sldLayoutId id="2147485867" r:id="rId12"/>
  </p:sldLayoutIdLst>
  <p:hf hdr="0" ftr="0"/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481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A4024402-40E1-4ACD-91FC-F6B2A7B57E38}" type="datetime6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759B4006-05D5-4F40-BAA6-6BB0980F3D9D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4980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883" r:id="rId1"/>
    <p:sldLayoutId id="2147485884" r:id="rId2"/>
    <p:sldLayoutId id="2147485885" r:id="rId3"/>
    <p:sldLayoutId id="2147485886" r:id="rId4"/>
    <p:sldLayoutId id="2147485887" r:id="rId5"/>
    <p:sldLayoutId id="2147485888" r:id="rId6"/>
    <p:sldLayoutId id="2147485889" r:id="rId7"/>
    <p:sldLayoutId id="2147485890" r:id="rId8"/>
    <p:sldLayoutId id="2147485891" r:id="rId9"/>
    <p:sldLayoutId id="2147485892" r:id="rId10"/>
    <p:sldLayoutId id="2147485893" r:id="rId11"/>
    <p:sldLayoutId id="2147485894" r:id="rId12"/>
  </p:sldLayoutIdLst>
  <p:hf hdr="0" ftr="0"/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  <a:latin typeface="Arial Black" pitchFamily="34" charset="0"/>
                <a:ea typeface="+mn-ea"/>
              </a:defRPr>
            </a:lvl1pPr>
          </a:lstStyle>
          <a:p>
            <a:pPr>
              <a:defRPr/>
            </a:pPr>
            <a:fld id="{99F37FA8-AD76-4FB7-80B9-FAFCE431F8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71684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74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1474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474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474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</a:endParaRPr>
            </a:p>
          </p:txBody>
        </p:sp>
        <p:sp>
          <p:nvSpPr>
            <p:cNvPr id="1474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474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1474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</a:endParaRPr>
            </a:p>
          </p:txBody>
        </p:sp>
        <p:sp>
          <p:nvSpPr>
            <p:cNvPr id="1474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</a:endParaRPr>
            </a:p>
          </p:txBody>
        </p:sp>
      </p:grpSp>
      <p:sp>
        <p:nvSpPr>
          <p:cNvPr id="71685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168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74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8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96" r:id="rId1"/>
    <p:sldLayoutId id="2147485897" r:id="rId2"/>
    <p:sldLayoutId id="2147485898" r:id="rId3"/>
    <p:sldLayoutId id="2147485899" r:id="rId4"/>
    <p:sldLayoutId id="2147485900" r:id="rId5"/>
    <p:sldLayoutId id="2147485901" r:id="rId6"/>
    <p:sldLayoutId id="2147485902" r:id="rId7"/>
    <p:sldLayoutId id="2147485903" r:id="rId8"/>
    <p:sldLayoutId id="2147485904" r:id="rId9"/>
    <p:sldLayoutId id="2147485905" r:id="rId10"/>
    <p:sldLayoutId id="2147485906" r:id="rId11"/>
    <p:sldLayoutId id="2147485907" r:id="rId12"/>
    <p:sldLayoutId id="214748590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  <a:latin typeface="Arial Black" pitchFamily="34" charset="0"/>
                <a:ea typeface="+mn-ea"/>
              </a:defRPr>
            </a:lvl1pPr>
          </a:lstStyle>
          <a:p>
            <a:pPr>
              <a:defRPr/>
            </a:pPr>
            <a:fld id="{7041F131-E661-496B-8CCB-7D2CB6C3AC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6758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74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1474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474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474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</a:endParaRPr>
            </a:p>
          </p:txBody>
        </p:sp>
        <p:sp>
          <p:nvSpPr>
            <p:cNvPr id="1474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474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>
                <a:solidFill>
                  <a:srgbClr val="000000"/>
                </a:solidFill>
              </a:endParaRPr>
            </a:p>
          </p:txBody>
        </p:sp>
        <p:sp>
          <p:nvSpPr>
            <p:cNvPr id="1474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</a:endParaRPr>
            </a:p>
          </p:txBody>
        </p:sp>
        <p:sp>
          <p:nvSpPr>
            <p:cNvPr id="1474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1800">
                <a:solidFill>
                  <a:srgbClr val="9999CC"/>
                </a:solidFill>
                <a:latin typeface="Arial" charset="0"/>
              </a:endParaRPr>
            </a:p>
          </p:txBody>
        </p:sp>
      </p:grpSp>
      <p:sp>
        <p:nvSpPr>
          <p:cNvPr id="6758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759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74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smtClean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435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10" r:id="rId1"/>
    <p:sldLayoutId id="2147485911" r:id="rId2"/>
    <p:sldLayoutId id="2147485912" r:id="rId3"/>
    <p:sldLayoutId id="2147485913" r:id="rId4"/>
    <p:sldLayoutId id="2147485914" r:id="rId5"/>
    <p:sldLayoutId id="2147485915" r:id="rId6"/>
    <p:sldLayoutId id="2147485916" r:id="rId7"/>
    <p:sldLayoutId id="2147485917" r:id="rId8"/>
    <p:sldLayoutId id="2147485918" r:id="rId9"/>
    <p:sldLayoutId id="2147485919" r:id="rId10"/>
    <p:sldLayoutId id="2147485920" r:id="rId11"/>
    <p:sldLayoutId id="2147485921" r:id="rId12"/>
    <p:sldLayoutId id="214748592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9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3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30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34.xml"/><Relationship Id="rId4" Type="http://schemas.openxmlformats.org/officeDocument/2006/relationships/image" Target="../media/image11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7.pn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1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85.png"/><Relationship Id="rId9" Type="http://schemas.openxmlformats.org/officeDocument/2006/relationships/image" Target="../media/image9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4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10.png"/><Relationship Id="rId12" Type="http://schemas.openxmlformats.org/officeDocument/2006/relationships/image" Target="../media/image108.png"/><Relationship Id="rId2" Type="http://schemas.openxmlformats.org/officeDocument/2006/relationships/slideLayout" Target="../slideLayouts/slideLayout190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9.png"/><Relationship Id="rId11" Type="http://schemas.openxmlformats.org/officeDocument/2006/relationships/oleObject" Target="../embeddings/oleObject4.bin"/><Relationship Id="rId5" Type="http://schemas.openxmlformats.org/officeDocument/2006/relationships/image" Target="../media/image107.png"/><Relationship Id="rId10" Type="http://schemas.openxmlformats.org/officeDocument/2006/relationships/image" Target="../media/image113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11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7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1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4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137.png"/><Relationship Id="rId2" Type="http://schemas.openxmlformats.org/officeDocument/2006/relationships/slideLayout" Target="../slideLayouts/slideLayout16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38.png"/><Relationship Id="rId4" Type="http://schemas.openxmlformats.org/officeDocument/2006/relationships/image" Target="../media/image13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3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2.wmf"/><Relationship Id="rId4" Type="http://schemas.openxmlformats.org/officeDocument/2006/relationships/oleObject" Target="../embeddings/oleObject7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4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54.gi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7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11188" y="1125538"/>
            <a:ext cx="8532812" cy="1524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sz="3600" dirty="0" smtClean="0"/>
              <a:t>CMB Polarization generated by cosmological gravitational waves 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609600" y="3810000"/>
            <a:ext cx="7696200" cy="1752600"/>
          </a:xfrm>
        </p:spPr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smtClean="0"/>
              <a:t>Alexander </a:t>
            </a:r>
            <a:r>
              <a:rPr lang="en-US" sz="2400" dirty="0" err="1" smtClean="0"/>
              <a:t>Polnarev</a:t>
            </a:r>
            <a:endParaRPr lang="en-US" sz="2400" dirty="0" smtClean="0"/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/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smtClean="0"/>
              <a:t>QMUL, School of Physics and Astronomy, London, UK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/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err="1" smtClean="0"/>
              <a:t>Tarusa</a:t>
            </a:r>
            <a:r>
              <a:rPr lang="en-US" sz="2400" dirty="0" smtClean="0"/>
              <a:t> , 10  September 2015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28242200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Talk Overview:</a:t>
            </a:r>
            <a:endParaRPr lang="ru-RU" dirty="0" smtClean="0"/>
          </a:p>
        </p:txBody>
      </p:sp>
      <p:sp>
        <p:nvSpPr>
          <p:cNvPr id="66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altLang="en-US" sz="2500" b="1" dirty="0" smtClean="0"/>
              <a:t>Introduction: </a:t>
            </a:r>
          </a:p>
          <a:p>
            <a:pPr marL="136525" indent="0">
              <a:buNone/>
            </a:pPr>
            <a:r>
              <a:rPr lang="en-US" altLang="en-US" sz="2500" b="1" dirty="0" smtClean="0"/>
              <a:t>     Free electrons + Anisotropy  = Polarization</a:t>
            </a:r>
          </a:p>
          <a:p>
            <a:pPr>
              <a:buFont typeface="Wingdings" pitchFamily="2" charset="2"/>
              <a:buChar char="§"/>
            </a:pPr>
            <a:r>
              <a:rPr lang="en-US" altLang="en-US" sz="2500" b="1" dirty="0"/>
              <a:t>The History of Polarization in Cosmology: </a:t>
            </a:r>
            <a:endParaRPr lang="en-GB" altLang="en-US" sz="2400" b="1" dirty="0"/>
          </a:p>
          <a:p>
            <a:pPr marL="136525" indent="0">
              <a:buNone/>
            </a:pPr>
            <a:r>
              <a:rPr lang="en-GB" altLang="en-US" sz="2400" b="1" dirty="0" smtClean="0"/>
              <a:t>                        1968 - 2015</a:t>
            </a:r>
            <a:r>
              <a:rPr lang="en-US" altLang="en-US" sz="2500" b="1" dirty="0" smtClean="0"/>
              <a:t> </a:t>
            </a:r>
            <a:endParaRPr lang="en-US" altLang="en-US" sz="2500" b="1" dirty="0"/>
          </a:p>
          <a:p>
            <a:pPr>
              <a:buFont typeface="Wingdings" pitchFamily="2" charset="2"/>
              <a:buChar char="§"/>
            </a:pPr>
            <a:r>
              <a:rPr lang="en-US" altLang="en-US" sz="2500" b="1" dirty="0" smtClean="0"/>
              <a:t>Gravitational waves  predicted by Einstein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/>
              <a:t>Calculating B-modes in CMB Polarization </a:t>
            </a:r>
            <a:r>
              <a:rPr lang="en-US" sz="2400" b="1" dirty="0" smtClean="0"/>
              <a:t>as </a:t>
            </a:r>
            <a:r>
              <a:rPr lang="en-US" sz="2500" b="1" dirty="0"/>
              <a:t>i</a:t>
            </a:r>
            <a:r>
              <a:rPr lang="en-US" altLang="en-US" sz="2500" b="1" dirty="0" smtClean="0"/>
              <a:t>mprints of Primordial Gravitational Waves  on the CMB polarization</a:t>
            </a:r>
            <a:endParaRPr lang="en-US" sz="2500" b="1" dirty="0" smtClean="0">
              <a:latin typeface="Times New Roman"/>
              <a:ea typeface="Calibri"/>
            </a:endParaRPr>
          </a:p>
          <a:p>
            <a:pPr>
              <a:buFont typeface="Wingdings" pitchFamily="2" charset="2"/>
              <a:buChar char="§"/>
            </a:pPr>
            <a:r>
              <a:rPr lang="en-US" sz="2500" b="1" dirty="0" smtClean="0">
                <a:latin typeface="Times New Roman"/>
                <a:ea typeface="Calibri"/>
              </a:rPr>
              <a:t>Summary and Conclusions</a:t>
            </a:r>
            <a:endParaRPr lang="en-US" altLang="en-US" sz="2500" b="1" dirty="0" smtClean="0"/>
          </a:p>
          <a:p>
            <a:pPr>
              <a:buFont typeface="Wingdings" pitchFamily="2" charset="2"/>
              <a:buChar char="§"/>
            </a:pPr>
            <a:r>
              <a:rPr lang="en-US" altLang="en-US" sz="2500" b="1" dirty="0" smtClean="0"/>
              <a:t> </a:t>
            </a:r>
          </a:p>
          <a:p>
            <a:pPr>
              <a:buFont typeface="Wingdings" pitchFamily="2" charset="2"/>
              <a:buChar char="§"/>
            </a:pPr>
            <a:endParaRPr lang="ru-RU" altLang="en-US" sz="2500" b="1" dirty="0" smtClean="0"/>
          </a:p>
        </p:txBody>
      </p:sp>
    </p:spTree>
    <p:extLst>
      <p:ext uri="{BB962C8B-B14F-4D97-AF65-F5344CB8AC3E}">
        <p14:creationId xmlns:p14="http://schemas.microsoft.com/office/powerpoint/2010/main" val="2213979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663575" y="639763"/>
            <a:ext cx="72215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</a:rPr>
              <a:t>At a given observation point, for a particular direction of observation the radiation field can be characterized by </a:t>
            </a:r>
            <a:r>
              <a:rPr kumimoji="0" lang="en-US" sz="1800" b="1" i="1">
                <a:solidFill>
                  <a:srgbClr val="000099"/>
                </a:solidFill>
                <a:latin typeface="Arial" charset="0"/>
              </a:rPr>
              <a:t>four</a:t>
            </a:r>
            <a:r>
              <a:rPr kumimoji="0" lang="en-US" sz="1800">
                <a:solidFill>
                  <a:srgbClr val="000099"/>
                </a:solidFill>
                <a:latin typeface="Arial" charset="0"/>
              </a:rPr>
              <a:t> Stokes parameters conventionally labeled as </a:t>
            </a:r>
            <a:r>
              <a:rPr kumimoji="0" lang="en-US" sz="2000" b="1" i="1">
                <a:solidFill>
                  <a:srgbClr val="000099"/>
                </a:solidFill>
                <a:latin typeface="Arial" charset="0"/>
              </a:rPr>
              <a:t>I,Q,U,V:</a:t>
            </a:r>
            <a:endParaRPr kumimoji="0" lang="ru-RU" sz="2000" b="1" i="1">
              <a:solidFill>
                <a:srgbClr val="000099"/>
              </a:solidFill>
              <a:latin typeface="Arial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611188" y="2016126"/>
            <a:ext cx="7797800" cy="1484312"/>
            <a:chOff x="463" y="1175"/>
            <a:chExt cx="4912" cy="935"/>
          </a:xfrm>
        </p:grpSpPr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463" y="1175"/>
              <a:ext cx="4912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 dirty="0">
                  <a:solidFill>
                    <a:srgbClr val="000099"/>
                  </a:solidFill>
                  <a:latin typeface="Arial" charset="0"/>
                </a:rPr>
                <a:t>Choosing a </a:t>
              </a:r>
              <a:r>
                <a:rPr kumimoji="0" lang="en-US" sz="1800" b="1" i="1" dirty="0" err="1">
                  <a:solidFill>
                    <a:srgbClr val="000099"/>
                  </a:solidFill>
                  <a:latin typeface="Arial" charset="0"/>
                </a:rPr>
                <a:t>x,y</a:t>
              </a:r>
              <a:r>
                <a:rPr kumimoji="0" lang="en-US" sz="1800" dirty="0">
                  <a:solidFill>
                    <a:srgbClr val="000099"/>
                  </a:solidFill>
                  <a:latin typeface="Arial" charset="0"/>
                </a:rPr>
                <a:t> coordinate frame in the plane orthogonal to the line of sight, these are related to possible quadratic time averages of the electromagnetic field:</a:t>
              </a:r>
              <a:endParaRPr kumimoji="0" lang="ru-RU" sz="1800" dirty="0">
                <a:solidFill>
                  <a:srgbClr val="000099"/>
                </a:solidFill>
                <a:latin typeface="Arial" charset="0"/>
              </a:endParaRPr>
            </a:p>
          </p:txBody>
        </p:sp>
        <p:pic>
          <p:nvPicPr>
            <p:cNvPr id="666643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1888"/>
              <a:ext cx="2082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971550" y="3500438"/>
            <a:ext cx="7148513" cy="671512"/>
            <a:chOff x="748" y="2251"/>
            <a:chExt cx="4503" cy="423"/>
          </a:xfrm>
        </p:grpSpPr>
        <p:grpSp>
          <p:nvGrpSpPr>
            <p:cNvPr id="666638" name="Group 10"/>
            <p:cNvGrpSpPr>
              <a:grpSpLocks/>
            </p:cNvGrpSpPr>
            <p:nvPr/>
          </p:nvGrpSpPr>
          <p:grpSpPr bwMode="auto">
            <a:xfrm>
              <a:off x="748" y="2341"/>
              <a:ext cx="2585" cy="234"/>
              <a:chOff x="930" y="2341"/>
              <a:chExt cx="2585" cy="234"/>
            </a:xfrm>
          </p:grpSpPr>
          <p:pic>
            <p:nvPicPr>
              <p:cNvPr id="666640" name="Picture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0" y="2341"/>
                <a:ext cx="762" cy="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6641" name="Picture 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73" y="2341"/>
                <a:ext cx="1542" cy="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5787" name="Text Box 11"/>
            <p:cNvSpPr txBox="1">
              <a:spLocks noChangeArrowheads="1"/>
            </p:cNvSpPr>
            <p:nvPr/>
          </p:nvSpPr>
          <p:spPr bwMode="auto">
            <a:xfrm>
              <a:off x="3787" y="2251"/>
              <a:ext cx="1464" cy="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2000" b="1" i="1">
                  <a:solidFill>
                    <a:srgbClr val="000099"/>
                  </a:solidFill>
                  <a:latin typeface="Arial" charset="0"/>
                </a:rPr>
                <a:t>I</a:t>
              </a:r>
              <a:r>
                <a:rPr kumimoji="0" lang="en-US" sz="1800">
                  <a:solidFill>
                    <a:srgbClr val="000099"/>
                  </a:solidFill>
                  <a:latin typeface="Arial" charset="0"/>
                </a:rPr>
                <a:t> is the total intensity of the radiation field </a:t>
              </a:r>
              <a:endParaRPr kumimoji="0" lang="ru-RU" sz="1800">
                <a:solidFill>
                  <a:srgbClr val="000099"/>
                </a:solidFill>
                <a:latin typeface="Arial" charset="0"/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1476375" y="4365625"/>
            <a:ext cx="6335713" cy="946150"/>
            <a:chOff x="1202" y="2840"/>
            <a:chExt cx="3991" cy="596"/>
          </a:xfrm>
        </p:grpSpPr>
        <p:grpSp>
          <p:nvGrpSpPr>
            <p:cNvPr id="666634" name="Group 14"/>
            <p:cNvGrpSpPr>
              <a:grpSpLocks/>
            </p:cNvGrpSpPr>
            <p:nvPr/>
          </p:nvGrpSpPr>
          <p:grpSpPr bwMode="auto">
            <a:xfrm>
              <a:off x="1202" y="2976"/>
              <a:ext cx="1326" cy="348"/>
              <a:chOff x="839" y="2750"/>
              <a:chExt cx="1326" cy="348"/>
            </a:xfrm>
          </p:grpSpPr>
          <p:pic>
            <p:nvPicPr>
              <p:cNvPr id="666636" name="Picture 1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9" y="2750"/>
                <a:ext cx="1326" cy="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6637" name="Picture 1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19" y="2795"/>
                <a:ext cx="198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5791" name="Text Box 15"/>
            <p:cNvSpPr txBox="1">
              <a:spLocks noChangeArrowheads="1"/>
            </p:cNvSpPr>
            <p:nvPr/>
          </p:nvSpPr>
          <p:spPr bwMode="auto">
            <a:xfrm>
              <a:off x="3243" y="2840"/>
              <a:ext cx="1950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2000" b="1" i="1">
                  <a:solidFill>
                    <a:srgbClr val="000099"/>
                  </a:solidFill>
                  <a:latin typeface="Arial" charset="0"/>
                </a:rPr>
                <a:t>Q</a:t>
              </a:r>
              <a:r>
                <a:rPr kumimoji="0" lang="en-US" sz="1800">
                  <a:solidFill>
                    <a:srgbClr val="000099"/>
                  </a:solidFill>
                  <a:latin typeface="Arial" charset="0"/>
                </a:rPr>
                <a:t> and </a:t>
              </a:r>
              <a:r>
                <a:rPr kumimoji="0" lang="en-US" sz="2000" b="1" i="1">
                  <a:solidFill>
                    <a:srgbClr val="000099"/>
                  </a:solidFill>
                  <a:latin typeface="Arial" charset="0"/>
                </a:rPr>
                <a:t>U</a:t>
              </a:r>
              <a:r>
                <a:rPr kumimoji="0" lang="en-US" sz="1800">
                  <a:solidFill>
                    <a:srgbClr val="000099"/>
                  </a:solidFill>
                  <a:latin typeface="Arial" charset="0"/>
                </a:rPr>
                <a:t> quantify the direction and the magnitude of the linear polarization.</a:t>
              </a:r>
              <a:endParaRPr kumimoji="0" lang="ru-RU" sz="1800">
                <a:solidFill>
                  <a:srgbClr val="000099"/>
                </a:solidFill>
                <a:latin typeface="Arial" charset="0"/>
              </a:endParaRPr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1042988" y="5734050"/>
            <a:ext cx="7005637" cy="671513"/>
            <a:chOff x="884" y="3657"/>
            <a:chExt cx="4413" cy="423"/>
          </a:xfrm>
        </p:grpSpPr>
        <p:pic>
          <p:nvPicPr>
            <p:cNvPr id="666632" name="Picture 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" y="3702"/>
              <a:ext cx="13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793" name="Text Box 17"/>
            <p:cNvSpPr txBox="1">
              <a:spLocks noChangeArrowheads="1"/>
            </p:cNvSpPr>
            <p:nvPr/>
          </p:nvSpPr>
          <p:spPr bwMode="auto">
            <a:xfrm>
              <a:off x="3334" y="3657"/>
              <a:ext cx="1963" cy="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2000" b="1" i="1">
                  <a:solidFill>
                    <a:srgbClr val="000099"/>
                  </a:solidFill>
                  <a:latin typeface="Arial" charset="0"/>
                </a:rPr>
                <a:t>V</a:t>
              </a:r>
              <a:r>
                <a:rPr kumimoji="0" lang="en-US" sz="1800">
                  <a:solidFill>
                    <a:srgbClr val="000099"/>
                  </a:solidFill>
                  <a:latin typeface="Arial" charset="0"/>
                </a:rPr>
                <a:t> characterizes the degree of circular polarization</a:t>
              </a:r>
              <a:endParaRPr kumimoji="0" lang="ru-RU" sz="1800">
                <a:solidFill>
                  <a:srgbClr val="000099"/>
                </a:solidFill>
                <a:latin typeface="Arial" charset="0"/>
              </a:endParaRPr>
            </a:p>
          </p:txBody>
        </p:sp>
      </p:grpSp>
      <p:sp>
        <p:nvSpPr>
          <p:cNvPr id="75798" name="Text Box 22"/>
          <p:cNvSpPr txBox="1">
            <a:spLocks noChangeArrowheads="1"/>
          </p:cNvSpPr>
          <p:nvPr/>
        </p:nvSpPr>
        <p:spPr bwMode="auto">
          <a:xfrm>
            <a:off x="611188" y="2133600"/>
            <a:ext cx="7704137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dirty="0">
                <a:solidFill>
                  <a:srgbClr val="000099"/>
                </a:solidFill>
                <a:latin typeface="Arial" charset="0"/>
              </a:rPr>
              <a:t>In order to proceed let us firstly recap the main characteristics of the  radiation field…</a:t>
            </a:r>
            <a:endParaRPr kumimoji="0" lang="ru-RU" dirty="0">
              <a:solidFill>
                <a:srgbClr val="0000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07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57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/>
      <p:bldP spid="757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674" name="Picture 3" descr="nopol"/>
          <p:cNvPicPr>
            <a:picLocks noGrp="1" noChangeAspect="1" noChangeArrowheads="1" noCrop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2667000"/>
            <a:ext cx="2743200" cy="2601913"/>
          </a:xfrm>
          <a:noFill/>
        </p:spPr>
      </p:pic>
      <p:pic>
        <p:nvPicPr>
          <p:cNvPr id="668675" name="Picture 4" descr="polarization1"/>
          <p:cNvPicPr>
            <a:picLocks noGrp="1" noChangeAspect="1" noChangeArrowheads="1" noCro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2667000"/>
            <a:ext cx="2778125" cy="2590800"/>
          </a:xfrm>
          <a:noFill/>
        </p:spPr>
      </p:pic>
      <p:pic>
        <p:nvPicPr>
          <p:cNvPr id="668676" name="Picture 5" descr="polarization0"/>
          <p:cNvPicPr>
            <a:picLocks noGrp="1" noChangeAspect="1" noChangeArrowheads="1" noCrop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2667000"/>
            <a:ext cx="2667000" cy="2579688"/>
          </a:xfrm>
          <a:noFill/>
        </p:spPr>
      </p:pic>
      <p:sp>
        <p:nvSpPr>
          <p:cNvPr id="668677" name="Text Box 6"/>
          <p:cNvSpPr txBox="1">
            <a:spLocks noChangeArrowheads="1"/>
          </p:cNvSpPr>
          <p:nvPr/>
        </p:nvSpPr>
        <p:spPr bwMode="auto">
          <a:xfrm>
            <a:off x="381000" y="1143000"/>
            <a:ext cx="845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1pPr>
            <a:lvl2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9pPr>
          </a:lstStyle>
          <a:p>
            <a:pPr lvl="1" eaLnBrk="1" hangingPunct="1">
              <a:spcBef>
                <a:spcPct val="50000"/>
              </a:spcBef>
            </a:pPr>
            <a:r>
              <a:rPr lang="en-US" altLang="en-US" b="1" i="1" dirty="0">
                <a:solidFill>
                  <a:srgbClr val="FFFFFF"/>
                </a:solidFill>
              </a:rPr>
              <a:t>Polarization is generated from anisotropy </a:t>
            </a:r>
            <a:r>
              <a:rPr lang="en-US" altLang="en-US" b="1" i="1" dirty="0" smtClean="0">
                <a:solidFill>
                  <a:srgbClr val="FFFFFF"/>
                </a:solidFill>
              </a:rPr>
              <a:t> </a:t>
            </a:r>
            <a:r>
              <a:rPr lang="en-US" altLang="en-US" b="1" i="1" dirty="0">
                <a:solidFill>
                  <a:srgbClr val="FFFFFF"/>
                </a:solidFill>
              </a:rPr>
              <a:t>by Thompson scattering</a:t>
            </a:r>
            <a:endParaRPr lang="en-GB" altLang="en-US" b="1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48046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00100"/>
            <a:ext cx="6858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8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Alex\Desktop\Zeldovich100\300px-PIA16874-CobeWmapPlanckComparison-201303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36" y="692696"/>
            <a:ext cx="7890040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76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87F44D-3848-4CE9-A316-6309E37CF96B}" type="datetime6">
              <a:rPr 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2C501-C4D1-43F0-A701-7C4ECEA017E2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7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pic>
        <p:nvPicPr>
          <p:cNvPr id="39938" name="Picture 2" descr="C:\Users\Alex\Desktop\Zeldovich100\vlcsnap-2014-03-20-22h14m07s15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4664" y="-89148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03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6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304800"/>
            <a:ext cx="9144000" cy="61261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altLang="en-US" b="1" dirty="0" smtClean="0">
                <a:solidFill>
                  <a:schemeClr val="tx2"/>
                </a:solidFill>
              </a:rPr>
              <a:t>   The very beginning  of Polarization in Cosmology</a:t>
            </a:r>
            <a:endParaRPr lang="en-GB" altLang="en-US" sz="3600" b="1" i="1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GB" altLang="en-US" b="1" i="1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GB" altLang="en-US" sz="2400" i="1" dirty="0" smtClean="0">
                <a:solidFill>
                  <a:schemeClr val="tx2"/>
                </a:solidFill>
              </a:rPr>
              <a:t>Originally proposed by Rees (1968) as an observational signature of an </a:t>
            </a:r>
            <a:r>
              <a:rPr lang="en-GB" altLang="en-US" sz="2400" i="1" dirty="0" err="1" smtClean="0">
                <a:solidFill>
                  <a:schemeClr val="tx2"/>
                </a:solidFill>
              </a:rPr>
              <a:t>axi-symetric</a:t>
            </a:r>
            <a:r>
              <a:rPr lang="en-GB" altLang="en-US" sz="2400" i="1" dirty="0" smtClean="0">
                <a:solidFill>
                  <a:schemeClr val="tx2"/>
                </a:solidFill>
              </a:rPr>
              <a:t> anisotropic Universe (then </a:t>
            </a:r>
            <a:r>
              <a:rPr lang="en-GB" altLang="en-US" sz="2400" i="1" dirty="0" err="1">
                <a:solidFill>
                  <a:srgbClr val="000000"/>
                </a:solidFill>
              </a:rPr>
              <a:t>Caderni</a:t>
            </a:r>
            <a:r>
              <a:rPr lang="en-GB" altLang="en-US" sz="2400" i="1" dirty="0">
                <a:solidFill>
                  <a:srgbClr val="000000"/>
                </a:solidFill>
              </a:rPr>
              <a:t> et al (1978), </a:t>
            </a:r>
            <a:r>
              <a:rPr lang="en-GB" altLang="en-US" sz="2400" i="1" dirty="0" err="1" smtClean="0">
                <a:solidFill>
                  <a:srgbClr val="000000"/>
                </a:solidFill>
              </a:rPr>
              <a:t>Lubin</a:t>
            </a:r>
            <a:r>
              <a:rPr lang="en-GB" altLang="en-US" sz="2400" i="1" dirty="0" smtClean="0">
                <a:solidFill>
                  <a:srgbClr val="000000"/>
                </a:solidFill>
              </a:rPr>
              <a:t> </a:t>
            </a:r>
            <a:r>
              <a:rPr lang="en-GB" altLang="en-US" sz="2400" i="1" dirty="0">
                <a:solidFill>
                  <a:srgbClr val="000000"/>
                </a:solidFill>
              </a:rPr>
              <a:t>et al (1979), </a:t>
            </a:r>
            <a:r>
              <a:rPr lang="en-GB" altLang="en-US" sz="2400" i="1" dirty="0" err="1">
                <a:solidFill>
                  <a:srgbClr val="000000"/>
                </a:solidFill>
              </a:rPr>
              <a:t>Nanos</a:t>
            </a:r>
            <a:r>
              <a:rPr lang="en-GB" altLang="en-US" sz="2400" i="1" dirty="0">
                <a:solidFill>
                  <a:srgbClr val="000000"/>
                </a:solidFill>
              </a:rPr>
              <a:t> et al (1979), </a:t>
            </a:r>
            <a:r>
              <a:rPr lang="en-GB" altLang="en-US" sz="2400" i="1" dirty="0" err="1" smtClean="0">
                <a:solidFill>
                  <a:schemeClr val="tx2"/>
                </a:solidFill>
              </a:rPr>
              <a:t>YaB</a:t>
            </a:r>
            <a:r>
              <a:rPr lang="en-GB" altLang="en-US" sz="2400" i="1" dirty="0" smtClean="0">
                <a:solidFill>
                  <a:schemeClr val="tx2"/>
                </a:solidFill>
              </a:rPr>
              <a:t> was in doubts.</a:t>
            </a:r>
          </a:p>
          <a:p>
            <a:pPr eaLnBrk="1" hangingPunct="1"/>
            <a:r>
              <a:rPr lang="en-GB" altLang="en-US" i="1" dirty="0" smtClean="0">
                <a:solidFill>
                  <a:schemeClr val="tx2"/>
                </a:solidFill>
              </a:rPr>
              <a:t> </a:t>
            </a:r>
            <a:r>
              <a:rPr lang="en-GB" altLang="en-US" sz="2400" i="1" dirty="0" smtClean="0">
                <a:solidFill>
                  <a:schemeClr val="tx2"/>
                </a:solidFill>
              </a:rPr>
              <a:t>General case  of anisotropy corresponding to scalar (density) and tensor (gravitational waves) perturbations with infinite wave-length: </a:t>
            </a:r>
            <a:r>
              <a:rPr lang="en-GB" altLang="en-US" sz="2400" i="1" dirty="0" err="1" smtClean="0">
                <a:solidFill>
                  <a:schemeClr val="tx2"/>
                </a:solidFill>
              </a:rPr>
              <a:t>Basko</a:t>
            </a:r>
            <a:r>
              <a:rPr lang="en-GB" altLang="en-US" sz="2400" i="1" dirty="0" smtClean="0">
                <a:solidFill>
                  <a:schemeClr val="tx2"/>
                </a:solidFill>
              </a:rPr>
              <a:t>, </a:t>
            </a:r>
            <a:r>
              <a:rPr lang="en-GB" altLang="en-US" sz="2400" i="1" dirty="0" err="1" smtClean="0">
                <a:solidFill>
                  <a:schemeClr val="tx2"/>
                </a:solidFill>
              </a:rPr>
              <a:t>Polnarev</a:t>
            </a:r>
            <a:r>
              <a:rPr lang="en-GB" altLang="en-US" sz="2400" i="1" dirty="0" smtClean="0">
                <a:solidFill>
                  <a:schemeClr val="tx2"/>
                </a:solidFill>
              </a:rPr>
              <a:t> (1979), </a:t>
            </a:r>
          </a:p>
          <a:p>
            <a:pPr eaLnBrk="1" hangingPunct="1"/>
            <a:r>
              <a:rPr lang="en-GB" altLang="en-US" sz="2400" i="1" dirty="0" smtClean="0">
                <a:solidFill>
                  <a:schemeClr val="tx2"/>
                </a:solidFill>
              </a:rPr>
              <a:t>Gravitational waves with finite wave-length: </a:t>
            </a:r>
            <a:r>
              <a:rPr lang="en-GB" altLang="en-US" sz="2400" i="1" dirty="0" err="1" smtClean="0">
                <a:solidFill>
                  <a:schemeClr val="tx2"/>
                </a:solidFill>
              </a:rPr>
              <a:t>Polnarev</a:t>
            </a:r>
            <a:r>
              <a:rPr lang="en-GB" altLang="en-US" sz="2400" i="1" dirty="0" smtClean="0">
                <a:solidFill>
                  <a:schemeClr val="tx2"/>
                </a:solidFill>
              </a:rPr>
              <a:t> (1985) </a:t>
            </a:r>
          </a:p>
          <a:p>
            <a:pPr marL="0" indent="0" eaLnBrk="1" hangingPunct="1">
              <a:buNone/>
            </a:pPr>
            <a:r>
              <a:rPr lang="en-GB" altLang="en-US" sz="2400" i="1" dirty="0" smtClean="0">
                <a:solidFill>
                  <a:schemeClr val="tx2"/>
                </a:solidFill>
              </a:rPr>
              <a:t>    and so on…..CMB polarization was unobserved for </a:t>
            </a:r>
            <a:r>
              <a:rPr lang="en-GB" altLang="en-US" sz="2400" b="1" i="1" dirty="0" smtClean="0">
                <a:solidFill>
                  <a:srgbClr val="FF0000"/>
                </a:solidFill>
              </a:rPr>
              <a:t>34</a:t>
            </a:r>
            <a:r>
              <a:rPr lang="en-GB" altLang="en-US" sz="2400" i="1" dirty="0" smtClean="0">
                <a:solidFill>
                  <a:schemeClr val="tx2"/>
                </a:solidFill>
              </a:rPr>
              <a:t> starting         from Rees and 25 years after 1979 when </a:t>
            </a:r>
            <a:r>
              <a:rPr lang="en-GB" altLang="en-US" sz="2400" i="1" dirty="0" err="1" smtClean="0">
                <a:solidFill>
                  <a:schemeClr val="tx2"/>
                </a:solidFill>
              </a:rPr>
              <a:t>YaB’s</a:t>
            </a:r>
            <a:r>
              <a:rPr lang="en-GB" altLang="en-US" sz="2400" i="1" dirty="0" smtClean="0">
                <a:solidFill>
                  <a:schemeClr val="tx2"/>
                </a:solidFill>
              </a:rPr>
              <a:t> predicted that it will be discovered around 2000!!!</a:t>
            </a:r>
            <a:endParaRPr lang="en-GB" altLang="en-US" b="1" i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9110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sz="2400" dirty="0">
                <a:solidFill>
                  <a:schemeClr val="tx1"/>
                </a:solidFill>
              </a:rPr>
              <a:t>03.08.1914 -12.02.1987</a:t>
            </a:r>
          </a:p>
        </p:txBody>
      </p:sp>
      <p:pic>
        <p:nvPicPr>
          <p:cNvPr id="669699" name="Picture 7" descr="ZELD0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1216025"/>
            <a:ext cx="5246788" cy="4301207"/>
          </a:xfrm>
          <a:noFill/>
        </p:spPr>
      </p:pic>
      <p:sp>
        <p:nvSpPr>
          <p:cNvPr id="4" name="TextBox 3"/>
          <p:cNvSpPr txBox="1"/>
          <p:nvPr/>
        </p:nvSpPr>
        <p:spPr>
          <a:xfrm>
            <a:off x="1259632" y="5677797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CMB polarization will be detected around 2000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9681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371600"/>
            <a:ext cx="441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sz="2800" dirty="0">
                <a:solidFill>
                  <a:schemeClr val="tx1"/>
                </a:solidFill>
              </a:rPr>
              <a:t>DASI </a:t>
            </a:r>
            <a:r>
              <a:rPr lang="en-GB" sz="2800" dirty="0" smtClean="0">
                <a:solidFill>
                  <a:schemeClr val="tx1"/>
                </a:solidFill>
              </a:rPr>
              <a:t>Experiment, 2003</a:t>
            </a:r>
            <a:endParaRPr lang="en-GB" sz="2800" dirty="0">
              <a:solidFill>
                <a:schemeClr val="tx1"/>
              </a:solidFill>
            </a:endParaRP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5181600" y="609600"/>
          <a:ext cx="364490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7" name="Picture" r:id="rId3" imgW="6073666" imgH="9144793" progId="PictureIt!.Picture">
                  <p:embed/>
                </p:oleObj>
              </mc:Choice>
              <mc:Fallback>
                <p:oleObj name="Picture" r:id="rId3" imgW="6073666" imgH="9144793" progId="PictureIt!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609600"/>
                        <a:ext cx="3644900" cy="548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" name="Picture 13" descr="DASI1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3200400"/>
            <a:ext cx="4343400" cy="2892425"/>
          </a:xfrm>
          <a:noFill/>
        </p:spPr>
      </p:pic>
    </p:spTree>
    <p:extLst>
      <p:ext uri="{BB962C8B-B14F-4D97-AF65-F5344CB8AC3E}">
        <p14:creationId xmlns:p14="http://schemas.microsoft.com/office/powerpoint/2010/main" val="2242543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685800" y="2286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Map of E-polarization</a:t>
            </a:r>
          </a:p>
        </p:txBody>
      </p:sp>
      <p:pic>
        <p:nvPicPr>
          <p:cNvPr id="671747" name="Picture 18" descr="polmap_press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295400"/>
            <a:ext cx="6400800" cy="5319713"/>
          </a:xfrm>
          <a:noFill/>
        </p:spPr>
      </p:pic>
    </p:spTree>
    <p:extLst>
      <p:ext uri="{BB962C8B-B14F-4D97-AF65-F5344CB8AC3E}">
        <p14:creationId xmlns:p14="http://schemas.microsoft.com/office/powerpoint/2010/main" val="34635182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Alex\Desktop\Zeldovich100\425px-WMAP_2008_universe_cont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155" y="332656"/>
            <a:ext cx="404812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1" name="Picture 3" descr="C:\Users\Alex\Desktop\Zeldovich100\500px-WMAP_2008_TT_and_TE_spectr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94469"/>
            <a:ext cx="4762500" cy="57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889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914400" y="76200"/>
            <a:ext cx="7620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2000">
                <a:solidFill>
                  <a:srgbClr val="333399"/>
                </a:solidFill>
                <a:latin typeface="Arial" charset="0"/>
              </a:rPr>
              <a:t>Adding back in the density fluctuations, the power spectrum as a function of the ratio of power in the gravitational wave (tensor, T) versus density (scalar, S) modes becomes:</a:t>
            </a:r>
          </a:p>
          <a:p>
            <a:pPr eaLnBrk="0" hangingPunct="0">
              <a:defRPr/>
            </a:pPr>
            <a:endParaRPr kumimoji="0" lang="en-US" sz="2000">
              <a:solidFill>
                <a:srgbClr val="333399"/>
              </a:solidFill>
              <a:latin typeface="Arial" charset="0"/>
            </a:endParaRPr>
          </a:p>
        </p:txBody>
      </p:sp>
      <p:pic>
        <p:nvPicPr>
          <p:cNvPr id="702467" name="Picture 3" descr="cltau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204913"/>
            <a:ext cx="5334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4167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44790B-AEC7-4984-A7F1-B91F7CFC6CC5}" type="slidenum">
              <a:rPr lang="ar-SA"/>
              <a:pPr>
                <a:defRPr/>
              </a:pPr>
              <a:t>14</a:t>
            </a:fld>
            <a:endParaRPr lang="en-GB"/>
          </a:p>
        </p:txBody>
      </p:sp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3058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rgbClr val="FFFF00"/>
                </a:solidFill>
              </a:rPr>
              <a:t>The Challenge of B-Mode Detection</a:t>
            </a:r>
          </a:p>
        </p:txBody>
      </p:sp>
      <p:pic>
        <p:nvPicPr>
          <p:cNvPr id="13317" name="Picture 3" descr="spectra"/>
          <p:cNvPicPr>
            <a:picLocks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1600200"/>
            <a:ext cx="6096000" cy="4835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1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590800" y="5410200"/>
          <a:ext cx="14478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2" name="Equation" r:id="rId5" imgW="965160" imgH="241200" progId="Equation.3">
                  <p:embed/>
                </p:oleObj>
              </mc:Choice>
              <mc:Fallback>
                <p:oleObj name="Equation" r:id="rId5" imgW="9651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5410200"/>
                        <a:ext cx="144780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94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Alex\Desktop\Zeldovich100\220px-Gravitational_lens-fu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36141"/>
            <a:ext cx="7488832" cy="565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74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2258" y="675304"/>
            <a:ext cx="880223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prstClr val="white"/>
                </a:solidFill>
              </a:rPr>
              <a:t>2014:   </a:t>
            </a:r>
            <a:r>
              <a:rPr lang="en-GB" b="1" dirty="0">
                <a:solidFill>
                  <a:prstClr val="white"/>
                </a:solidFill>
              </a:rPr>
              <a:t>P</a:t>
            </a:r>
            <a:r>
              <a:rPr lang="en-GB" b="1" dirty="0" smtClean="0">
                <a:solidFill>
                  <a:prstClr val="white"/>
                </a:solidFill>
              </a:rPr>
              <a:t>rimordial </a:t>
            </a:r>
            <a:r>
              <a:rPr lang="en-GB" b="1" dirty="0">
                <a:solidFill>
                  <a:prstClr val="white"/>
                </a:solidFill>
              </a:rPr>
              <a:t>gravitational waves </a:t>
            </a:r>
            <a:r>
              <a:rPr lang="en-GB" b="1" dirty="0" smtClean="0">
                <a:solidFill>
                  <a:prstClr val="white"/>
                </a:solidFill>
              </a:rPr>
              <a:t>detected???</a:t>
            </a:r>
            <a:endParaRPr lang="en-GB" b="1" dirty="0">
              <a:solidFill>
                <a:prstClr val="white"/>
              </a:solidFill>
            </a:endParaRPr>
          </a:p>
          <a:p>
            <a:endParaRPr lang="en-GB" b="1" dirty="0">
              <a:solidFill>
                <a:srgbClr val="000000"/>
              </a:solidFill>
            </a:endParaRPr>
          </a:p>
          <a:p>
            <a:endParaRPr lang="en-GB" sz="1400" dirty="0">
              <a:solidFill>
                <a:prstClr val="white"/>
              </a:solidFill>
            </a:endParaRPr>
          </a:p>
          <a:p>
            <a:endParaRPr lang="en-GB" sz="1400" dirty="0" smtClean="0">
              <a:solidFill>
                <a:srgbClr val="000000"/>
              </a:solidFill>
            </a:endParaRPr>
          </a:p>
          <a:p>
            <a:r>
              <a:rPr lang="en-GB" sz="1600" b="1" dirty="0" smtClean="0">
                <a:solidFill>
                  <a:srgbClr val="FF0000"/>
                </a:solidFill>
              </a:rPr>
              <a:t>March 17</a:t>
            </a:r>
            <a:r>
              <a:rPr lang="en-GB" sz="1600" dirty="0" smtClean="0">
                <a:solidFill>
                  <a:srgbClr val="FF0000"/>
                </a:solidFill>
              </a:rPr>
              <a:t>:  </a:t>
            </a:r>
            <a:r>
              <a:rPr lang="en-GB" sz="1600" dirty="0" smtClean="0">
                <a:solidFill>
                  <a:prstClr val="white"/>
                </a:solidFill>
              </a:rPr>
              <a:t>The </a:t>
            </a:r>
            <a:r>
              <a:rPr lang="en-GB" sz="1600" dirty="0">
                <a:solidFill>
                  <a:prstClr val="white"/>
                </a:solidFill>
              </a:rPr>
              <a:t>announcement by the BICEP2 collaboration </a:t>
            </a:r>
            <a:r>
              <a:rPr lang="en-GB" sz="1600" dirty="0" smtClean="0">
                <a:solidFill>
                  <a:prstClr val="white"/>
                </a:solidFill>
              </a:rPr>
              <a:t>of </a:t>
            </a:r>
            <a:r>
              <a:rPr lang="en-GB" sz="1600" dirty="0">
                <a:solidFill>
                  <a:prstClr val="white"/>
                </a:solidFill>
              </a:rPr>
              <a:t>the first indirect detection of primordial gravitational waves, an important prediction of the theory.</a:t>
            </a:r>
          </a:p>
          <a:p>
            <a:endParaRPr lang="en-GB" sz="1400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FF0000"/>
                </a:solidFill>
              </a:rPr>
              <a:t>The </a:t>
            </a:r>
            <a:r>
              <a:rPr lang="en-GB" sz="1600" dirty="0">
                <a:solidFill>
                  <a:srgbClr val="FF0000"/>
                </a:solidFill>
              </a:rPr>
              <a:t>BICEP2 </a:t>
            </a:r>
            <a:r>
              <a:rPr lang="en-GB" sz="1600" dirty="0" smtClean="0">
                <a:solidFill>
                  <a:prstClr val="white"/>
                </a:solidFill>
              </a:rPr>
              <a:t>collaboration  is an </a:t>
            </a:r>
            <a:r>
              <a:rPr lang="en-GB" sz="1600" dirty="0">
                <a:solidFill>
                  <a:prstClr val="white"/>
                </a:solidFill>
              </a:rPr>
              <a:t>international team of astronomers working at the South Pole. </a:t>
            </a:r>
            <a:endParaRPr lang="en-GB" sz="1600" dirty="0" smtClean="0">
              <a:solidFill>
                <a:prstClr val="white"/>
              </a:solidFill>
            </a:endParaRPr>
          </a:p>
          <a:p>
            <a:endParaRPr lang="en-GB" sz="1400" dirty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FF0000"/>
                </a:solidFill>
              </a:rPr>
              <a:t>If </a:t>
            </a:r>
            <a:r>
              <a:rPr lang="en-GB" sz="1600" dirty="0">
                <a:solidFill>
                  <a:srgbClr val="FF0000"/>
                </a:solidFill>
              </a:rPr>
              <a:t>confirmed </a:t>
            </a:r>
            <a:r>
              <a:rPr lang="en-GB" sz="1600" dirty="0">
                <a:solidFill>
                  <a:prstClr val="white"/>
                </a:solidFill>
              </a:rPr>
              <a:t>by other ongoing experiments, the detection is an important confirmation of the basic picture of cosmology that has been developed over the last five decades.</a:t>
            </a:r>
          </a:p>
          <a:p>
            <a:endParaRPr lang="en-GB" sz="1400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prstClr val="white"/>
                </a:solidFill>
              </a:rPr>
              <a:t>By </a:t>
            </a:r>
            <a:r>
              <a:rPr lang="en-GB" sz="1600" dirty="0">
                <a:solidFill>
                  <a:prstClr val="white"/>
                </a:solidFill>
              </a:rPr>
              <a:t>studying the polarization of </a:t>
            </a:r>
            <a:r>
              <a:rPr lang="en-GB" sz="1600" dirty="0" smtClean="0">
                <a:solidFill>
                  <a:prstClr val="white"/>
                </a:solidFill>
              </a:rPr>
              <a:t>the CMB , </a:t>
            </a:r>
            <a:r>
              <a:rPr lang="en-GB" sz="1600" dirty="0">
                <a:solidFill>
                  <a:prstClr val="white"/>
                </a:solidFill>
              </a:rPr>
              <a:t>the BICEP2 team </a:t>
            </a:r>
            <a:r>
              <a:rPr lang="en-GB" sz="1600" dirty="0" smtClean="0">
                <a:solidFill>
                  <a:prstClr val="white"/>
                </a:solidFill>
              </a:rPr>
              <a:t>identified  </a:t>
            </a:r>
            <a:r>
              <a:rPr lang="en-GB" sz="1600" dirty="0">
                <a:solidFill>
                  <a:prstClr val="white"/>
                </a:solidFill>
              </a:rPr>
              <a:t>“</a:t>
            </a:r>
            <a:r>
              <a:rPr lang="en-GB" sz="1600" dirty="0" smtClean="0">
                <a:solidFill>
                  <a:prstClr val="white"/>
                </a:solidFill>
              </a:rPr>
              <a:t>B-modes” produced </a:t>
            </a:r>
            <a:r>
              <a:rPr lang="en-GB" sz="1600" dirty="0">
                <a:solidFill>
                  <a:prstClr val="white"/>
                </a:solidFill>
              </a:rPr>
              <a:t>by </a:t>
            </a:r>
            <a:r>
              <a:rPr lang="en-GB" sz="1600" dirty="0">
                <a:solidFill>
                  <a:srgbClr val="FF0000"/>
                </a:solidFill>
              </a:rPr>
              <a:t>primordial gravitational </a:t>
            </a:r>
            <a:r>
              <a:rPr lang="en-GB" sz="1600">
                <a:solidFill>
                  <a:srgbClr val="FF0000"/>
                </a:solidFill>
              </a:rPr>
              <a:t>waves</a:t>
            </a:r>
            <a:r>
              <a:rPr lang="en-GB" sz="1600" smtClean="0">
                <a:solidFill>
                  <a:prstClr val="white"/>
                </a:solidFill>
              </a:rPr>
              <a:t>.???</a:t>
            </a:r>
            <a:endParaRPr lang="en-GB" sz="1600" dirty="0" smtClean="0">
              <a:solidFill>
                <a:prstClr val="white"/>
              </a:solidFill>
            </a:endParaRPr>
          </a:p>
          <a:p>
            <a:r>
              <a:rPr lang="en-GB" sz="1600" dirty="0" smtClean="0">
                <a:solidFill>
                  <a:prstClr val="white"/>
                </a:solidFill>
              </a:rPr>
              <a:t>The </a:t>
            </a:r>
            <a:r>
              <a:rPr lang="en-GB" sz="1600" dirty="0">
                <a:solidFill>
                  <a:prstClr val="white"/>
                </a:solidFill>
              </a:rPr>
              <a:t>new detection </a:t>
            </a:r>
            <a:r>
              <a:rPr lang="en-GB" sz="1600" dirty="0" smtClean="0">
                <a:solidFill>
                  <a:prstClr val="white"/>
                </a:solidFill>
              </a:rPr>
              <a:t> would give </a:t>
            </a:r>
            <a:r>
              <a:rPr lang="en-GB" sz="1600" dirty="0">
                <a:solidFill>
                  <a:prstClr val="white"/>
                </a:solidFill>
              </a:rPr>
              <a:t>a window to study the interplay of gravity and quantum </a:t>
            </a:r>
            <a:r>
              <a:rPr lang="en-GB" sz="1600" dirty="0" smtClean="0">
                <a:solidFill>
                  <a:prstClr val="white"/>
                </a:solidFill>
              </a:rPr>
              <a:t>physics</a:t>
            </a:r>
            <a:endParaRPr lang="en-GB" sz="1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80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551EB8-E932-418D-B437-CCAB2558DAC7}" type="datetime6">
              <a:rPr 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3EC46-BB19-4D11-9E91-556A9912CE76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17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pic>
        <p:nvPicPr>
          <p:cNvPr id="44034" name="Picture 2" descr="C:\Users\Alex\Desktop\Zeldovich100\vlcsnap-2014-03-20-23h52m50s6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47738"/>
            <a:ext cx="9251330" cy="420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60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8631404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4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243C3C-EC9B-429F-B044-00EC85BC8D1F}" type="datetime6">
              <a:rPr 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930C35-C395-48F3-8687-A71A299C1A61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19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2132856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prstClr val="white"/>
                </a:solidFill>
              </a:rPr>
              <a:t>Gravitational waves or dust ?</a:t>
            </a:r>
            <a:endParaRPr lang="en-GB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26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76672"/>
            <a:ext cx="3952875" cy="529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440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400" b="0" dirty="0" smtClean="0"/>
              <a:t>The end of story – the  Joint </a:t>
            </a:r>
            <a:r>
              <a:rPr lang="en-GB" sz="2400" b="0" dirty="0"/>
              <a:t>Analysis of BICEP2/Keck Array and Planck </a:t>
            </a:r>
            <a:r>
              <a:rPr lang="en-GB" sz="2400" b="0" dirty="0" smtClean="0"/>
              <a:t>Data </a:t>
            </a:r>
            <a:br>
              <a:rPr lang="en-GB" sz="2400" b="0" dirty="0" smtClean="0"/>
            </a:br>
            <a:r>
              <a:rPr lang="en-GB" sz="2200" b="0" dirty="0" smtClean="0"/>
              <a:t>( </a:t>
            </a:r>
            <a:r>
              <a:rPr lang="en-GB" sz="2200" b="0" dirty="0"/>
              <a:t>arXiv:1502.00612v1 [astro-ph.CO] 2 Feb </a:t>
            </a:r>
            <a:r>
              <a:rPr lang="en-GB" sz="2200" b="0" dirty="0" smtClean="0"/>
              <a:t>2015)</a:t>
            </a:r>
            <a:endParaRPr lang="en-GB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6525" indent="0">
              <a:buNone/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136525" indent="0"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BICEP2: </a:t>
            </a:r>
            <a:r>
              <a:rPr lang="en-GB" sz="2000" dirty="0" smtClean="0"/>
              <a:t>400 deg^2 patch of </a:t>
            </a:r>
            <a:r>
              <a:rPr lang="en-GB" sz="2000" dirty="0" err="1" smtClean="0"/>
              <a:t>sky.The</a:t>
            </a:r>
            <a:r>
              <a:rPr lang="en-GB" sz="2000" dirty="0" smtClean="0"/>
              <a:t> combined maps reach a depth  of 57 </a:t>
            </a:r>
            <a:r>
              <a:rPr lang="en-GB" sz="2000" dirty="0" err="1" smtClean="0"/>
              <a:t>nano</a:t>
            </a:r>
            <a:r>
              <a:rPr lang="en-GB" sz="2000" dirty="0" smtClean="0"/>
              <a:t> K x </a:t>
            </a:r>
            <a:r>
              <a:rPr lang="en-GB" sz="2000" dirty="0" err="1" smtClean="0"/>
              <a:t>deg</a:t>
            </a:r>
            <a:r>
              <a:rPr lang="en-GB" sz="2000" dirty="0" smtClean="0"/>
              <a:t> in Stokes Q and U at 150 GHz. </a:t>
            </a:r>
          </a:p>
          <a:p>
            <a:pPr marL="136525" indent="0">
              <a:buNone/>
            </a:pPr>
            <a:endParaRPr lang="en-GB" sz="2000" dirty="0"/>
          </a:p>
          <a:p>
            <a:pPr marL="136525" indent="0">
              <a:buNone/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136525" indent="0">
              <a:buNone/>
            </a:pPr>
            <a:r>
              <a:rPr lang="en-GB" sz="2000" dirty="0" smtClean="0">
                <a:solidFill>
                  <a:srgbClr val="FF0000"/>
                </a:solidFill>
              </a:rPr>
              <a:t>PLANK:</a:t>
            </a:r>
            <a:r>
              <a:rPr lang="en-GB" sz="2000" dirty="0" smtClean="0"/>
              <a:t>  the full sky in polarization at seven frequencies from 30 to 353 GHz, but much less deeply in any given region (1.2 micro K x </a:t>
            </a:r>
            <a:r>
              <a:rPr lang="en-GB" sz="2000" dirty="0" err="1" smtClean="0"/>
              <a:t>deg</a:t>
            </a:r>
            <a:r>
              <a:rPr lang="en-GB" sz="2000" dirty="0" smtClean="0"/>
              <a:t> in Q and U at 143GHz).</a:t>
            </a:r>
          </a:p>
          <a:p>
            <a:pPr marL="136525" indent="0">
              <a:buNone/>
            </a:pPr>
            <a:r>
              <a:rPr lang="en-GB" sz="2000" dirty="0" smtClean="0"/>
              <a:t>In CDM model that includes dust,  synchrotron  radiation  and gravitational waves from inflation (parameterized by the tensor to scalar ratio r) </a:t>
            </a:r>
            <a:endParaRPr lang="en-GB" dirty="0" smtClean="0"/>
          </a:p>
          <a:p>
            <a:pPr marL="136525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1) r &lt; 0.12  at 95% confidence. </a:t>
            </a:r>
          </a:p>
          <a:p>
            <a:pPr marL="136525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2) Lensing B-modes are detected at 7:0 sigma level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4488" y="10557792"/>
            <a:ext cx="2133600" cy="365125"/>
          </a:xfrm>
        </p:spPr>
        <p:txBody>
          <a:bodyPr/>
          <a:lstStyle/>
          <a:p>
            <a:pPr>
              <a:defRPr/>
            </a:pPr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292B23-6965-4BD7-A4EE-AC4BCF24B845}" type="slidenum">
              <a:rPr lang="en-US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21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79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2998113"/>
            <a:ext cx="4572000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7688" lvl="0" indent="-411163">
              <a:spcBef>
                <a:spcPct val="20000"/>
              </a:spcBef>
              <a:buClr>
                <a:srgbClr val="F9F9F9"/>
              </a:buClr>
              <a:buSzPct val="65000"/>
              <a:buFont typeface="Wingdings" pitchFamily="2" charset="2"/>
              <a:buChar char="§"/>
            </a:pPr>
            <a:r>
              <a:rPr kumimoji="0" lang="en-US" altLang="en-US" sz="2500" b="1" dirty="0">
                <a:solidFill>
                  <a:prstClr val="white"/>
                </a:solidFill>
                <a:latin typeface="Book Antiqua"/>
              </a:rPr>
              <a:t>Gravitational waves  predicted by Einstein</a:t>
            </a:r>
          </a:p>
          <a:p>
            <a:pPr marL="547688" lvl="0" indent="-411163">
              <a:spcBef>
                <a:spcPct val="20000"/>
              </a:spcBef>
              <a:buClr>
                <a:srgbClr val="F9F9F9"/>
              </a:buClr>
              <a:buSzPct val="65000"/>
              <a:buFont typeface="Wingdings" pitchFamily="2" charset="2"/>
              <a:buChar char="§"/>
            </a:pPr>
            <a:r>
              <a:rPr kumimoji="0" lang="en-US" altLang="en-US" sz="2500" b="1" dirty="0" smtClean="0">
                <a:solidFill>
                  <a:prstClr val="white"/>
                </a:solidFill>
                <a:latin typeface="Book Antiqua"/>
              </a:rPr>
              <a:t>Gravitational </a:t>
            </a:r>
            <a:r>
              <a:rPr kumimoji="0" lang="en-US" altLang="en-US" sz="2500" b="1" dirty="0">
                <a:solidFill>
                  <a:prstClr val="white"/>
                </a:solidFill>
                <a:latin typeface="Book Antiqua"/>
              </a:rPr>
              <a:t>waves  predicted by Einstein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7664" y="1700808"/>
            <a:ext cx="70711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Gravitational waves predicted by Einstein</a:t>
            </a:r>
            <a:endParaRPr lang="en-GB" sz="3200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36912"/>
            <a:ext cx="4248472" cy="4243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549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003473"/>
            <a:ext cx="950505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/>
              <a:t>Gravitational waves</a:t>
            </a:r>
          </a:p>
          <a:p>
            <a:endParaRPr lang="en-GB" sz="1600" dirty="0"/>
          </a:p>
          <a:p>
            <a:r>
              <a:rPr lang="en-GB" sz="1600" dirty="0" smtClean="0"/>
              <a:t>Gravity </a:t>
            </a:r>
            <a:r>
              <a:rPr lang="en-GB" sz="1600" dirty="0"/>
              <a:t>propagates at the speed of </a:t>
            </a:r>
            <a:r>
              <a:rPr lang="en-GB" sz="1600" dirty="0" smtClean="0"/>
              <a:t>light, </a:t>
            </a:r>
            <a:r>
              <a:rPr lang="en-GB" sz="1600" dirty="0"/>
              <a:t>the maximum speed that information can travel. </a:t>
            </a:r>
            <a:endParaRPr lang="en-GB" sz="1600" dirty="0" smtClean="0"/>
          </a:p>
          <a:p>
            <a:endParaRPr lang="en-GB" sz="1600" dirty="0" smtClean="0"/>
          </a:p>
          <a:p>
            <a:r>
              <a:rPr lang="en-GB" sz="1600" dirty="0" smtClean="0"/>
              <a:t>Gravity </a:t>
            </a:r>
            <a:r>
              <a:rPr lang="en-GB" sz="1600" dirty="0"/>
              <a:t>itself is an effect of the curvature of </a:t>
            </a:r>
            <a:r>
              <a:rPr lang="en-GB" sz="1600" dirty="0" smtClean="0"/>
              <a:t>space-time—matter </a:t>
            </a:r>
            <a:r>
              <a:rPr lang="en-GB" sz="1600" dirty="0"/>
              <a:t>curves </a:t>
            </a:r>
            <a:r>
              <a:rPr lang="en-GB" sz="1600" dirty="0" err="1" smtClean="0"/>
              <a:t>spacet-ime</a:t>
            </a:r>
            <a:r>
              <a:rPr lang="en-GB" sz="1600" dirty="0"/>
              <a:t>, </a:t>
            </a:r>
            <a:endParaRPr lang="en-GB" sz="1600" dirty="0" smtClean="0"/>
          </a:p>
          <a:p>
            <a:r>
              <a:rPr lang="en-GB" sz="1600" dirty="0" smtClean="0"/>
              <a:t>and </a:t>
            </a:r>
            <a:r>
              <a:rPr lang="en-GB" sz="1600" dirty="0"/>
              <a:t>the curvature of </a:t>
            </a:r>
            <a:r>
              <a:rPr lang="en-GB" sz="1600" dirty="0" smtClean="0"/>
              <a:t>space-time </a:t>
            </a:r>
            <a:r>
              <a:rPr lang="en-GB" sz="1600" dirty="0"/>
              <a:t>guides the motion of matter. </a:t>
            </a:r>
            <a:endParaRPr lang="en-GB" sz="1600" dirty="0" smtClean="0"/>
          </a:p>
          <a:p>
            <a:r>
              <a:rPr lang="en-GB" sz="1600" dirty="0" smtClean="0"/>
              <a:t>This </a:t>
            </a:r>
            <a:r>
              <a:rPr lang="en-GB" sz="1600" dirty="0"/>
              <a:t>interplay is what we observe as gravity. </a:t>
            </a:r>
            <a:endParaRPr lang="en-GB" sz="1600" dirty="0" smtClean="0"/>
          </a:p>
          <a:p>
            <a:endParaRPr lang="en-GB" sz="1600" dirty="0"/>
          </a:p>
          <a:p>
            <a:r>
              <a:rPr lang="en-GB" sz="1600" dirty="0" smtClean="0"/>
              <a:t>Small </a:t>
            </a:r>
            <a:r>
              <a:rPr lang="en-GB" sz="1600" dirty="0"/>
              <a:t>perturbations in the curvature of </a:t>
            </a:r>
            <a:r>
              <a:rPr lang="en-GB" sz="1600" dirty="0" err="1"/>
              <a:t>spacetime</a:t>
            </a:r>
            <a:r>
              <a:rPr lang="en-GB" sz="1600" dirty="0"/>
              <a:t> travel at the speed of </a:t>
            </a:r>
            <a:r>
              <a:rPr lang="en-GB" sz="1600" dirty="0" smtClean="0"/>
              <a:t>light </a:t>
            </a:r>
          </a:p>
          <a:p>
            <a:r>
              <a:rPr lang="en-GB" sz="1600" dirty="0" smtClean="0"/>
              <a:t>are </a:t>
            </a:r>
            <a:r>
              <a:rPr lang="en-GB" sz="1600" dirty="0"/>
              <a:t>called gravitational waves. </a:t>
            </a:r>
            <a:endParaRPr lang="en-GB" sz="1600" dirty="0" smtClean="0"/>
          </a:p>
          <a:p>
            <a:endParaRPr lang="en-GB" sz="1600" dirty="0"/>
          </a:p>
          <a:p>
            <a:r>
              <a:rPr lang="en-GB" sz="1600" dirty="0" smtClean="0"/>
              <a:t>These </a:t>
            </a:r>
            <a:r>
              <a:rPr lang="en-GB" sz="1600" dirty="0"/>
              <a:t>ripples can be generated by the acceleration of large masses, </a:t>
            </a:r>
            <a:endParaRPr lang="en-GB" sz="1600" dirty="0" smtClean="0"/>
          </a:p>
          <a:p>
            <a:endParaRPr lang="en-GB" sz="1600" dirty="0"/>
          </a:p>
          <a:p>
            <a:r>
              <a:rPr lang="en-GB" sz="1600" dirty="0" smtClean="0"/>
              <a:t>but </a:t>
            </a:r>
            <a:r>
              <a:rPr lang="en-GB" sz="1600" dirty="0"/>
              <a:t>may also be generated on very small scales by quantum fluctuations. </a:t>
            </a:r>
            <a:endParaRPr lang="en-GB" sz="1600" dirty="0" smtClean="0"/>
          </a:p>
          <a:p>
            <a:endParaRPr lang="en-GB" sz="1600" dirty="0"/>
          </a:p>
          <a:p>
            <a:r>
              <a:rPr lang="en-GB" sz="1600" dirty="0" smtClean="0"/>
              <a:t>The </a:t>
            </a:r>
            <a:r>
              <a:rPr lang="en-GB" sz="1600" dirty="0"/>
              <a:t>connection between these small gravitational perturbations and the cosmic microwave background is provided by a third concept, known as inflation.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0" y="2998113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7688" lvl="0" indent="-411163">
              <a:spcBef>
                <a:spcPct val="20000"/>
              </a:spcBef>
              <a:buClr>
                <a:srgbClr val="F9F9F9"/>
              </a:buClr>
              <a:buSzPct val="65000"/>
              <a:buFont typeface="Wingdings" pitchFamily="2" charset="2"/>
              <a:buChar char="§"/>
            </a:pPr>
            <a:r>
              <a:rPr kumimoji="0" lang="en-US" altLang="en-US" sz="2500" b="1" dirty="0">
                <a:solidFill>
                  <a:prstClr val="white"/>
                </a:solidFill>
                <a:latin typeface="Book Antiqua"/>
              </a:rPr>
              <a:t>Gravitational waves  predicted by Einstein</a:t>
            </a:r>
          </a:p>
        </p:txBody>
      </p:sp>
    </p:spTree>
    <p:extLst>
      <p:ext uri="{BB962C8B-B14F-4D97-AF65-F5344CB8AC3E}">
        <p14:creationId xmlns:p14="http://schemas.microsoft.com/office/powerpoint/2010/main" val="25928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7B9F2C-D010-49AB-9F0A-FAC1656669C9}" type="slidenum">
              <a:rPr lang="ar-SA"/>
              <a:pPr>
                <a:defRPr/>
              </a:pPr>
              <a:t>24</a:t>
            </a:fld>
            <a:endParaRPr lang="en-GB"/>
          </a:p>
        </p:txBody>
      </p:sp>
      <p:pic>
        <p:nvPicPr>
          <p:cNvPr id="680963" name="Picture 2" descr="gravitywave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1828800"/>
            <a:ext cx="2743200" cy="2746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0964" name="Picture 3" descr="gravwavecross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828800"/>
            <a:ext cx="2743200" cy="2746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0965" name="Text Box 4"/>
          <p:cNvSpPr txBox="1">
            <a:spLocks noChangeArrowheads="1"/>
          </p:cNvSpPr>
          <p:nvPr/>
        </p:nvSpPr>
        <p:spPr bwMode="auto">
          <a:xfrm>
            <a:off x="1676400" y="4953000"/>
            <a:ext cx="160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kumimoji="0" lang="en-US" altLang="en-US" sz="2000">
                <a:solidFill>
                  <a:srgbClr val="9FBFFF"/>
                </a:solidFill>
                <a:latin typeface="Arial" charset="0"/>
              </a:rPr>
              <a:t>+ mode</a:t>
            </a:r>
          </a:p>
        </p:txBody>
      </p:sp>
      <p:sp>
        <p:nvSpPr>
          <p:cNvPr id="680966" name="Text Box 5"/>
          <p:cNvSpPr txBox="1">
            <a:spLocks noChangeArrowheads="1"/>
          </p:cNvSpPr>
          <p:nvPr/>
        </p:nvSpPr>
        <p:spPr bwMode="auto">
          <a:xfrm>
            <a:off x="5181600" y="4953000"/>
            <a:ext cx="160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kumimoji="0" lang="en-US" altLang="en-US" sz="2000">
                <a:solidFill>
                  <a:srgbClr val="9FBFFF"/>
                </a:solidFill>
                <a:latin typeface="Arial" charset="0"/>
              </a:rPr>
              <a:t>X-mode</a:t>
            </a:r>
          </a:p>
        </p:txBody>
      </p:sp>
      <p:sp>
        <p:nvSpPr>
          <p:cNvPr id="32256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467600" cy="944563"/>
          </a:xfrm>
        </p:spPr>
        <p:txBody>
          <a:bodyPr anchorCtr="0"/>
          <a:lstStyle/>
          <a:p>
            <a:pPr eaLnBrk="1" hangingPunct="1">
              <a:defRPr/>
            </a:pPr>
            <a:r>
              <a:rPr lang="en-US" sz="2800" smtClean="0"/>
              <a:t>Tensor perturbations: gravitational waves</a:t>
            </a:r>
          </a:p>
        </p:txBody>
      </p:sp>
    </p:spTree>
    <p:extLst>
      <p:ext uri="{BB962C8B-B14F-4D97-AF65-F5344CB8AC3E}">
        <p14:creationId xmlns:p14="http://schemas.microsoft.com/office/powerpoint/2010/main" val="337201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upload.wikimedia.org/wikipedia/commons/b/b8/Wavy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41657"/>
            <a:ext cx="6120680" cy="382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95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File:PSR B1913+16 period shift graph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2617529"/>
            <a:ext cx="3816424" cy="424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2" name="Picture 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4476750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509" y="2204864"/>
            <a:ext cx="4476750" cy="421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13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644170"/>
            <a:ext cx="6534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arial"/>
              </a:rPr>
              <a:t>The LIGO Hanford Observatory in Washington State (left); and the LIGO Livingston Observatory (right) in Louisiana.</a:t>
            </a:r>
            <a:endParaRPr lang="en-GB" sz="1400" dirty="0">
              <a:solidFill>
                <a:srgbClr val="000000"/>
              </a:solidFill>
            </a:endParaRPr>
          </a:p>
        </p:txBody>
      </p:sp>
      <p:pic>
        <p:nvPicPr>
          <p:cNvPr id="53250" name="Picture 2" descr="LIGO Hanford Observato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13134"/>
            <a:ext cx="345638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2" name="Picture 4" descr="LIGO Livingston Observato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774" y="3513133"/>
            <a:ext cx="3508159" cy="285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34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76872"/>
            <a:ext cx="5904656" cy="4428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78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1619250" y="1700213"/>
            <a:ext cx="626338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sz="2000" b="1" dirty="0" smtClean="0">
                <a:solidFill>
                  <a:srgbClr val="000099"/>
                </a:solidFill>
                <a:latin typeface="Arial" charset="0"/>
              </a:rPr>
              <a:t>There are 3 </a:t>
            </a:r>
            <a:r>
              <a:rPr kumimoji="0" lang="en-US" sz="2000" b="1" dirty="0">
                <a:solidFill>
                  <a:srgbClr val="000099"/>
                </a:solidFill>
                <a:latin typeface="Arial" charset="0"/>
              </a:rPr>
              <a:t>possibilities to detect primordial </a:t>
            </a:r>
            <a:r>
              <a:rPr kumimoji="0" lang="en-US" sz="2000" b="1" dirty="0" err="1">
                <a:solidFill>
                  <a:srgbClr val="000099"/>
                </a:solidFill>
                <a:latin typeface="Arial" charset="0"/>
              </a:rPr>
              <a:t>g.w.s</a:t>
            </a:r>
            <a:endParaRPr kumimoji="0" lang="ru-RU" sz="2000" b="1" dirty="0">
              <a:solidFill>
                <a:srgbClr val="000099"/>
              </a:solidFill>
              <a:latin typeface="Arial" charset="0"/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042988" y="2276475"/>
            <a:ext cx="865187" cy="1951038"/>
            <a:chOff x="657" y="1434"/>
            <a:chExt cx="545" cy="1229"/>
          </a:xfrm>
        </p:grpSpPr>
        <p:sp>
          <p:nvSpPr>
            <p:cNvPr id="112646" name="Line 6"/>
            <p:cNvSpPr>
              <a:spLocks noChangeShapeType="1"/>
            </p:cNvSpPr>
            <p:nvPr/>
          </p:nvSpPr>
          <p:spPr bwMode="auto">
            <a:xfrm flipH="1">
              <a:off x="930" y="1434"/>
              <a:ext cx="272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kumimoji="0" lang="en-GB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2647" name="Text Box 7"/>
            <p:cNvSpPr txBox="1">
              <a:spLocks noChangeArrowheads="1"/>
            </p:cNvSpPr>
            <p:nvPr/>
          </p:nvSpPr>
          <p:spPr bwMode="auto">
            <a:xfrm>
              <a:off x="657" y="2432"/>
              <a:ext cx="444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800" b="1">
                  <a:solidFill>
                    <a:srgbClr val="000099"/>
                  </a:solidFill>
                  <a:latin typeface="Arial" charset="0"/>
                </a:rPr>
                <a:t>CMB</a:t>
              </a:r>
              <a:endParaRPr kumimoji="0" lang="ru-RU" sz="1800" b="1">
                <a:solidFill>
                  <a:srgbClr val="000099"/>
                </a:solidFill>
                <a:latin typeface="Arial" charset="0"/>
              </a:endParaRP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132138" y="2205038"/>
            <a:ext cx="2374900" cy="2297112"/>
            <a:chOff x="1973" y="1389"/>
            <a:chExt cx="1496" cy="1447"/>
          </a:xfrm>
        </p:grpSpPr>
        <p:sp>
          <p:nvSpPr>
            <p:cNvPr id="112648" name="Line 8"/>
            <p:cNvSpPr>
              <a:spLocks noChangeShapeType="1"/>
            </p:cNvSpPr>
            <p:nvPr/>
          </p:nvSpPr>
          <p:spPr bwMode="auto">
            <a:xfrm>
              <a:off x="2562" y="1389"/>
              <a:ext cx="91" cy="9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kumimoji="0" lang="en-GB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2649" name="Text Box 9"/>
            <p:cNvSpPr txBox="1">
              <a:spLocks noChangeArrowheads="1"/>
            </p:cNvSpPr>
            <p:nvPr/>
          </p:nvSpPr>
          <p:spPr bwMode="auto">
            <a:xfrm>
              <a:off x="1973" y="2432"/>
              <a:ext cx="1496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 b="1">
                  <a:solidFill>
                    <a:srgbClr val="000099"/>
                  </a:solidFill>
                  <a:latin typeface="Arial" charset="0"/>
                </a:rPr>
                <a:t>Space Borne g.w. detectors (LISA)</a:t>
              </a:r>
              <a:endParaRPr kumimoji="0" lang="ru-RU" sz="1800" b="1">
                <a:solidFill>
                  <a:srgbClr val="000099"/>
                </a:solidFill>
                <a:latin typeface="Arial" charset="0"/>
              </a:endParaRPr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5940425" y="2133600"/>
            <a:ext cx="2601913" cy="2513013"/>
            <a:chOff x="3742" y="1344"/>
            <a:chExt cx="1639" cy="1583"/>
          </a:xfrm>
        </p:grpSpPr>
        <p:sp>
          <p:nvSpPr>
            <p:cNvPr id="112650" name="Line 10"/>
            <p:cNvSpPr>
              <a:spLocks noChangeShapeType="1"/>
            </p:cNvSpPr>
            <p:nvPr/>
          </p:nvSpPr>
          <p:spPr bwMode="auto">
            <a:xfrm>
              <a:off x="3742" y="1344"/>
              <a:ext cx="816" cy="1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kumimoji="0" lang="en-GB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2651" name="Text Box 11"/>
            <p:cNvSpPr txBox="1">
              <a:spLocks noChangeArrowheads="1"/>
            </p:cNvSpPr>
            <p:nvPr/>
          </p:nvSpPr>
          <p:spPr bwMode="auto">
            <a:xfrm>
              <a:off x="3969" y="2523"/>
              <a:ext cx="1412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800" b="1">
                  <a:solidFill>
                    <a:srgbClr val="000099"/>
                  </a:solidFill>
                  <a:latin typeface="Arial" charset="0"/>
                </a:rPr>
                <a:t>Ground based g.w.</a:t>
              </a:r>
            </a:p>
            <a:p>
              <a:pPr>
                <a:defRPr/>
              </a:pPr>
              <a:r>
                <a:rPr kumimoji="0" lang="en-US" sz="1800" b="1">
                  <a:solidFill>
                    <a:srgbClr val="000099"/>
                  </a:solidFill>
                  <a:latin typeface="Arial" charset="0"/>
                </a:rPr>
                <a:t>detectors (LIGO) </a:t>
              </a:r>
              <a:endParaRPr kumimoji="0" lang="ru-RU" sz="1800" b="1">
                <a:solidFill>
                  <a:srgbClr val="000099"/>
                </a:solidFill>
                <a:latin typeface="Arial" charset="0"/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1568450" y="4418012"/>
            <a:ext cx="4535488" cy="2371724"/>
            <a:chOff x="988" y="2783"/>
            <a:chExt cx="2857" cy="1494"/>
          </a:xfrm>
        </p:grpSpPr>
        <p:sp>
          <p:nvSpPr>
            <p:cNvPr id="112652" name="Line 12"/>
            <p:cNvSpPr>
              <a:spLocks noChangeShapeType="1"/>
            </p:cNvSpPr>
            <p:nvPr/>
          </p:nvSpPr>
          <p:spPr bwMode="auto">
            <a:xfrm flipH="1" flipV="1">
              <a:off x="988" y="2783"/>
              <a:ext cx="499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kumimoji="0" lang="en-GB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2653" name="Text Box 13"/>
            <p:cNvSpPr txBox="1">
              <a:spLocks noChangeArrowheads="1"/>
            </p:cNvSpPr>
            <p:nvPr/>
          </p:nvSpPr>
          <p:spPr bwMode="auto">
            <a:xfrm>
              <a:off x="1519" y="3521"/>
              <a:ext cx="2326" cy="75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 dirty="0">
                  <a:solidFill>
                    <a:srgbClr val="FF0000"/>
                  </a:solidFill>
                  <a:latin typeface="Arial" charset="0"/>
                </a:rPr>
                <a:t>CMB seems the most promising, since it captures the gravitational waves at maximum </a:t>
              </a:r>
              <a:r>
                <a:rPr kumimoji="0" lang="en-US" sz="1800" dirty="0" smtClean="0">
                  <a:solidFill>
                    <a:srgbClr val="FF0000"/>
                  </a:solidFill>
                  <a:latin typeface="Arial" charset="0"/>
                </a:rPr>
                <a:t>amplitude in the past !!!</a:t>
              </a:r>
              <a:endParaRPr kumimoji="0" lang="ru-RU" sz="1800" dirty="0">
                <a:solidFill>
                  <a:srgbClr val="FF0000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2830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674" name="Picture 3" descr="nopol"/>
          <p:cNvPicPr>
            <a:picLocks noGrp="1" noChangeAspect="1" noChangeArrowheads="1" noCrop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2667000"/>
            <a:ext cx="2743200" cy="2601913"/>
          </a:xfrm>
          <a:noFill/>
        </p:spPr>
      </p:pic>
      <p:pic>
        <p:nvPicPr>
          <p:cNvPr id="668675" name="Picture 4" descr="polarization1"/>
          <p:cNvPicPr>
            <a:picLocks noGrp="1" noChangeAspect="1" noChangeArrowheads="1" noCro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2667000"/>
            <a:ext cx="2778125" cy="2590800"/>
          </a:xfrm>
          <a:noFill/>
        </p:spPr>
      </p:pic>
      <p:pic>
        <p:nvPicPr>
          <p:cNvPr id="668676" name="Picture 5" descr="polarization0"/>
          <p:cNvPicPr>
            <a:picLocks noGrp="1" noChangeAspect="1" noChangeArrowheads="1" noCrop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2667000"/>
            <a:ext cx="2667000" cy="2579688"/>
          </a:xfrm>
          <a:noFill/>
        </p:spPr>
      </p:pic>
    </p:spTree>
    <p:extLst>
      <p:ext uri="{BB962C8B-B14F-4D97-AF65-F5344CB8AC3E}">
        <p14:creationId xmlns:p14="http://schemas.microsoft.com/office/powerpoint/2010/main" val="420574175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1100F4-6D9A-4CAC-BD75-F964928413A6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31</a:t>
            </a:fld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pic>
        <p:nvPicPr>
          <p:cNvPr id="37890" name="Picture 2" descr="C:\Users\Alex\Desktop\Zeldovich100\vlcsnap-2014-03-19-09h00m48s7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8640" y="476672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78278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42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125538"/>
            <a:ext cx="8226425" cy="357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9" name="Text Box 13"/>
          <p:cNvSpPr txBox="1">
            <a:spLocks noChangeArrowheads="1"/>
          </p:cNvSpPr>
          <p:nvPr/>
        </p:nvSpPr>
        <p:spPr bwMode="auto">
          <a:xfrm>
            <a:off x="1187450" y="549275"/>
            <a:ext cx="67246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The most important thing is that E mode is different from B mode</a:t>
            </a:r>
            <a:endParaRPr kumimoji="0" lang="ru-RU" sz="1800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sp>
        <p:nvSpPr>
          <p:cNvPr id="86030" name="Text Box 14"/>
          <p:cNvSpPr txBox="1">
            <a:spLocks noChangeArrowheads="1"/>
          </p:cNvSpPr>
          <p:nvPr/>
        </p:nvSpPr>
        <p:spPr bwMode="auto">
          <a:xfrm>
            <a:off x="250825" y="5084763"/>
            <a:ext cx="85788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The mathematical formulae from the previous slide allow to separate the two types </a:t>
            </a:r>
            <a:endParaRPr kumimoji="0" lang="ru-RU" sz="1800">
              <a:solidFill>
                <a:srgbClr val="000099"/>
              </a:solidFill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07175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947738"/>
            <a:ext cx="8686800" cy="4960937"/>
          </a:xfrm>
        </p:spPr>
        <p:txBody>
          <a:bodyPr>
            <a:normAutofit fontScale="70000" lnSpcReduction="20000"/>
          </a:bodyPr>
          <a:lstStyle/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r>
              <a:rPr lang="en-US" sz="2000" b="1" dirty="0" smtClean="0"/>
              <a:t>         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r>
              <a:rPr lang="en-US" sz="2600" b="1" dirty="0" smtClean="0"/>
              <a:t>Calculating CMB polarization generated by cosmological gravitational waves</a:t>
            </a:r>
            <a:r>
              <a:rPr lang="en-US" sz="2600" b="1" dirty="0" smtClean="0"/>
              <a:t>	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endParaRPr lang="en-US" sz="1900" b="1" dirty="0" smtClean="0"/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r>
              <a:rPr lang="en-US" sz="1900" b="1" dirty="0" smtClean="0"/>
              <a:t>Polarization and Anisotropy of the primordial  radiation in an anisotropic universe, </a:t>
            </a:r>
            <a:r>
              <a:rPr lang="en-US" sz="1900" b="1" dirty="0" err="1" smtClean="0"/>
              <a:t>M.Basko</a:t>
            </a:r>
            <a:r>
              <a:rPr lang="en-US" sz="1900" b="1" dirty="0" smtClean="0"/>
              <a:t>, A. </a:t>
            </a:r>
            <a:r>
              <a:rPr lang="en-US" sz="1900" b="1" dirty="0" err="1" smtClean="0"/>
              <a:t>Polnarev</a:t>
            </a:r>
            <a:r>
              <a:rPr lang="en-US" sz="1900" b="1" dirty="0" smtClean="0"/>
              <a:t>,  Astron. </a:t>
            </a:r>
            <a:r>
              <a:rPr lang="en-US" sz="1900" b="1" dirty="0" err="1" smtClean="0"/>
              <a:t>Zh</a:t>
            </a:r>
            <a:r>
              <a:rPr lang="en-US" sz="1900" b="1" dirty="0" smtClean="0"/>
              <a:t>, 57, 465-472(1980)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endParaRPr lang="en-US" sz="1900" b="1" dirty="0"/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r>
              <a:rPr lang="en-US" sz="1900" b="1" dirty="0" smtClean="0"/>
              <a:t>Polarization and anisotropy induced in microwave  background by cosmological gravitational waves, 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r>
              <a:rPr lang="en-US" sz="1900" b="1" dirty="0" err="1" smtClean="0"/>
              <a:t>A.Polnarev</a:t>
            </a:r>
            <a:r>
              <a:rPr lang="en-US" sz="1900" b="1" dirty="0" smtClean="0"/>
              <a:t>,  Astron.Zh,62, 1041-1052(1985)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endParaRPr lang="en-US" sz="1900" b="1" dirty="0"/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r>
              <a:rPr lang="en-US" sz="1900" b="1" dirty="0" smtClean="0"/>
              <a:t>The polarization of the Cosmic Microwave Background due to Primordial Gravitational Waves,  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r>
              <a:rPr lang="en-US" sz="1900" b="1" dirty="0" smtClean="0"/>
              <a:t>      </a:t>
            </a:r>
            <a:r>
              <a:rPr lang="en-US" sz="1900" b="1" dirty="0" err="1" smtClean="0"/>
              <a:t>B.G.Keating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A.G.Polnarev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N.J.Miller</a:t>
            </a:r>
            <a:r>
              <a:rPr lang="en-US" sz="1900" b="1" dirty="0" smtClean="0"/>
              <a:t> and </a:t>
            </a:r>
            <a:r>
              <a:rPr lang="en-US" sz="1900" b="1" dirty="0" err="1" smtClean="0"/>
              <a:t>D.Baskaran</a:t>
            </a:r>
            <a:r>
              <a:rPr lang="en-US" sz="1900" b="1" dirty="0" smtClean="0"/>
              <a:t>. 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r>
              <a:rPr lang="en-US" sz="1900" b="1" dirty="0" smtClean="0"/>
              <a:t>      International Journal of Modern Physics A, Vol. 21, No. 12, pp. 2459-2479 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r>
              <a:rPr lang="en-US" sz="1900" b="1" dirty="0" smtClean="0"/>
              <a:t>      (2006) 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endParaRPr lang="en-US" sz="1900" b="1" dirty="0"/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r>
              <a:rPr lang="en-US" sz="1900" b="1" dirty="0" smtClean="0"/>
              <a:t>Imprints of Relic Gravitational Waves on Cosmic Microwave Background Radiation”, 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r>
              <a:rPr lang="en-US" sz="1900" b="1" dirty="0"/>
              <a:t> </a:t>
            </a:r>
            <a:r>
              <a:rPr lang="en-US" sz="1900" b="1" dirty="0" smtClean="0"/>
              <a:t>     </a:t>
            </a:r>
            <a:r>
              <a:rPr lang="en-US" sz="1900" b="1" dirty="0" err="1" smtClean="0"/>
              <a:t>D.Baskaran</a:t>
            </a:r>
            <a:r>
              <a:rPr lang="en-US" sz="1900" b="1" dirty="0" smtClean="0"/>
              <a:t>, </a:t>
            </a:r>
            <a:r>
              <a:rPr lang="en-US" sz="1900" b="1" dirty="0" err="1" smtClean="0"/>
              <a:t>L.P.Grishchuk</a:t>
            </a:r>
            <a:r>
              <a:rPr lang="en-US" sz="1900" b="1" dirty="0" smtClean="0"/>
              <a:t> and  </a:t>
            </a:r>
            <a:r>
              <a:rPr lang="en-US" sz="1900" b="1" dirty="0" err="1" smtClean="0"/>
              <a:t>A.G.Polnarev</a:t>
            </a:r>
            <a:r>
              <a:rPr lang="en-US" sz="1900" b="1" dirty="0" smtClean="0"/>
              <a:t>, 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r>
              <a:rPr lang="en-US" sz="1900" b="1" dirty="0" smtClean="0"/>
              <a:t>      Physical Review D 74, 083008  (2006)</a:t>
            </a:r>
            <a:r>
              <a:rPr lang="en-GB" sz="1900" b="1" dirty="0">
                <a:latin typeface="Times-Bold"/>
              </a:rPr>
              <a:t> </a:t>
            </a:r>
            <a:endParaRPr lang="en-GB" sz="1900" b="1" dirty="0" smtClean="0">
              <a:latin typeface="Times-Bold"/>
            </a:endParaRP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endParaRPr lang="en-GB" sz="1900" b="1" dirty="0" smtClean="0">
              <a:latin typeface="Times-Bold"/>
            </a:endParaRP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124" charset="2"/>
              <a:buNone/>
              <a:defRPr/>
            </a:pPr>
            <a:r>
              <a:rPr lang="en-GB" sz="1900" b="1" dirty="0" smtClean="0">
                <a:latin typeface="Times-Bold"/>
              </a:rPr>
              <a:t>CMB </a:t>
            </a:r>
            <a:r>
              <a:rPr lang="en-GB" sz="1900" b="1" dirty="0">
                <a:latin typeface="Times-Bold"/>
              </a:rPr>
              <a:t>temperature polarization correlation and primordial gravitational</a:t>
            </a:r>
          </a:p>
          <a:p>
            <a:pPr marL="136525" indent="0">
              <a:buNone/>
            </a:pPr>
            <a:r>
              <a:rPr lang="en-GB" sz="1900" b="1" dirty="0" smtClean="0">
                <a:latin typeface="Times-Bold"/>
              </a:rPr>
              <a:t>     Waves, A. </a:t>
            </a:r>
            <a:r>
              <a:rPr lang="en-GB" sz="1900" b="1" dirty="0" err="1" smtClean="0">
                <a:latin typeface="Times-Bold"/>
              </a:rPr>
              <a:t>Polnarev</a:t>
            </a:r>
            <a:r>
              <a:rPr lang="en-GB" sz="1900" b="1" dirty="0" smtClean="0">
                <a:latin typeface="Times-Bold"/>
              </a:rPr>
              <a:t>, N. Miller, B. Keating,</a:t>
            </a:r>
          </a:p>
          <a:p>
            <a:pPr marL="136525" indent="0">
              <a:buNone/>
            </a:pPr>
            <a:r>
              <a:rPr lang="en-GB" sz="1900" b="1" dirty="0" smtClean="0">
                <a:latin typeface="Times-Bold"/>
              </a:rPr>
              <a:t>     MNRAS, 386, 1053 (2008)</a:t>
            </a:r>
            <a:r>
              <a:rPr lang="en-GB" sz="1900" dirty="0" smtClean="0">
                <a:latin typeface="Minion-Regular"/>
              </a:rPr>
              <a:t>.</a:t>
            </a:r>
          </a:p>
          <a:p>
            <a:endParaRPr lang="en-GB" sz="1900" i="1" dirty="0">
              <a:latin typeface="Minion-Italic"/>
            </a:endParaRPr>
          </a:p>
          <a:p>
            <a:pPr marL="136525" indent="0">
              <a:buNone/>
            </a:pPr>
            <a:r>
              <a:rPr lang="en-GB" sz="1900" b="1" dirty="0">
                <a:latin typeface="Minion-Black"/>
              </a:rPr>
              <a:t>CMB Temperature Polarization Correlation and Primordial</a:t>
            </a:r>
          </a:p>
          <a:p>
            <a:pPr marL="136525" indent="0">
              <a:buNone/>
            </a:pPr>
            <a:r>
              <a:rPr lang="en-GB" sz="1900" b="1" dirty="0" smtClean="0">
                <a:latin typeface="Minion-Black"/>
              </a:rPr>
              <a:t>  GravitationalWaves:WMAP5</a:t>
            </a:r>
            <a:endParaRPr lang="en-GB" sz="1900" b="1" dirty="0">
              <a:latin typeface="Minion-Black"/>
            </a:endParaRPr>
          </a:p>
          <a:p>
            <a:pPr marL="136525" lvl="0" indent="0">
              <a:buNone/>
            </a:pPr>
            <a:r>
              <a:rPr lang="en-GB" sz="1900" b="1" dirty="0" smtClean="0">
                <a:latin typeface="Minion-Black"/>
              </a:rPr>
              <a:t>  N</a:t>
            </a:r>
            <a:r>
              <a:rPr lang="en-GB" sz="1900" b="1" dirty="0">
                <a:latin typeface="Minion-Black"/>
              </a:rPr>
              <a:t>. </a:t>
            </a:r>
            <a:r>
              <a:rPr lang="en-GB" sz="1900" b="1" dirty="0" err="1">
                <a:latin typeface="Minion-Black"/>
              </a:rPr>
              <a:t>J.Miller</a:t>
            </a:r>
            <a:r>
              <a:rPr lang="en-GB" sz="1900" b="1" dirty="0" smtClean="0">
                <a:latin typeface="Minion-Black"/>
              </a:rPr>
              <a:t>, </a:t>
            </a:r>
            <a:r>
              <a:rPr lang="en-GB" sz="1900" b="1" dirty="0">
                <a:latin typeface="Minion-Black"/>
              </a:rPr>
              <a:t>B. G. </a:t>
            </a:r>
            <a:r>
              <a:rPr lang="en-GB" sz="1900" b="1" dirty="0" smtClean="0">
                <a:latin typeface="Minion-Black"/>
              </a:rPr>
              <a:t>Keating</a:t>
            </a:r>
            <a:r>
              <a:rPr lang="en-GB" sz="1900" b="1" dirty="0">
                <a:latin typeface="Minion-Black"/>
              </a:rPr>
              <a:t> </a:t>
            </a:r>
            <a:r>
              <a:rPr lang="en-GB" sz="1900" b="1" dirty="0" smtClean="0">
                <a:latin typeface="Minion-Black"/>
              </a:rPr>
              <a:t> </a:t>
            </a:r>
            <a:r>
              <a:rPr lang="en-GB" sz="1900" b="1" dirty="0">
                <a:latin typeface="Minion-Black"/>
              </a:rPr>
              <a:t>and A. G. </a:t>
            </a:r>
            <a:r>
              <a:rPr lang="en-GB" sz="1900" b="1" dirty="0" err="1" smtClean="0">
                <a:latin typeface="Minion-Black"/>
              </a:rPr>
              <a:t>Polnarev</a:t>
            </a:r>
            <a:r>
              <a:rPr lang="en-GB" sz="1900" b="1" dirty="0" smtClean="0">
                <a:latin typeface="Minion-Black"/>
              </a:rPr>
              <a:t>,</a:t>
            </a:r>
            <a:r>
              <a:rPr lang="en-GB" sz="1900" dirty="0">
                <a:solidFill>
                  <a:prstClr val="white"/>
                </a:solidFill>
                <a:latin typeface="Minion-Regular"/>
              </a:rPr>
              <a:t> Advances in Astronomy</a:t>
            </a:r>
          </a:p>
          <a:p>
            <a:pPr marL="136525" lvl="0" indent="0">
              <a:buNone/>
            </a:pPr>
            <a:r>
              <a:rPr lang="fr-FR" sz="1900" dirty="0" smtClean="0">
                <a:solidFill>
                  <a:prstClr val="white"/>
                </a:solidFill>
                <a:latin typeface="Minion-Regular"/>
              </a:rPr>
              <a:t>  Volume </a:t>
            </a:r>
            <a:r>
              <a:rPr lang="fr-FR" sz="1900" dirty="0">
                <a:solidFill>
                  <a:prstClr val="white"/>
                </a:solidFill>
                <a:latin typeface="Minion-Regular"/>
              </a:rPr>
              <a:t>2009, </a:t>
            </a:r>
            <a:r>
              <a:rPr lang="fr-FR" sz="1900" dirty="0" smtClean="0">
                <a:solidFill>
                  <a:prstClr val="white"/>
                </a:solidFill>
                <a:latin typeface="Minion-Regular"/>
              </a:rPr>
              <a:t>309024 (2009).</a:t>
            </a:r>
            <a:endParaRPr lang="en-GB" sz="1900" dirty="0">
              <a:solidFill>
                <a:prstClr val="white"/>
              </a:solidFill>
              <a:latin typeface="Minion-Regular"/>
            </a:endParaRPr>
          </a:p>
          <a:p>
            <a:endParaRPr lang="en-GB" sz="1900" b="1" dirty="0">
              <a:latin typeface="Times-Bold"/>
            </a:endParaRPr>
          </a:p>
        </p:txBody>
      </p:sp>
    </p:spTree>
    <p:extLst>
      <p:ext uri="{BB962C8B-B14F-4D97-AF65-F5344CB8AC3E}">
        <p14:creationId xmlns:p14="http://schemas.microsoft.com/office/powerpoint/2010/main" val="42007496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3" name="Text Box 9"/>
          <p:cNvSpPr txBox="1">
            <a:spLocks noChangeArrowheads="1"/>
          </p:cNvSpPr>
          <p:nvPr/>
        </p:nvSpPr>
        <p:spPr bwMode="auto">
          <a:xfrm>
            <a:off x="250825" y="2781300"/>
            <a:ext cx="82819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The components of polarization tensor are not invariant under rotations, and transform through each other under a coordinate transformation. For this reason it is convenient to construct rotationally invariant quantities out of </a:t>
            </a:r>
            <a:r>
              <a:rPr kumimoji="0" lang="en-US" sz="1800" b="1" i="1">
                <a:solidFill>
                  <a:srgbClr val="000099"/>
                </a:solidFill>
                <a:latin typeface="Arial" charset="0"/>
                <a:ea typeface="+mn-ea"/>
              </a:rPr>
              <a:t>P</a:t>
            </a:r>
            <a:r>
              <a:rPr kumimoji="0" lang="en-US" sz="1200" b="1" i="1">
                <a:solidFill>
                  <a:srgbClr val="000099"/>
                </a:solidFill>
                <a:latin typeface="Arial" charset="0"/>
                <a:ea typeface="+mn-ea"/>
              </a:rPr>
              <a:t>ab</a:t>
            </a:r>
            <a:endParaRPr kumimoji="0" lang="ru-RU" sz="1200" b="1" i="1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grpSp>
        <p:nvGrpSpPr>
          <p:cNvPr id="674819" name="Group 11"/>
          <p:cNvGrpSpPr>
            <a:grpSpLocks/>
          </p:cNvGrpSpPr>
          <p:nvPr/>
        </p:nvGrpSpPr>
        <p:grpSpPr bwMode="auto">
          <a:xfrm>
            <a:off x="395288" y="692150"/>
            <a:ext cx="8064500" cy="1998663"/>
            <a:chOff x="249" y="436"/>
            <a:chExt cx="5080" cy="1259"/>
          </a:xfrm>
        </p:grpSpPr>
        <p:grpSp>
          <p:nvGrpSpPr>
            <p:cNvPr id="674831" name="Group 8"/>
            <p:cNvGrpSpPr>
              <a:grpSpLocks/>
            </p:cNvGrpSpPr>
            <p:nvPr/>
          </p:nvGrpSpPr>
          <p:grpSpPr bwMode="auto">
            <a:xfrm>
              <a:off x="249" y="436"/>
              <a:ext cx="5080" cy="1259"/>
              <a:chOff x="249" y="436"/>
              <a:chExt cx="5080" cy="1259"/>
            </a:xfrm>
          </p:grpSpPr>
          <p:pic>
            <p:nvPicPr>
              <p:cNvPr id="674833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2" y="1071"/>
                <a:ext cx="2814" cy="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674834" name="Group 7"/>
              <p:cNvGrpSpPr>
                <a:grpSpLocks/>
              </p:cNvGrpSpPr>
              <p:nvPr/>
            </p:nvGrpSpPr>
            <p:grpSpPr bwMode="auto">
              <a:xfrm>
                <a:off x="249" y="436"/>
                <a:ext cx="5080" cy="577"/>
                <a:chOff x="249" y="436"/>
                <a:chExt cx="5080" cy="577"/>
              </a:xfrm>
            </p:grpSpPr>
            <p:sp>
              <p:nvSpPr>
                <p:cNvPr id="77828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249" y="436"/>
                  <a:ext cx="5080" cy="5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kumimoji="0" lang="en-US" sz="1800">
                      <a:solidFill>
                        <a:srgbClr val="000099"/>
                      </a:solidFill>
                      <a:latin typeface="Arial" charset="0"/>
                      <a:ea typeface="+mn-ea"/>
                    </a:rPr>
                    <a:t>Introducing a spherical coordinate system         , as a function of direction of observation on the sky, the four Stokes parameters form the components of the polarization tensor </a:t>
                  </a:r>
                  <a:r>
                    <a:rPr kumimoji="0" lang="en-US" sz="1800" b="1" i="1">
                      <a:solidFill>
                        <a:srgbClr val="000099"/>
                      </a:solidFill>
                      <a:latin typeface="Arial" charset="0"/>
                      <a:ea typeface="+mn-ea"/>
                    </a:rPr>
                    <a:t>P</a:t>
                  </a:r>
                  <a:r>
                    <a:rPr kumimoji="0" lang="en-US" sz="900" b="1" i="1">
                      <a:solidFill>
                        <a:srgbClr val="000099"/>
                      </a:solidFill>
                      <a:latin typeface="Arial" charset="0"/>
                      <a:ea typeface="+mn-ea"/>
                    </a:rPr>
                    <a:t>ab </a:t>
                  </a:r>
                  <a:r>
                    <a:rPr kumimoji="0" lang="en-US" sz="1800">
                      <a:solidFill>
                        <a:srgbClr val="000099"/>
                      </a:solidFill>
                      <a:latin typeface="Arial" charset="0"/>
                      <a:ea typeface="+mn-ea"/>
                    </a:rPr>
                    <a:t>:</a:t>
                  </a:r>
                  <a:endParaRPr kumimoji="0" lang="ru-RU" b="1" i="1">
                    <a:solidFill>
                      <a:srgbClr val="000099"/>
                    </a:solidFill>
                    <a:latin typeface="Arial" charset="0"/>
                    <a:ea typeface="+mn-ea"/>
                  </a:endParaRPr>
                </a:p>
              </p:txBody>
            </p:sp>
            <p:pic>
              <p:nvPicPr>
                <p:cNvPr id="674836" name="Picture 6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16" y="436"/>
                  <a:ext cx="306" cy="2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674832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3" y="1344"/>
              <a:ext cx="96" cy="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7836" name="Text Box 12"/>
          <p:cNvSpPr txBox="1">
            <a:spLocks noChangeArrowheads="1"/>
          </p:cNvSpPr>
          <p:nvPr/>
        </p:nvSpPr>
        <p:spPr bwMode="auto">
          <a:xfrm>
            <a:off x="519113" y="3881438"/>
            <a:ext cx="3600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Two of the obvious quantities are:</a:t>
            </a:r>
            <a:endParaRPr kumimoji="0" lang="ru-RU" sz="1800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pic>
        <p:nvPicPr>
          <p:cNvPr id="77837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365625"/>
            <a:ext cx="24669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8" name="Text Box 14"/>
          <p:cNvSpPr txBox="1">
            <a:spLocks noChangeArrowheads="1"/>
          </p:cNvSpPr>
          <p:nvPr/>
        </p:nvSpPr>
        <p:spPr bwMode="auto">
          <a:xfrm>
            <a:off x="4716463" y="4149725"/>
            <a:ext cx="383698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which (as was mentioned before) characterizes the total intensity, and is a scalar under coordinate transformations.</a:t>
            </a:r>
            <a:endParaRPr kumimoji="0" lang="ru-RU" sz="1800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pic>
        <p:nvPicPr>
          <p:cNvPr id="77839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589588"/>
            <a:ext cx="25622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40" name="Text Box 16"/>
          <p:cNvSpPr txBox="1">
            <a:spLocks noChangeArrowheads="1"/>
          </p:cNvSpPr>
          <p:nvPr/>
        </p:nvSpPr>
        <p:spPr bwMode="auto">
          <a:xfrm>
            <a:off x="4787900" y="5445125"/>
            <a:ext cx="38369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Which characterizes the degree of circular polarization, and behaves as a pseudoscalar under coordinate transformations</a:t>
            </a:r>
            <a:endParaRPr kumimoji="0" lang="ru-RU" sz="1800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179388" y="4005263"/>
            <a:ext cx="8713787" cy="2266950"/>
            <a:chOff x="158" y="482"/>
            <a:chExt cx="5489" cy="1428"/>
          </a:xfrm>
        </p:grpSpPr>
        <p:sp>
          <p:nvSpPr>
            <p:cNvPr id="77843" name="Text Box 19"/>
            <p:cNvSpPr txBox="1">
              <a:spLocks noChangeArrowheads="1"/>
            </p:cNvSpPr>
            <p:nvPr/>
          </p:nvSpPr>
          <p:spPr bwMode="auto">
            <a:xfrm>
              <a:off x="385" y="482"/>
              <a:ext cx="4821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Two other invariant quantities characterizing the linear polarization can be constructed by covariant differentiation of the symmetric trace free part of the polarization tensor: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pic>
          <p:nvPicPr>
            <p:cNvPr id="674827" name="Picture 2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117"/>
              <a:ext cx="3066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4828" name="Picture 2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1616"/>
              <a:ext cx="3156" cy="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46" name="Text Box 22"/>
            <p:cNvSpPr txBox="1">
              <a:spLocks noChangeArrowheads="1"/>
            </p:cNvSpPr>
            <p:nvPr/>
          </p:nvSpPr>
          <p:spPr bwMode="auto">
            <a:xfrm>
              <a:off x="3379" y="1026"/>
              <a:ext cx="226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Which is known as the E-mode of polarization, and is a scalar. 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77847" name="Text Box 23"/>
            <p:cNvSpPr txBox="1">
              <a:spLocks noChangeArrowheads="1"/>
            </p:cNvSpPr>
            <p:nvPr/>
          </p:nvSpPr>
          <p:spPr bwMode="auto">
            <a:xfrm>
              <a:off x="3334" y="1492"/>
              <a:ext cx="231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Which is known as the B-mode of polarization, and is pseudoscalar.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7702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7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7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7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7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778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778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778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778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778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3" grpId="0"/>
      <p:bldP spid="77836" grpId="0"/>
      <p:bldP spid="77836" grpId="1"/>
      <p:bldP spid="77838" grpId="0"/>
      <p:bldP spid="77838" grpId="1"/>
      <p:bldP spid="77840" grpId="0"/>
      <p:bldP spid="77840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30" name="Text Box 38"/>
          <p:cNvSpPr txBox="1">
            <a:spLocks noChangeArrowheads="1"/>
          </p:cNvSpPr>
          <p:nvPr/>
        </p:nvSpPr>
        <p:spPr bwMode="auto">
          <a:xfrm>
            <a:off x="950913" y="614363"/>
            <a:ext cx="69675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sz="2000" b="1">
                <a:solidFill>
                  <a:srgbClr val="000099"/>
                </a:solidFill>
                <a:latin typeface="Arial" charset="0"/>
                <a:ea typeface="+mn-ea"/>
              </a:rPr>
              <a:t>Thompson scattering and Equation of radiative transfer:</a:t>
            </a:r>
            <a:endParaRPr kumimoji="0" lang="ru-RU" sz="2000" b="1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grpSp>
        <p:nvGrpSpPr>
          <p:cNvPr id="686083" name="Group 41"/>
          <p:cNvGrpSpPr>
            <a:grpSpLocks/>
          </p:cNvGrpSpPr>
          <p:nvPr/>
        </p:nvGrpSpPr>
        <p:grpSpPr bwMode="auto">
          <a:xfrm>
            <a:off x="3348038" y="1989138"/>
            <a:ext cx="1733550" cy="1000125"/>
            <a:chOff x="2154" y="1344"/>
            <a:chExt cx="1092" cy="630"/>
          </a:xfrm>
        </p:grpSpPr>
        <p:pic>
          <p:nvPicPr>
            <p:cNvPr id="686122" name="Picture 3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" y="1344"/>
              <a:ext cx="1092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123" name="Picture 4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8" y="1570"/>
              <a:ext cx="14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5034" name="Text Box 42"/>
          <p:cNvSpPr txBox="1">
            <a:spLocks noChangeArrowheads="1"/>
          </p:cNvSpPr>
          <p:nvPr/>
        </p:nvSpPr>
        <p:spPr bwMode="auto">
          <a:xfrm>
            <a:off x="519113" y="1431925"/>
            <a:ext cx="8013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Symbolically the radiative transfer equation has the form of Liouville equation in the photon phase space </a:t>
            </a:r>
            <a:endParaRPr kumimoji="0" lang="ru-RU" sz="1800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755650" y="3068638"/>
            <a:ext cx="7292975" cy="2001837"/>
            <a:chOff x="645" y="1979"/>
            <a:chExt cx="4594" cy="1261"/>
          </a:xfrm>
        </p:grpSpPr>
        <p:sp>
          <p:nvSpPr>
            <p:cNvPr id="85035" name="Text Box 43"/>
            <p:cNvSpPr txBox="1">
              <a:spLocks noChangeArrowheads="1"/>
            </p:cNvSpPr>
            <p:nvPr/>
          </p:nvSpPr>
          <p:spPr bwMode="auto">
            <a:xfrm>
              <a:off x="645" y="1991"/>
              <a:ext cx="459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Where      is a symbolic 3-vector, whose components are expressible through the Stokes parameters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grpSp>
          <p:nvGrpSpPr>
            <p:cNvPr id="686115" name="Group 49"/>
            <p:cNvGrpSpPr>
              <a:grpSpLocks/>
            </p:cNvGrpSpPr>
            <p:nvPr/>
          </p:nvGrpSpPr>
          <p:grpSpPr bwMode="auto">
            <a:xfrm>
              <a:off x="1429" y="2659"/>
              <a:ext cx="2478" cy="581"/>
              <a:chOff x="1156" y="2659"/>
              <a:chExt cx="2478" cy="581"/>
            </a:xfrm>
          </p:grpSpPr>
          <p:pic>
            <p:nvPicPr>
              <p:cNvPr id="686117" name="Picture 45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45" y="2704"/>
                <a:ext cx="708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6118" name="Picture 4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6" y="2976"/>
                <a:ext cx="2478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686119" name="Group 48"/>
              <p:cNvGrpSpPr>
                <a:grpSpLocks/>
              </p:cNvGrpSpPr>
              <p:nvPr/>
            </p:nvGrpSpPr>
            <p:grpSpPr bwMode="auto">
              <a:xfrm>
                <a:off x="1927" y="2659"/>
                <a:ext cx="250" cy="259"/>
                <a:chOff x="1973" y="2659"/>
                <a:chExt cx="250" cy="259"/>
              </a:xfrm>
            </p:grpSpPr>
            <p:pic>
              <p:nvPicPr>
                <p:cNvPr id="686120" name="Picture 44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" y="2750"/>
                  <a:ext cx="90" cy="1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121" name="Picture 47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09" y="2659"/>
                  <a:ext cx="114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686116" name="Picture 5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" y="1979"/>
              <a:ext cx="108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69"/>
          <p:cNvGrpSpPr>
            <a:grpSpLocks/>
          </p:cNvGrpSpPr>
          <p:nvPr/>
        </p:nvGrpSpPr>
        <p:grpSpPr bwMode="auto">
          <a:xfrm>
            <a:off x="107950" y="2924175"/>
            <a:ext cx="4484688" cy="3744913"/>
            <a:chOff x="68" y="1842"/>
            <a:chExt cx="2825" cy="2359"/>
          </a:xfrm>
        </p:grpSpPr>
        <p:grpSp>
          <p:nvGrpSpPr>
            <p:cNvPr id="686100" name="Group 63"/>
            <p:cNvGrpSpPr>
              <a:grpSpLocks/>
            </p:cNvGrpSpPr>
            <p:nvPr/>
          </p:nvGrpSpPr>
          <p:grpSpPr bwMode="auto">
            <a:xfrm>
              <a:off x="68" y="1842"/>
              <a:ext cx="2704" cy="1967"/>
              <a:chOff x="68" y="1842"/>
              <a:chExt cx="2704" cy="1967"/>
            </a:xfrm>
          </p:grpSpPr>
          <p:sp>
            <p:nvSpPr>
              <p:cNvPr id="85044" name="Line 52"/>
              <p:cNvSpPr>
                <a:spLocks noChangeShapeType="1"/>
              </p:cNvSpPr>
              <p:nvPr/>
            </p:nvSpPr>
            <p:spPr bwMode="auto">
              <a:xfrm flipV="1">
                <a:off x="1474" y="1842"/>
                <a:ext cx="680" cy="9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kumimoji="0" lang="en-GB" sz="1800">
                  <a:solidFill>
                    <a:srgbClr val="000000"/>
                  </a:solidFill>
                  <a:latin typeface="Arial" charset="0"/>
                  <a:ea typeface="+mn-ea"/>
                </a:endParaRPr>
              </a:p>
            </p:txBody>
          </p:sp>
          <p:sp>
            <p:nvSpPr>
              <p:cNvPr id="85045" name="Text Box 53"/>
              <p:cNvSpPr txBox="1">
                <a:spLocks noChangeArrowheads="1"/>
              </p:cNvSpPr>
              <p:nvPr/>
            </p:nvSpPr>
            <p:spPr bwMode="auto">
              <a:xfrm>
                <a:off x="476" y="2795"/>
                <a:ext cx="2009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0" lang="en-US" sz="1800">
                    <a:solidFill>
                      <a:srgbClr val="000099"/>
                    </a:solidFill>
                    <a:latin typeface="Arial" charset="0"/>
                    <a:ea typeface="+mn-ea"/>
                  </a:rPr>
                  <a:t>Couples the metric through covariant differentiation </a:t>
                </a:r>
                <a:endParaRPr kumimoji="0" lang="ru-RU" sz="1800">
                  <a:solidFill>
                    <a:srgbClr val="000099"/>
                  </a:solidFill>
                  <a:latin typeface="Arial" charset="0"/>
                  <a:ea typeface="+mn-ea"/>
                </a:endParaRPr>
              </a:p>
            </p:txBody>
          </p:sp>
          <p:grpSp>
            <p:nvGrpSpPr>
              <p:cNvPr id="686108" name="Group 61"/>
              <p:cNvGrpSpPr>
                <a:grpSpLocks/>
              </p:cNvGrpSpPr>
              <p:nvPr/>
            </p:nvGrpSpPr>
            <p:grpSpPr bwMode="auto">
              <a:xfrm>
                <a:off x="68" y="3203"/>
                <a:ext cx="2704" cy="606"/>
                <a:chOff x="567" y="3385"/>
                <a:chExt cx="2704" cy="606"/>
              </a:xfrm>
            </p:grpSpPr>
            <p:pic>
              <p:nvPicPr>
                <p:cNvPr id="686109" name="Picture 56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" y="3385"/>
                  <a:ext cx="2136" cy="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110" name="Picture 57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" y="3475"/>
                  <a:ext cx="702" cy="3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111" name="Picture 58"/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09" y="3385"/>
                  <a:ext cx="468" cy="1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112" name="Picture 59"/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99" y="3430"/>
                  <a:ext cx="282" cy="4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113" name="Picture 60"/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71" y="3385"/>
                  <a:ext cx="300" cy="6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686101" name="Group 68"/>
            <p:cNvGrpSpPr>
              <a:grpSpLocks/>
            </p:cNvGrpSpPr>
            <p:nvPr/>
          </p:nvGrpSpPr>
          <p:grpSpPr bwMode="auto">
            <a:xfrm>
              <a:off x="204" y="3702"/>
              <a:ext cx="2689" cy="499"/>
              <a:chOff x="2744" y="3385"/>
              <a:chExt cx="2689" cy="499"/>
            </a:xfrm>
          </p:grpSpPr>
          <p:pic>
            <p:nvPicPr>
              <p:cNvPr id="686102" name="Picture 64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2" y="3385"/>
                <a:ext cx="907" cy="2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6103" name="Picture 65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4" y="3566"/>
                <a:ext cx="129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5058" name="Text Box 66"/>
              <p:cNvSpPr txBox="1">
                <a:spLocks noChangeArrowheads="1"/>
              </p:cNvSpPr>
              <p:nvPr/>
            </p:nvSpPr>
            <p:spPr bwMode="auto">
              <a:xfrm>
                <a:off x="2744" y="3385"/>
                <a:ext cx="2689" cy="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0" lang="en-US" sz="1400">
                    <a:solidFill>
                      <a:srgbClr val="000099"/>
                    </a:solidFill>
                    <a:latin typeface="Arial" charset="0"/>
                    <a:ea typeface="+mn-ea"/>
                  </a:rPr>
                  <a:t>Where                               is the photon 4</a:t>
                </a:r>
                <a:r>
                  <a:rPr kumimoji="0" lang="en-US" sz="1800">
                    <a:solidFill>
                      <a:srgbClr val="000099"/>
                    </a:solidFill>
                    <a:latin typeface="Arial" charset="0"/>
                    <a:ea typeface="+mn-ea"/>
                  </a:rPr>
                  <a:t> </a:t>
                </a:r>
                <a:r>
                  <a:rPr kumimoji="0" lang="en-US" sz="1400">
                    <a:solidFill>
                      <a:srgbClr val="000099"/>
                    </a:solidFill>
                    <a:latin typeface="Arial" charset="0"/>
                    <a:ea typeface="+mn-ea"/>
                  </a:rPr>
                  <a:t> momentum,        is the direction of photon propagation, and       is the photon frequency.</a:t>
                </a:r>
                <a:endParaRPr kumimoji="0" lang="ru-RU" sz="1400">
                  <a:solidFill>
                    <a:srgbClr val="000099"/>
                  </a:solidFill>
                  <a:latin typeface="Arial" charset="0"/>
                  <a:ea typeface="+mn-ea"/>
                </a:endParaRPr>
              </a:p>
            </p:txBody>
          </p:sp>
          <p:pic>
            <p:nvPicPr>
              <p:cNvPr id="686105" name="Picture 67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6" y="3748"/>
                <a:ext cx="97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0" name="Group 86"/>
          <p:cNvGrpSpPr>
            <a:grpSpLocks/>
          </p:cNvGrpSpPr>
          <p:nvPr/>
        </p:nvGrpSpPr>
        <p:grpSpPr bwMode="auto">
          <a:xfrm>
            <a:off x="2268538" y="2781300"/>
            <a:ext cx="6551612" cy="4076700"/>
            <a:chOff x="1429" y="1752"/>
            <a:chExt cx="4127" cy="2568"/>
          </a:xfrm>
        </p:grpSpPr>
        <p:grpSp>
          <p:nvGrpSpPr>
            <p:cNvPr id="686088" name="Group 76"/>
            <p:cNvGrpSpPr>
              <a:grpSpLocks/>
            </p:cNvGrpSpPr>
            <p:nvPr/>
          </p:nvGrpSpPr>
          <p:grpSpPr bwMode="auto">
            <a:xfrm>
              <a:off x="1791" y="1752"/>
              <a:ext cx="3765" cy="1492"/>
              <a:chOff x="1791" y="1752"/>
              <a:chExt cx="3765" cy="1492"/>
            </a:xfrm>
          </p:grpSpPr>
          <p:grpSp>
            <p:nvGrpSpPr>
              <p:cNvPr id="686096" name="Group 74"/>
              <p:cNvGrpSpPr>
                <a:grpSpLocks/>
              </p:cNvGrpSpPr>
              <p:nvPr/>
            </p:nvGrpSpPr>
            <p:grpSpPr bwMode="auto">
              <a:xfrm>
                <a:off x="1791" y="2568"/>
                <a:ext cx="3765" cy="676"/>
                <a:chOff x="1791" y="2568"/>
                <a:chExt cx="3765" cy="676"/>
              </a:xfrm>
            </p:grpSpPr>
            <p:sp>
              <p:nvSpPr>
                <p:cNvPr id="85046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1791" y="2568"/>
                  <a:ext cx="359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kumimoji="0" lang="en-US" sz="1800">
                      <a:solidFill>
                        <a:srgbClr val="000099"/>
                      </a:solidFill>
                      <a:latin typeface="Arial" charset="0"/>
                      <a:ea typeface="+mn-ea"/>
                    </a:rPr>
                    <a:t>Encodes the information on the scattering mechanism</a:t>
                  </a:r>
                  <a:endParaRPr kumimoji="0" lang="ru-RU" sz="1800">
                    <a:solidFill>
                      <a:srgbClr val="000099"/>
                    </a:solidFill>
                    <a:latin typeface="Arial" charset="0"/>
                    <a:ea typeface="+mn-ea"/>
                  </a:endParaRPr>
                </a:p>
              </p:txBody>
            </p:sp>
            <p:sp>
              <p:nvSpPr>
                <p:cNvPr id="85062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1791" y="2840"/>
                  <a:ext cx="3765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kumimoji="0" lang="en-US" sz="1800" b="1" i="1">
                      <a:solidFill>
                        <a:srgbClr val="000099"/>
                      </a:solidFill>
                      <a:latin typeface="Arial" charset="0"/>
                      <a:ea typeface="+mn-ea"/>
                    </a:rPr>
                    <a:t>In the cosmological context (for z&lt;&lt;10^6), the dominant mechanism is the Thompson scattering!</a:t>
                  </a:r>
                  <a:endParaRPr kumimoji="0" lang="ru-RU" sz="1800" b="1" i="1">
                    <a:solidFill>
                      <a:srgbClr val="000099"/>
                    </a:solidFill>
                    <a:latin typeface="Arial" charset="0"/>
                    <a:ea typeface="+mn-ea"/>
                  </a:endParaRPr>
                </a:p>
              </p:txBody>
            </p:sp>
          </p:grpSp>
          <p:sp>
            <p:nvSpPr>
              <p:cNvPr id="85067" name="Line 75"/>
              <p:cNvSpPr>
                <a:spLocks noChangeShapeType="1"/>
              </p:cNvSpPr>
              <p:nvPr/>
            </p:nvSpPr>
            <p:spPr bwMode="auto">
              <a:xfrm flipH="1" flipV="1">
                <a:off x="2971" y="1752"/>
                <a:ext cx="453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kumimoji="0" lang="en-GB" sz="1800">
                  <a:solidFill>
                    <a:srgbClr val="000000"/>
                  </a:solidFill>
                  <a:latin typeface="Arial" charset="0"/>
                  <a:ea typeface="+mn-ea"/>
                </a:endParaRPr>
              </a:p>
            </p:txBody>
          </p:sp>
        </p:grpSp>
        <p:grpSp>
          <p:nvGrpSpPr>
            <p:cNvPr id="686089" name="Group 85"/>
            <p:cNvGrpSpPr>
              <a:grpSpLocks/>
            </p:cNvGrpSpPr>
            <p:nvPr/>
          </p:nvGrpSpPr>
          <p:grpSpPr bwMode="auto">
            <a:xfrm>
              <a:off x="1429" y="3249"/>
              <a:ext cx="4081" cy="1071"/>
              <a:chOff x="1429" y="3249"/>
              <a:chExt cx="4081" cy="1071"/>
            </a:xfrm>
          </p:grpSpPr>
          <p:pic>
            <p:nvPicPr>
              <p:cNvPr id="686090" name="Picture 73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29" y="3249"/>
                <a:ext cx="4081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686091" name="Group 84"/>
              <p:cNvGrpSpPr>
                <a:grpSpLocks/>
              </p:cNvGrpSpPr>
              <p:nvPr/>
            </p:nvGrpSpPr>
            <p:grpSpPr bwMode="auto">
              <a:xfrm>
                <a:off x="1837" y="3570"/>
                <a:ext cx="3447" cy="750"/>
                <a:chOff x="2245" y="3657"/>
                <a:chExt cx="3447" cy="750"/>
              </a:xfrm>
            </p:grpSpPr>
            <p:pic>
              <p:nvPicPr>
                <p:cNvPr id="686092" name="Picture 78"/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5" y="3657"/>
                  <a:ext cx="746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5071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2245" y="3657"/>
                  <a:ext cx="3447" cy="7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kumimoji="0" lang="en-US" sz="1800">
                      <a:solidFill>
                        <a:srgbClr val="000099"/>
                      </a:solidFill>
                      <a:latin typeface="Arial" charset="0"/>
                      <a:ea typeface="+mn-ea"/>
                    </a:rPr>
                    <a:t>                    Is the Chandrasekhar scattering matrix for Thompson scattering.      is the Thompson scattering cross section.        is the density of free electrons</a:t>
                  </a:r>
                  <a:endParaRPr kumimoji="0" lang="ru-RU" sz="1800">
                    <a:solidFill>
                      <a:srgbClr val="000099"/>
                    </a:solidFill>
                    <a:latin typeface="Arial" charset="0"/>
                    <a:ea typeface="+mn-ea"/>
                  </a:endParaRPr>
                </a:p>
              </p:txBody>
            </p:sp>
            <p:pic>
              <p:nvPicPr>
                <p:cNvPr id="686094" name="Picture 82"/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3" y="3884"/>
                  <a:ext cx="198" cy="1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6095" name="Picture 83"/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3" y="4065"/>
                  <a:ext cx="180" cy="1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1951586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Text Box 4"/>
          <p:cNvSpPr txBox="1">
            <a:spLocks noChangeArrowheads="1"/>
          </p:cNvSpPr>
          <p:nvPr/>
        </p:nvSpPr>
        <p:spPr bwMode="auto">
          <a:xfrm>
            <a:off x="519113" y="639763"/>
            <a:ext cx="71135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000099"/>
                </a:solidFill>
              </a:rPr>
              <a:t>The solution to the radiative transfer equation is sought in the form:</a:t>
            </a:r>
            <a:endParaRPr lang="ru-RU" altLang="en-US" sz="2000">
              <a:solidFill>
                <a:srgbClr val="000099"/>
              </a:solidFill>
            </a:endParaRPr>
          </a:p>
        </p:txBody>
      </p:sp>
      <p:pic>
        <p:nvPicPr>
          <p:cNvPr id="68813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125538"/>
            <a:ext cx="19621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468313" y="1700213"/>
            <a:ext cx="8229600" cy="2147887"/>
            <a:chOff x="327" y="1175"/>
            <a:chExt cx="5184" cy="1353"/>
          </a:xfrm>
        </p:grpSpPr>
        <p:sp>
          <p:nvSpPr>
            <p:cNvPr id="688146" name="Text Box 6"/>
            <p:cNvSpPr txBox="1">
              <a:spLocks noChangeArrowheads="1"/>
            </p:cNvSpPr>
            <p:nvPr/>
          </p:nvSpPr>
          <p:spPr bwMode="auto">
            <a:xfrm>
              <a:off x="327" y="1175"/>
              <a:ext cx="5184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9pPr>
            </a:lstStyle>
            <a:p>
              <a:pPr eaLnBrk="1" hangingPunct="1"/>
              <a:r>
                <a:rPr lang="en-US" altLang="en-US" sz="2000">
                  <a:solidFill>
                    <a:srgbClr val="000099"/>
                  </a:solidFill>
                </a:rPr>
                <a:t>Where the unperturbed part corresponds to an isotropic and homogeneous radiation field:</a:t>
              </a:r>
              <a:endParaRPr lang="ru-RU" altLang="en-US" sz="2000">
                <a:solidFill>
                  <a:srgbClr val="000099"/>
                </a:solidFill>
              </a:endParaRPr>
            </a:p>
          </p:txBody>
        </p:sp>
        <p:pic>
          <p:nvPicPr>
            <p:cNvPr id="688147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1797"/>
              <a:ext cx="1428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8148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0" y="1570"/>
              <a:ext cx="876" cy="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88149" name="Group 14"/>
            <p:cNvGrpSpPr>
              <a:grpSpLocks/>
            </p:cNvGrpSpPr>
            <p:nvPr/>
          </p:nvGrpSpPr>
          <p:grpSpPr bwMode="auto">
            <a:xfrm>
              <a:off x="3456" y="1616"/>
              <a:ext cx="1872" cy="912"/>
              <a:chOff x="3456" y="1570"/>
              <a:chExt cx="1872" cy="912"/>
            </a:xfrm>
          </p:grpSpPr>
          <p:grpSp>
            <p:nvGrpSpPr>
              <p:cNvPr id="688150" name="Group 12"/>
              <p:cNvGrpSpPr>
                <a:grpSpLocks/>
              </p:cNvGrpSpPr>
              <p:nvPr/>
            </p:nvGrpSpPr>
            <p:grpSpPr bwMode="auto">
              <a:xfrm>
                <a:off x="3515" y="1570"/>
                <a:ext cx="1517" cy="288"/>
                <a:chOff x="3560" y="2795"/>
                <a:chExt cx="1517" cy="288"/>
              </a:xfrm>
            </p:grpSpPr>
            <p:pic>
              <p:nvPicPr>
                <p:cNvPr id="688152" name="Picture 10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95" y="2795"/>
                  <a:ext cx="882" cy="2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8153" name="Picture 11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60" y="2795"/>
                  <a:ext cx="61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688151" name="Text Box 13"/>
              <p:cNvSpPr txBox="1">
                <a:spLocks noChangeArrowheads="1"/>
              </p:cNvSpPr>
              <p:nvPr/>
            </p:nvSpPr>
            <p:spPr bwMode="auto">
              <a:xfrm>
                <a:off x="3456" y="1900"/>
                <a:ext cx="1872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9pPr>
              </a:lstStyle>
              <a:p>
                <a:pPr eaLnBrk="1" hangingPunct="1"/>
                <a:r>
                  <a:rPr lang="en-US" altLang="en-US" sz="1800">
                    <a:solidFill>
                      <a:srgbClr val="000099"/>
                    </a:solidFill>
                  </a:rPr>
                  <a:t>(Corresponds to an overall redshift with cosmological expansion.)</a:t>
                </a:r>
                <a:endParaRPr lang="ru-RU" altLang="en-US" sz="1800">
                  <a:solidFill>
                    <a:srgbClr val="000099"/>
                  </a:solidFill>
                </a:endParaRPr>
              </a:p>
            </p:txBody>
          </p:sp>
        </p:grpSp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539750" y="4149725"/>
            <a:ext cx="7921625" cy="2603500"/>
            <a:chOff x="340" y="2614"/>
            <a:chExt cx="4990" cy="1640"/>
          </a:xfrm>
        </p:grpSpPr>
        <p:pic>
          <p:nvPicPr>
            <p:cNvPr id="688140" name="Picture 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3067"/>
              <a:ext cx="4854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88141" name="Group 31"/>
            <p:cNvGrpSpPr>
              <a:grpSpLocks/>
            </p:cNvGrpSpPr>
            <p:nvPr/>
          </p:nvGrpSpPr>
          <p:grpSpPr bwMode="auto">
            <a:xfrm>
              <a:off x="1622" y="3963"/>
              <a:ext cx="2687" cy="291"/>
              <a:chOff x="1622" y="3963"/>
              <a:chExt cx="2687" cy="291"/>
            </a:xfrm>
          </p:grpSpPr>
          <p:pic>
            <p:nvPicPr>
              <p:cNvPr id="688143" name="Picture 27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6" y="3974"/>
                <a:ext cx="703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8144" name="Picture 18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6" y="3963"/>
                <a:ext cx="1109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88145" name="Text Box 19"/>
              <p:cNvSpPr txBox="1">
                <a:spLocks noChangeArrowheads="1"/>
              </p:cNvSpPr>
              <p:nvPr/>
            </p:nvSpPr>
            <p:spPr bwMode="auto">
              <a:xfrm>
                <a:off x="1622" y="3963"/>
                <a:ext cx="116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9pPr>
              </a:lstStyle>
              <a:p>
                <a:pPr eaLnBrk="1" hangingPunct="1"/>
                <a:endParaRPr lang="ru-RU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88142" name="Text Box 22"/>
            <p:cNvSpPr txBox="1">
              <a:spLocks noChangeArrowheads="1"/>
            </p:cNvSpPr>
            <p:nvPr/>
          </p:nvSpPr>
          <p:spPr bwMode="auto">
            <a:xfrm>
              <a:off x="340" y="2614"/>
              <a:ext cx="4967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9pPr>
            </a:lstStyle>
            <a:p>
              <a:pPr eaLnBrk="1" hangingPunct="1"/>
              <a:r>
                <a:rPr lang="en-US" altLang="en-US" sz="2000">
                  <a:solidFill>
                    <a:srgbClr val="000099"/>
                  </a:solidFill>
                </a:rPr>
                <a:t>The first order equation (restricting only to the linear order) takes the form:</a:t>
              </a:r>
              <a:endParaRPr lang="ru-RU" altLang="en-US" sz="2000">
                <a:solidFill>
                  <a:srgbClr val="000099"/>
                </a:solidFill>
              </a:endParaRPr>
            </a:p>
          </p:txBody>
        </p:sp>
      </p:grp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755650" y="4772025"/>
            <a:ext cx="6565900" cy="1781175"/>
            <a:chOff x="476" y="3006"/>
            <a:chExt cx="4136" cy="1122"/>
          </a:xfrm>
        </p:grpSpPr>
        <p:grpSp>
          <p:nvGrpSpPr>
            <p:cNvPr id="688135" name="Group 26"/>
            <p:cNvGrpSpPr>
              <a:grpSpLocks/>
            </p:cNvGrpSpPr>
            <p:nvPr/>
          </p:nvGrpSpPr>
          <p:grpSpPr bwMode="auto">
            <a:xfrm>
              <a:off x="476" y="3793"/>
              <a:ext cx="892" cy="335"/>
              <a:chOff x="476" y="3793"/>
              <a:chExt cx="892" cy="335"/>
            </a:xfrm>
          </p:grpSpPr>
          <p:sp>
            <p:nvSpPr>
              <p:cNvPr id="688138" name="Line 24"/>
              <p:cNvSpPr>
                <a:spLocks noChangeShapeType="1"/>
              </p:cNvSpPr>
              <p:nvPr/>
            </p:nvSpPr>
            <p:spPr bwMode="auto">
              <a:xfrm flipV="1">
                <a:off x="1066" y="3793"/>
                <a:ext cx="181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>
                  <a:solidFill>
                    <a:srgbClr val="000000"/>
                  </a:solidFill>
                </a:endParaRPr>
              </a:p>
            </p:txBody>
          </p:sp>
          <p:sp>
            <p:nvSpPr>
              <p:cNvPr id="688139" name="Text Box 25"/>
              <p:cNvSpPr txBox="1">
                <a:spLocks noChangeArrowheads="1"/>
              </p:cNvSpPr>
              <p:nvPr/>
            </p:nvSpPr>
            <p:spPr bwMode="auto">
              <a:xfrm>
                <a:off x="476" y="3974"/>
                <a:ext cx="89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9pPr>
              </a:lstStyle>
              <a:p>
                <a:pPr eaLnBrk="1" hangingPunct="1"/>
                <a:r>
                  <a:rPr lang="en-US" altLang="en-US" sz="1000" b="1">
                    <a:solidFill>
                      <a:srgbClr val="000099"/>
                    </a:solidFill>
                  </a:rPr>
                  <a:t>metric perturbations</a:t>
                </a:r>
                <a:endParaRPr lang="ru-RU" altLang="en-US" sz="1000" b="1">
                  <a:solidFill>
                    <a:srgbClr val="000099"/>
                  </a:solidFill>
                </a:endParaRPr>
              </a:p>
            </p:txBody>
          </p:sp>
        </p:grpSp>
        <p:sp>
          <p:nvSpPr>
            <p:cNvPr id="688136" name="Line 28"/>
            <p:cNvSpPr>
              <a:spLocks noChangeShapeType="1"/>
            </p:cNvSpPr>
            <p:nvPr/>
          </p:nvSpPr>
          <p:spPr bwMode="auto">
            <a:xfrm flipH="1">
              <a:off x="3833" y="3158"/>
              <a:ext cx="226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688137" name="Text Box 29"/>
            <p:cNvSpPr txBox="1">
              <a:spLocks noChangeArrowheads="1"/>
            </p:cNvSpPr>
            <p:nvPr/>
          </p:nvSpPr>
          <p:spPr bwMode="auto">
            <a:xfrm>
              <a:off x="3684" y="3006"/>
              <a:ext cx="9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000099"/>
                  </a:solidFill>
                </a:rPr>
                <a:t>Thompson scattering</a:t>
              </a:r>
              <a:endParaRPr lang="ru-RU" altLang="en-US" sz="1000" b="1">
                <a:solidFill>
                  <a:srgbClr val="00009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16364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Alex\Desktop\Zeldovich100\Chandr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55512"/>
            <a:ext cx="6840760" cy="574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72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519113" y="784225"/>
            <a:ext cx="8229600" cy="915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Due to the linear nature of the problem and order to simplify the equations, we can Fourier (spatial) decompose the solution, and consider each individual Fourier mode separately </a:t>
            </a:r>
            <a:endParaRPr kumimoji="0" lang="ru-RU" sz="1800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pic>
        <p:nvPicPr>
          <p:cNvPr id="68915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16113"/>
            <a:ext cx="75247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519113" y="3089275"/>
            <a:ext cx="82296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For each individual Fourier mode, without loss of generality the solution can be sought for in the form (Basko&amp;Polnarev1980): </a:t>
            </a:r>
            <a:endParaRPr kumimoji="0" lang="ru-RU" sz="1800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pic>
        <p:nvPicPr>
          <p:cNvPr id="8909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941763"/>
            <a:ext cx="76866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07950" y="5392738"/>
            <a:ext cx="9036050" cy="641350"/>
            <a:chOff x="68" y="3397"/>
            <a:chExt cx="5692" cy="404"/>
          </a:xfrm>
        </p:grpSpPr>
        <p:sp>
          <p:nvSpPr>
            <p:cNvPr id="89096" name="Text Box 8"/>
            <p:cNvSpPr txBox="1">
              <a:spLocks noChangeArrowheads="1"/>
            </p:cNvSpPr>
            <p:nvPr/>
          </p:nvSpPr>
          <p:spPr bwMode="auto">
            <a:xfrm>
              <a:off x="68" y="3397"/>
              <a:ext cx="5692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Here                             is the angle between the angle of sight </a:t>
              </a:r>
              <a:r>
                <a:rPr kumimoji="0" lang="en-US" sz="1800" b="1" i="1">
                  <a:solidFill>
                    <a:srgbClr val="000099"/>
                  </a:solidFill>
                  <a:latin typeface="Arial" charset="0"/>
                  <a:ea typeface="+mn-ea"/>
                </a:rPr>
                <a:t>e</a:t>
              </a: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 and the wave vector </a:t>
              </a:r>
              <a:r>
                <a:rPr kumimoji="0" lang="en-US" sz="1800" b="1" i="1">
                  <a:solidFill>
                    <a:srgbClr val="000099"/>
                  </a:solidFill>
                  <a:latin typeface="Arial" charset="0"/>
                  <a:ea typeface="+mn-ea"/>
                </a:rPr>
                <a:t>n</a:t>
              </a: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.</a:t>
              </a:r>
              <a:endParaRPr kumimoji="0" lang="en-US" sz="1800" b="1" i="1">
                <a:solidFill>
                  <a:srgbClr val="000099"/>
                </a:solidFill>
                <a:latin typeface="Arial" charset="0"/>
                <a:ea typeface="+mn-ea"/>
              </a:endParaRPr>
            </a:p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And     is the angle in the azimuthal  plane (i.e. plane perpendicular to </a:t>
              </a:r>
              <a:r>
                <a:rPr kumimoji="0" lang="en-US" sz="1800" b="1" i="1">
                  <a:solidFill>
                    <a:srgbClr val="000099"/>
                  </a:solidFill>
                  <a:latin typeface="Arial" charset="0"/>
                  <a:ea typeface="+mn-ea"/>
                </a:rPr>
                <a:t>n</a:t>
              </a: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).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pic>
          <p:nvPicPr>
            <p:cNvPr id="689176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3430"/>
              <a:ext cx="106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9177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3612"/>
              <a:ext cx="11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07950" y="5013325"/>
            <a:ext cx="5419725" cy="1228725"/>
            <a:chOff x="645" y="1117"/>
            <a:chExt cx="3414" cy="774"/>
          </a:xfrm>
        </p:grpSpPr>
        <p:sp>
          <p:nvSpPr>
            <p:cNvPr id="89101" name="Text Box 13"/>
            <p:cNvSpPr txBox="1">
              <a:spLocks noChangeArrowheads="1"/>
            </p:cNvSpPr>
            <p:nvPr/>
          </p:nvSpPr>
          <p:spPr bwMode="auto">
            <a:xfrm>
              <a:off x="645" y="1371"/>
              <a:ext cx="3414" cy="5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600" b="1">
                  <a:solidFill>
                    <a:srgbClr val="000099"/>
                  </a:solidFill>
                  <a:latin typeface="Arial" charset="0"/>
                  <a:ea typeface="+mn-ea"/>
                </a:rPr>
                <a:t>               determines the (photon) frequency dependency of both anisotropy and polarization (the dependence is same for both)!</a:t>
              </a:r>
              <a:endParaRPr kumimoji="0" lang="ru-RU" sz="1600" b="1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pic>
          <p:nvPicPr>
            <p:cNvPr id="689173" name="Picture 1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" y="1389"/>
              <a:ext cx="528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103" name="Line 15"/>
            <p:cNvSpPr>
              <a:spLocks noChangeShapeType="1"/>
            </p:cNvSpPr>
            <p:nvPr/>
          </p:nvSpPr>
          <p:spPr bwMode="auto">
            <a:xfrm flipV="1">
              <a:off x="1927" y="1117"/>
              <a:ext cx="22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kumimoji="0" lang="en-GB" sz="180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971550" y="5300663"/>
            <a:ext cx="7777163" cy="981075"/>
            <a:chOff x="612" y="2387"/>
            <a:chExt cx="4899" cy="618"/>
          </a:xfrm>
        </p:grpSpPr>
        <p:grpSp>
          <p:nvGrpSpPr>
            <p:cNvPr id="689165" name="Group 17"/>
            <p:cNvGrpSpPr>
              <a:grpSpLocks/>
            </p:cNvGrpSpPr>
            <p:nvPr/>
          </p:nvGrpSpPr>
          <p:grpSpPr bwMode="auto">
            <a:xfrm>
              <a:off x="612" y="2596"/>
              <a:ext cx="4899" cy="409"/>
              <a:chOff x="612" y="2596"/>
              <a:chExt cx="4899" cy="409"/>
            </a:xfrm>
          </p:grpSpPr>
          <p:sp>
            <p:nvSpPr>
              <p:cNvPr id="89106" name="Text Box 18"/>
              <p:cNvSpPr txBox="1">
                <a:spLocks noChangeArrowheads="1"/>
              </p:cNvSpPr>
              <p:nvPr/>
            </p:nvSpPr>
            <p:spPr bwMode="auto">
              <a:xfrm>
                <a:off x="612" y="2596"/>
                <a:ext cx="4899" cy="36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0" lang="en-US" sz="1600" b="1">
                    <a:solidFill>
                      <a:srgbClr val="000099"/>
                    </a:solidFill>
                    <a:latin typeface="Arial" charset="0"/>
                    <a:ea typeface="+mn-ea"/>
                  </a:rPr>
                  <a:t>The problem has simplified to solving for two functions     and      of two variables           . (initially we had variables                    , 1+3+1+2=7 variables. )</a:t>
                </a:r>
                <a:endParaRPr kumimoji="0" lang="ru-RU" sz="1600" b="1">
                  <a:solidFill>
                    <a:srgbClr val="000099"/>
                  </a:solidFill>
                  <a:latin typeface="Arial" charset="0"/>
                  <a:ea typeface="+mn-ea"/>
                </a:endParaRPr>
              </a:p>
            </p:txBody>
          </p:sp>
          <p:pic>
            <p:nvPicPr>
              <p:cNvPr id="689168" name="Picture 19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9" y="2659"/>
                <a:ext cx="120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9169" name="Picture 20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3" y="2614"/>
                <a:ext cx="12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9170" name="Picture 21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2" y="2750"/>
                <a:ext cx="306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9171" name="Picture 22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88" y="2795"/>
                <a:ext cx="600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9111" name="Line 23"/>
            <p:cNvSpPr>
              <a:spLocks noChangeShapeType="1"/>
            </p:cNvSpPr>
            <p:nvPr/>
          </p:nvSpPr>
          <p:spPr bwMode="auto">
            <a:xfrm flipH="1" flipV="1">
              <a:off x="3379" y="2387"/>
              <a:ext cx="136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kumimoji="0" lang="en-GB" sz="180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476375" y="6165850"/>
            <a:ext cx="5905500" cy="373063"/>
            <a:chOff x="327" y="403"/>
            <a:chExt cx="3720" cy="235"/>
          </a:xfrm>
        </p:grpSpPr>
        <p:sp>
          <p:nvSpPr>
            <p:cNvPr id="89113" name="Text Box 25"/>
            <p:cNvSpPr txBox="1">
              <a:spLocks noChangeArrowheads="1"/>
            </p:cNvSpPr>
            <p:nvPr/>
          </p:nvSpPr>
          <p:spPr bwMode="auto">
            <a:xfrm>
              <a:off x="327" y="403"/>
              <a:ext cx="3720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600" b="1">
                  <a:solidFill>
                    <a:srgbClr val="000099"/>
                  </a:solidFill>
                  <a:latin typeface="Arial" charset="0"/>
                  <a:ea typeface="+mn-ea"/>
                </a:rPr>
                <a:t>     determines anisotropy while     determines polarization.</a:t>
              </a: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 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pic>
          <p:nvPicPr>
            <p:cNvPr id="689163" name="Picture 26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436"/>
              <a:ext cx="102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9164" name="Picture 27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" y="482"/>
              <a:ext cx="96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30190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Text Box 4"/>
          <p:cNvSpPr txBox="1">
            <a:spLocks noChangeArrowheads="1"/>
          </p:cNvSpPr>
          <p:nvPr/>
        </p:nvSpPr>
        <p:spPr bwMode="auto">
          <a:xfrm>
            <a:off x="663575" y="784225"/>
            <a:ext cx="7724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00099"/>
                </a:solidFill>
              </a:rPr>
              <a:t>The usual approach to the problem of solving these equations:</a:t>
            </a:r>
            <a:endParaRPr lang="ru-RU" altLang="en-US" sz="1800">
              <a:solidFill>
                <a:srgbClr val="000099"/>
              </a:solidFill>
            </a:endParaRPr>
          </a:p>
        </p:txBody>
      </p:sp>
      <p:pic>
        <p:nvPicPr>
          <p:cNvPr id="69120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700213"/>
            <a:ext cx="19431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120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349500"/>
            <a:ext cx="19812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1205" name="Text Box 11"/>
          <p:cNvSpPr txBox="1">
            <a:spLocks noChangeArrowheads="1"/>
          </p:cNvSpPr>
          <p:nvPr/>
        </p:nvSpPr>
        <p:spPr bwMode="auto">
          <a:xfrm>
            <a:off x="592138" y="3089275"/>
            <a:ext cx="7940675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00099"/>
                </a:solidFill>
              </a:rPr>
              <a:t>This procedure leads to an infinite system of coupled ordinary differential equations for each </a:t>
            </a:r>
            <a:r>
              <a:rPr lang="en-US" altLang="en-US" sz="1800">
                <a:solidFill>
                  <a:srgbClr val="000099"/>
                </a:solidFill>
                <a:latin typeface="Brush Script MT" pitchFamily="66" charset="0"/>
              </a:rPr>
              <a:t>l</a:t>
            </a:r>
            <a:r>
              <a:rPr lang="en-US" altLang="en-US" sz="1800">
                <a:solidFill>
                  <a:srgbClr val="000099"/>
                </a:solidFill>
              </a:rPr>
              <a:t> !</a:t>
            </a:r>
            <a:endParaRPr lang="ru-RU" altLang="en-US" sz="1800">
              <a:solidFill>
                <a:srgbClr val="000099"/>
              </a:solidFill>
            </a:endParaRPr>
          </a:p>
        </p:txBody>
      </p:sp>
      <p:sp>
        <p:nvSpPr>
          <p:cNvPr id="91148" name="Text Box 12"/>
          <p:cNvSpPr txBox="1">
            <a:spLocks noChangeArrowheads="1"/>
          </p:cNvSpPr>
          <p:nvPr/>
        </p:nvSpPr>
        <p:spPr bwMode="auto">
          <a:xfrm>
            <a:off x="663575" y="4168775"/>
            <a:ext cx="77962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MS Pゴシック" pitchFamily="-92" charset="-128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00099"/>
                </a:solidFill>
              </a:rPr>
              <a:t>The standard numerical codes like CMBFast and CAMB are based on solving an (appropriately cut) version of these equations!</a:t>
            </a:r>
            <a:endParaRPr lang="ru-RU" altLang="en-US" sz="1800">
              <a:solidFill>
                <a:srgbClr val="000099"/>
              </a:solidFill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79388" y="5157788"/>
            <a:ext cx="8696325" cy="738187"/>
            <a:chOff x="282" y="3261"/>
            <a:chExt cx="5478" cy="465"/>
          </a:xfrm>
        </p:grpSpPr>
        <p:sp>
          <p:nvSpPr>
            <p:cNvPr id="691208" name="Text Box 13"/>
            <p:cNvSpPr txBox="1">
              <a:spLocks noChangeArrowheads="1"/>
            </p:cNvSpPr>
            <p:nvPr/>
          </p:nvSpPr>
          <p:spPr bwMode="auto">
            <a:xfrm>
              <a:off x="282" y="3261"/>
              <a:ext cx="5478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000099"/>
                  </a:solidFill>
                </a:rPr>
                <a:t>The expected power spectra           of  anisotropy and polarization can then be expressed in terms of               and        </a:t>
              </a:r>
              <a:r>
                <a:rPr lang="en-US" altLang="en-US">
                  <a:solidFill>
                    <a:srgbClr val="000099"/>
                  </a:solidFill>
                </a:rPr>
                <a:t>.</a:t>
              </a:r>
              <a:endParaRPr lang="ru-RU" altLang="en-US">
                <a:solidFill>
                  <a:srgbClr val="000099"/>
                </a:solidFill>
              </a:endParaRPr>
            </a:p>
          </p:txBody>
        </p:sp>
        <p:pic>
          <p:nvPicPr>
            <p:cNvPr id="691209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6" y="3306"/>
              <a:ext cx="288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1210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3533"/>
              <a:ext cx="25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1211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7" y="3533"/>
              <a:ext cx="240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64459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0178" name="Group 24"/>
          <p:cNvGrpSpPr>
            <a:grpSpLocks/>
          </p:cNvGrpSpPr>
          <p:nvPr/>
        </p:nvGrpSpPr>
        <p:grpSpPr bwMode="auto">
          <a:xfrm>
            <a:off x="592138" y="712788"/>
            <a:ext cx="8228012" cy="641350"/>
            <a:chOff x="373" y="449"/>
            <a:chExt cx="5183" cy="404"/>
          </a:xfrm>
        </p:grpSpPr>
        <p:sp>
          <p:nvSpPr>
            <p:cNvPr id="90133" name="Text Box 21"/>
            <p:cNvSpPr txBox="1">
              <a:spLocks noChangeArrowheads="1"/>
            </p:cNvSpPr>
            <p:nvPr/>
          </p:nvSpPr>
          <p:spPr bwMode="auto">
            <a:xfrm>
              <a:off x="373" y="449"/>
              <a:ext cx="5183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The equations for     and      have the form of an integro-differential equation in two variables (Polnarev1985):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pic>
          <p:nvPicPr>
            <p:cNvPr id="690202" name="Picture 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527"/>
              <a:ext cx="114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0203" name="Picture 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4" y="527"/>
              <a:ext cx="96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90179" name="Picture 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773238"/>
            <a:ext cx="4343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41" name="Text Box 29"/>
          <p:cNvSpPr txBox="1">
            <a:spLocks noChangeArrowheads="1"/>
          </p:cNvSpPr>
          <p:nvPr/>
        </p:nvSpPr>
        <p:spPr bwMode="auto">
          <a:xfrm>
            <a:off x="735013" y="3160713"/>
            <a:ext cx="8064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where</a:t>
            </a:r>
            <a:endParaRPr kumimoji="0" lang="ru-RU" sz="1800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grpSp>
        <p:nvGrpSpPr>
          <p:cNvPr id="690181" name="Group 43"/>
          <p:cNvGrpSpPr>
            <a:grpSpLocks/>
          </p:cNvGrpSpPr>
          <p:nvPr/>
        </p:nvGrpSpPr>
        <p:grpSpPr bwMode="auto">
          <a:xfrm>
            <a:off x="323850" y="3644900"/>
            <a:ext cx="8820150" cy="800100"/>
            <a:chOff x="204" y="2296"/>
            <a:chExt cx="5556" cy="504"/>
          </a:xfrm>
        </p:grpSpPr>
        <p:grpSp>
          <p:nvGrpSpPr>
            <p:cNvPr id="690194" name="Group 36"/>
            <p:cNvGrpSpPr>
              <a:grpSpLocks/>
            </p:cNvGrpSpPr>
            <p:nvPr/>
          </p:nvGrpSpPr>
          <p:grpSpPr bwMode="auto">
            <a:xfrm>
              <a:off x="204" y="2296"/>
              <a:ext cx="3570" cy="504"/>
              <a:chOff x="1066" y="2251"/>
              <a:chExt cx="3570" cy="504"/>
            </a:xfrm>
          </p:grpSpPr>
          <p:pic>
            <p:nvPicPr>
              <p:cNvPr id="690196" name="Picture 31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6" y="2251"/>
                <a:ext cx="3570" cy="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0197" name="Picture 3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4" y="2432"/>
                <a:ext cx="90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0198" name="Picture 3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8" y="2432"/>
                <a:ext cx="90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0199" name="Picture 34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89" y="2478"/>
                <a:ext cx="84" cy="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0200" name="Picture 35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2" y="2478"/>
                <a:ext cx="84" cy="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0152" name="Text Box 40"/>
            <p:cNvSpPr txBox="1">
              <a:spLocks noChangeArrowheads="1"/>
            </p:cNvSpPr>
            <p:nvPr/>
          </p:nvSpPr>
          <p:spPr bwMode="auto">
            <a:xfrm>
              <a:off x="3923" y="2432"/>
              <a:ext cx="1837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600" b="1">
                  <a:solidFill>
                    <a:srgbClr val="000099"/>
                  </a:solidFill>
                  <a:latin typeface="Arial" charset="0"/>
                  <a:ea typeface="+mn-ea"/>
                </a:rPr>
                <a:t>(Thompson scattering term)</a:t>
              </a:r>
              <a:endParaRPr kumimoji="0" lang="ru-RU" sz="1600" b="1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690182" name="Group 42"/>
          <p:cNvGrpSpPr>
            <a:grpSpLocks/>
          </p:cNvGrpSpPr>
          <p:nvPr/>
        </p:nvGrpSpPr>
        <p:grpSpPr bwMode="auto">
          <a:xfrm>
            <a:off x="2124075" y="4652963"/>
            <a:ext cx="4854575" cy="438150"/>
            <a:chOff x="1338" y="2931"/>
            <a:chExt cx="3058" cy="276"/>
          </a:xfrm>
        </p:grpSpPr>
        <p:pic>
          <p:nvPicPr>
            <p:cNvPr id="690192" name="Picture 39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8" y="2931"/>
              <a:ext cx="1164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153" name="Text Box 41"/>
            <p:cNvSpPr txBox="1">
              <a:spLocks noChangeArrowheads="1"/>
            </p:cNvSpPr>
            <p:nvPr/>
          </p:nvSpPr>
          <p:spPr bwMode="auto">
            <a:xfrm>
              <a:off x="2699" y="2976"/>
              <a:ext cx="1697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600" b="1">
                  <a:solidFill>
                    <a:srgbClr val="000099"/>
                  </a:solidFill>
                  <a:latin typeface="Arial" charset="0"/>
                  <a:ea typeface="+mn-ea"/>
                </a:rPr>
                <a:t>(Density of free electrons)</a:t>
              </a:r>
              <a:endParaRPr kumimoji="0" lang="ru-RU" sz="1600" b="1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6" name="Group 49"/>
          <p:cNvGrpSpPr>
            <a:grpSpLocks/>
          </p:cNvGrpSpPr>
          <p:nvPr/>
        </p:nvGrpSpPr>
        <p:grpSpPr bwMode="auto">
          <a:xfrm>
            <a:off x="611188" y="2420938"/>
            <a:ext cx="4921250" cy="3505200"/>
            <a:chOff x="385" y="1525"/>
            <a:chExt cx="3100" cy="2208"/>
          </a:xfrm>
        </p:grpSpPr>
        <p:sp>
          <p:nvSpPr>
            <p:cNvPr id="90150" name="Text Box 38"/>
            <p:cNvSpPr txBox="1">
              <a:spLocks noChangeArrowheads="1"/>
            </p:cNvSpPr>
            <p:nvPr/>
          </p:nvSpPr>
          <p:spPr bwMode="auto">
            <a:xfrm>
              <a:off x="385" y="3521"/>
              <a:ext cx="310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600" b="1">
                  <a:solidFill>
                    <a:srgbClr val="000099"/>
                  </a:solidFill>
                  <a:latin typeface="Arial" charset="0"/>
                  <a:ea typeface="+mn-ea"/>
                </a:rPr>
                <a:t>Anisotropy is generated by the variable g.w. field</a:t>
              </a:r>
              <a:endParaRPr kumimoji="0" lang="ru-RU" sz="1600" b="1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90156" name="Line 44"/>
            <p:cNvSpPr>
              <a:spLocks noChangeShapeType="1"/>
            </p:cNvSpPr>
            <p:nvPr/>
          </p:nvSpPr>
          <p:spPr bwMode="auto">
            <a:xfrm flipV="1">
              <a:off x="1973" y="1525"/>
              <a:ext cx="1315" cy="19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kumimoji="0" lang="en-GB" sz="180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7" name="Group 48"/>
          <p:cNvGrpSpPr>
            <a:grpSpLocks/>
          </p:cNvGrpSpPr>
          <p:nvPr/>
        </p:nvGrpSpPr>
        <p:grpSpPr bwMode="auto">
          <a:xfrm>
            <a:off x="5559425" y="2420938"/>
            <a:ext cx="1935163" cy="3836987"/>
            <a:chOff x="3502" y="1525"/>
            <a:chExt cx="1219" cy="2417"/>
          </a:xfrm>
        </p:grpSpPr>
        <p:sp>
          <p:nvSpPr>
            <p:cNvPr id="90158" name="Line 46"/>
            <p:cNvSpPr>
              <a:spLocks noChangeShapeType="1"/>
            </p:cNvSpPr>
            <p:nvPr/>
          </p:nvSpPr>
          <p:spPr bwMode="auto">
            <a:xfrm flipH="1" flipV="1">
              <a:off x="3787" y="1525"/>
              <a:ext cx="182" cy="2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kumimoji="0" lang="en-GB" sz="180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90159" name="Text Box 47"/>
            <p:cNvSpPr txBox="1">
              <a:spLocks noChangeArrowheads="1"/>
            </p:cNvSpPr>
            <p:nvPr/>
          </p:nvSpPr>
          <p:spPr bwMode="auto">
            <a:xfrm>
              <a:off x="3502" y="3730"/>
              <a:ext cx="1219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600" b="1">
                  <a:solidFill>
                    <a:srgbClr val="000099"/>
                  </a:solidFill>
                  <a:latin typeface="Arial" charset="0"/>
                  <a:ea typeface="+mn-ea"/>
                </a:rPr>
                <a:t>and by scattering!</a:t>
              </a:r>
              <a:endParaRPr kumimoji="0" lang="ru-RU" sz="1600" b="1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8" name="Group 52"/>
          <p:cNvGrpSpPr>
            <a:grpSpLocks/>
          </p:cNvGrpSpPr>
          <p:nvPr/>
        </p:nvGrpSpPr>
        <p:grpSpPr bwMode="auto">
          <a:xfrm>
            <a:off x="1547813" y="2997200"/>
            <a:ext cx="5257800" cy="3144838"/>
            <a:chOff x="884" y="2160"/>
            <a:chExt cx="3312" cy="1981"/>
          </a:xfrm>
        </p:grpSpPr>
        <p:sp>
          <p:nvSpPr>
            <p:cNvPr id="90162" name="Line 50"/>
            <p:cNvSpPr>
              <a:spLocks noChangeShapeType="1"/>
            </p:cNvSpPr>
            <p:nvPr/>
          </p:nvSpPr>
          <p:spPr bwMode="auto">
            <a:xfrm flipV="1">
              <a:off x="2562" y="2160"/>
              <a:ext cx="681" cy="17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kumimoji="0" lang="en-GB" sz="180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90163" name="Text Box 51"/>
            <p:cNvSpPr txBox="1">
              <a:spLocks noChangeArrowheads="1"/>
            </p:cNvSpPr>
            <p:nvPr/>
          </p:nvSpPr>
          <p:spPr bwMode="auto">
            <a:xfrm>
              <a:off x="884" y="3929"/>
              <a:ext cx="331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600" b="1">
                  <a:solidFill>
                    <a:srgbClr val="000099"/>
                  </a:solidFill>
                  <a:latin typeface="Arial" charset="0"/>
                  <a:ea typeface="+mn-ea"/>
                </a:rPr>
                <a:t>Polarization is generated by scattering of anisotropy</a:t>
              </a:r>
              <a:endParaRPr kumimoji="0" lang="ru-RU" sz="1600" b="1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0311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376238" y="639763"/>
            <a:ext cx="8228012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800" dirty="0">
                <a:solidFill>
                  <a:srgbClr val="000099"/>
                </a:solidFill>
                <a:latin typeface="Arial" charset="0"/>
                <a:ea typeface="+mn-ea"/>
              </a:rPr>
              <a:t>Alternative approach to the problem is to recast the equations into a single integral equation.</a:t>
            </a:r>
            <a:endParaRPr kumimoji="0" lang="ru-RU" sz="1800" dirty="0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sp>
        <p:nvSpPr>
          <p:cNvPr id="92167" name="Text Box 7"/>
          <p:cNvSpPr txBox="1">
            <a:spLocks noChangeArrowheads="1"/>
          </p:cNvSpPr>
          <p:nvPr/>
        </p:nvSpPr>
        <p:spPr bwMode="auto">
          <a:xfrm>
            <a:off x="376238" y="1576388"/>
            <a:ext cx="851693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In order to do this let us first introduce two quantities that will play an important role in further considerations:</a:t>
            </a:r>
            <a:endParaRPr kumimoji="0" lang="ru-RU" sz="1800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827088" y="2565400"/>
            <a:ext cx="6742112" cy="835025"/>
            <a:chOff x="521" y="1616"/>
            <a:chExt cx="4247" cy="526"/>
          </a:xfrm>
        </p:grpSpPr>
        <p:pic>
          <p:nvPicPr>
            <p:cNvPr id="692248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1616"/>
              <a:ext cx="2775" cy="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70" name="Text Box 10"/>
            <p:cNvSpPr txBox="1">
              <a:spLocks noChangeArrowheads="1"/>
            </p:cNvSpPr>
            <p:nvPr/>
          </p:nvSpPr>
          <p:spPr bwMode="auto">
            <a:xfrm>
              <a:off x="3833" y="1706"/>
              <a:ext cx="935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600" b="1">
                  <a:solidFill>
                    <a:srgbClr val="000099"/>
                  </a:solidFill>
                  <a:latin typeface="Arial" charset="0"/>
                  <a:ea typeface="+mn-ea"/>
                </a:rPr>
                <a:t>Optical depth</a:t>
              </a:r>
              <a:endParaRPr kumimoji="0" lang="ru-RU" sz="1600" b="1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258888" y="3860800"/>
            <a:ext cx="5410200" cy="476250"/>
            <a:chOff x="793" y="2432"/>
            <a:chExt cx="3408" cy="300"/>
          </a:xfrm>
        </p:grpSpPr>
        <p:pic>
          <p:nvPicPr>
            <p:cNvPr id="692246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" y="2432"/>
              <a:ext cx="1206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72" name="Text Box 12"/>
            <p:cNvSpPr txBox="1">
              <a:spLocks noChangeArrowheads="1"/>
            </p:cNvSpPr>
            <p:nvPr/>
          </p:nvSpPr>
          <p:spPr bwMode="auto">
            <a:xfrm>
              <a:off x="3016" y="2432"/>
              <a:ext cx="1185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600" b="1">
                  <a:solidFill>
                    <a:srgbClr val="000099"/>
                  </a:solidFill>
                  <a:latin typeface="Arial" charset="0"/>
                  <a:ea typeface="+mn-ea"/>
                </a:rPr>
                <a:t>Visibility function</a:t>
              </a:r>
              <a:endParaRPr kumimoji="0" lang="ru-RU" sz="1600" b="1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692275" y="1773238"/>
            <a:ext cx="5924550" cy="3638550"/>
            <a:chOff x="295" y="676"/>
            <a:chExt cx="3732" cy="2292"/>
          </a:xfrm>
        </p:grpSpPr>
        <p:grpSp>
          <p:nvGrpSpPr>
            <p:cNvPr id="692236" name="Group 16"/>
            <p:cNvGrpSpPr>
              <a:grpSpLocks/>
            </p:cNvGrpSpPr>
            <p:nvPr/>
          </p:nvGrpSpPr>
          <p:grpSpPr bwMode="auto">
            <a:xfrm>
              <a:off x="1008" y="676"/>
              <a:ext cx="2244" cy="1110"/>
              <a:chOff x="1008" y="676"/>
              <a:chExt cx="2244" cy="1110"/>
            </a:xfrm>
          </p:grpSpPr>
          <p:sp>
            <p:nvSpPr>
              <p:cNvPr id="92177" name="Text Box 17"/>
              <p:cNvSpPr txBox="1">
                <a:spLocks noChangeArrowheads="1"/>
              </p:cNvSpPr>
              <p:nvPr/>
            </p:nvSpPr>
            <p:spPr bwMode="auto">
              <a:xfrm>
                <a:off x="1008" y="676"/>
                <a:ext cx="2244" cy="23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kumimoji="0" lang="en-US" sz="1800">
                    <a:solidFill>
                      <a:srgbClr val="000099"/>
                    </a:solidFill>
                    <a:latin typeface="Arial" charset="0"/>
                    <a:ea typeface="+mn-ea"/>
                  </a:rPr>
                  <a:t>Further introducing two functions </a:t>
                </a:r>
                <a:endParaRPr kumimoji="0" lang="ru-RU" sz="1800">
                  <a:solidFill>
                    <a:srgbClr val="000099"/>
                  </a:solidFill>
                  <a:latin typeface="Arial" charset="0"/>
                  <a:ea typeface="+mn-ea"/>
                </a:endParaRPr>
              </a:p>
            </p:txBody>
          </p:sp>
          <p:pic>
            <p:nvPicPr>
              <p:cNvPr id="692245" name="Picture 1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19" y="935"/>
                <a:ext cx="1283" cy="8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92237" name="Group 19"/>
            <p:cNvGrpSpPr>
              <a:grpSpLocks/>
            </p:cNvGrpSpPr>
            <p:nvPr/>
          </p:nvGrpSpPr>
          <p:grpSpPr bwMode="auto">
            <a:xfrm>
              <a:off x="295" y="1842"/>
              <a:ext cx="3732" cy="1126"/>
              <a:chOff x="599" y="2218"/>
              <a:chExt cx="3732" cy="1126"/>
            </a:xfrm>
          </p:grpSpPr>
          <p:sp>
            <p:nvSpPr>
              <p:cNvPr id="92180" name="Text Box 20"/>
              <p:cNvSpPr txBox="1">
                <a:spLocks noChangeArrowheads="1"/>
              </p:cNvSpPr>
              <p:nvPr/>
            </p:nvSpPr>
            <p:spPr bwMode="auto">
              <a:xfrm>
                <a:off x="599" y="2218"/>
                <a:ext cx="3732" cy="23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kumimoji="0" lang="en-US" sz="1800">
                    <a:solidFill>
                      <a:srgbClr val="000099"/>
                    </a:solidFill>
                    <a:latin typeface="Arial" charset="0"/>
                    <a:ea typeface="+mn-ea"/>
                  </a:rPr>
                  <a:t>The formal solution to equations for     and     is given by:</a:t>
                </a:r>
                <a:endParaRPr kumimoji="0" lang="ru-RU" sz="1800">
                  <a:solidFill>
                    <a:srgbClr val="000099"/>
                  </a:solidFill>
                  <a:latin typeface="Arial" charset="0"/>
                  <a:ea typeface="+mn-ea"/>
                </a:endParaRPr>
              </a:p>
            </p:txBody>
          </p:sp>
          <p:grpSp>
            <p:nvGrpSpPr>
              <p:cNvPr id="692239" name="Group 21"/>
              <p:cNvGrpSpPr>
                <a:grpSpLocks noChangeAspect="1"/>
              </p:cNvGrpSpPr>
              <p:nvPr/>
            </p:nvGrpSpPr>
            <p:grpSpPr bwMode="auto">
              <a:xfrm>
                <a:off x="1202" y="2523"/>
                <a:ext cx="2417" cy="821"/>
                <a:chOff x="1202" y="2614"/>
                <a:chExt cx="3024" cy="1027"/>
              </a:xfrm>
            </p:grpSpPr>
            <p:pic>
              <p:nvPicPr>
                <p:cNvPr id="692242" name="Picture 22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2" y="2614"/>
                  <a:ext cx="3024" cy="4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2243" name="Picture 2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47" y="3113"/>
                  <a:ext cx="2244" cy="5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92240" name="Picture 24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1" y="2296"/>
                <a:ext cx="84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2241" name="Picture 25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4" y="2296"/>
                <a:ext cx="9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323850" y="5661025"/>
            <a:ext cx="8604250" cy="712788"/>
            <a:chOff x="0" y="3566"/>
            <a:chExt cx="5420" cy="449"/>
          </a:xfrm>
        </p:grpSpPr>
        <p:sp>
          <p:nvSpPr>
            <p:cNvPr id="92187" name="Text Box 27"/>
            <p:cNvSpPr txBox="1">
              <a:spLocks noChangeArrowheads="1"/>
            </p:cNvSpPr>
            <p:nvPr/>
          </p:nvSpPr>
          <p:spPr bwMode="auto">
            <a:xfrm>
              <a:off x="0" y="3566"/>
              <a:ext cx="5420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Thus both     (anisotropy) and     (polarization) are expressible through a single unknown function         ! 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pic>
          <p:nvPicPr>
            <p:cNvPr id="692233" name="Picture 2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" y="3793"/>
              <a:ext cx="282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2234" name="Picture 29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" y="3657"/>
              <a:ext cx="96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2235" name="Picture 3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3" y="3612"/>
              <a:ext cx="10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2083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92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7" grpId="0"/>
      <p:bldP spid="92167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286000" y="1752600"/>
            <a:ext cx="4572000" cy="4564063"/>
            <a:chOff x="1536" y="336"/>
            <a:chExt cx="2880" cy="2875"/>
          </a:xfrm>
        </p:grpSpPr>
        <p:grpSp>
          <p:nvGrpSpPr>
            <p:cNvPr id="6159" name="Group 3"/>
            <p:cNvGrpSpPr>
              <a:grpSpLocks/>
            </p:cNvGrpSpPr>
            <p:nvPr/>
          </p:nvGrpSpPr>
          <p:grpSpPr bwMode="auto">
            <a:xfrm>
              <a:off x="1680" y="1104"/>
              <a:ext cx="2601" cy="2107"/>
              <a:chOff x="528" y="432"/>
              <a:chExt cx="2601" cy="2107"/>
            </a:xfrm>
          </p:grpSpPr>
          <p:graphicFrame>
            <p:nvGraphicFramePr>
              <p:cNvPr id="6147" name="Object 3"/>
              <p:cNvGraphicFramePr>
                <a:graphicFrameLocks noChangeAspect="1"/>
              </p:cNvGraphicFramePr>
              <p:nvPr/>
            </p:nvGraphicFramePr>
            <p:xfrm>
              <a:off x="528" y="432"/>
              <a:ext cx="2601" cy="21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4010" name="Picture" r:id="rId4" imgW="4129524" imgH="3345470" progId="PictureIt!.Picture">
                      <p:embed/>
                    </p:oleObj>
                  </mc:Choice>
                  <mc:Fallback>
                    <p:oleObj name="Picture" r:id="rId4" imgW="4129524" imgH="3345470" progId="PictureIt!.Picture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8" y="432"/>
                            <a:ext cx="2601" cy="210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6161" name="Picture 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" y="528"/>
                <a:ext cx="499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62" name="Picture 6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" y="1152"/>
                <a:ext cx="278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63" name="Picture 7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36" y="2112"/>
                <a:ext cx="82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64" name="Picture 8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8" y="2112"/>
                <a:ext cx="571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65" name="Picture 9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8" y="1632"/>
                <a:ext cx="36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60778" name="Text Box 10"/>
            <p:cNvSpPr txBox="1">
              <a:spLocks noChangeArrowheads="1"/>
            </p:cNvSpPr>
            <p:nvPr/>
          </p:nvSpPr>
          <p:spPr bwMode="auto">
            <a:xfrm>
              <a:off x="1536" y="336"/>
              <a:ext cx="28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GB" b="1" dirty="0">
                  <a:solidFill>
                    <a:srgbClr val="CC3300"/>
                  </a:solidFill>
                  <a:latin typeface="Arial" charset="0"/>
                </a:rPr>
                <a:t>Polarization window function</a:t>
              </a:r>
              <a:endParaRPr kumimoji="0" lang="en-GB" dirty="0">
                <a:solidFill>
                  <a:srgbClr val="CC3300"/>
                </a:solidFill>
                <a:latin typeface="Arial" charset="0"/>
              </a:endParaRP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04800" y="2209800"/>
            <a:ext cx="7996238" cy="4106863"/>
            <a:chOff x="288" y="624"/>
            <a:chExt cx="5037" cy="2587"/>
          </a:xfrm>
        </p:grpSpPr>
        <p:grpSp>
          <p:nvGrpSpPr>
            <p:cNvPr id="6151" name="Group 12"/>
            <p:cNvGrpSpPr>
              <a:grpSpLocks/>
            </p:cNvGrpSpPr>
            <p:nvPr/>
          </p:nvGrpSpPr>
          <p:grpSpPr bwMode="auto">
            <a:xfrm>
              <a:off x="1680" y="1104"/>
              <a:ext cx="2601" cy="2107"/>
              <a:chOff x="3159" y="2016"/>
              <a:chExt cx="2601" cy="2107"/>
            </a:xfrm>
          </p:grpSpPr>
          <p:graphicFrame>
            <p:nvGraphicFramePr>
              <p:cNvPr id="6146" name="Object 2"/>
              <p:cNvGraphicFramePr>
                <a:graphicFrameLocks noChangeAspect="1"/>
              </p:cNvGraphicFramePr>
              <p:nvPr/>
            </p:nvGraphicFramePr>
            <p:xfrm>
              <a:off x="3159" y="2016"/>
              <a:ext cx="2601" cy="21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4011" name="Picture" r:id="rId11" imgW="4129524" imgH="3345470" progId="PictureIt!.Picture">
                      <p:embed/>
                    </p:oleObj>
                  </mc:Choice>
                  <mc:Fallback>
                    <p:oleObj name="Picture" r:id="rId11" imgW="4129524" imgH="3345470" progId="PictureIt!.Picture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59" y="2016"/>
                            <a:ext cx="2601" cy="210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6153" name="Picture 14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" y="2112"/>
                <a:ext cx="499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54" name="Picture 15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60" y="2736"/>
                <a:ext cx="278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55" name="Picture 16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76" y="3696"/>
                <a:ext cx="82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56" name="Picture 17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40" y="3696"/>
                <a:ext cx="571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57" name="Picture 18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8" y="3216"/>
                <a:ext cx="36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58" name="Picture 19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" y="3696"/>
                <a:ext cx="16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60788" name="Text Box 20"/>
            <p:cNvSpPr txBox="1">
              <a:spLocks noChangeArrowheads="1"/>
            </p:cNvSpPr>
            <p:nvPr/>
          </p:nvSpPr>
          <p:spPr bwMode="auto">
            <a:xfrm>
              <a:off x="288" y="624"/>
              <a:ext cx="50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GB" b="1">
                  <a:solidFill>
                    <a:srgbClr val="666699"/>
                  </a:solidFill>
                  <a:latin typeface="Arial" charset="0"/>
                </a:rPr>
                <a:t>Polarization window function for secondary ionization</a:t>
              </a:r>
            </a:p>
          </p:txBody>
        </p:sp>
      </p:grpSp>
      <p:sp>
        <p:nvSpPr>
          <p:cNvPr id="160789" name="Text Box 21"/>
          <p:cNvSpPr txBox="1">
            <a:spLocks noChangeArrowheads="1"/>
          </p:cNvSpPr>
          <p:nvPr/>
        </p:nvSpPr>
        <p:spPr bwMode="auto">
          <a:xfrm>
            <a:off x="228600" y="457200"/>
            <a:ext cx="868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GB">
                <a:solidFill>
                  <a:srgbClr val="000000"/>
                </a:solidFill>
                <a:latin typeface="Arial" charset="0"/>
              </a:rPr>
              <a:t>The solution of the integral equation depends crucially on the Polarization window function Q (</a:t>
            </a:r>
            <a:r>
              <a:rPr kumimoji="0" lang="el-GR">
                <a:solidFill>
                  <a:srgbClr val="000000"/>
                </a:solidFill>
                <a:latin typeface="Arial" charset="0"/>
                <a:cs typeface="Arial" charset="0"/>
              </a:rPr>
              <a:t>η</a:t>
            </a:r>
            <a:r>
              <a:rPr kumimoji="0" lang="en-GB">
                <a:solidFill>
                  <a:srgbClr val="000000"/>
                </a:solidFill>
                <a:latin typeface="Arial" charset="0"/>
              </a:rPr>
              <a:t>)=q (</a:t>
            </a:r>
            <a:r>
              <a:rPr kumimoji="0" lang="el-GR">
                <a:solidFill>
                  <a:srgbClr val="000000"/>
                </a:solidFill>
                <a:latin typeface="Arial" charset="0"/>
              </a:rPr>
              <a:t>η</a:t>
            </a:r>
            <a:r>
              <a:rPr kumimoji="0" lang="en-GB">
                <a:solidFill>
                  <a:srgbClr val="000000"/>
                </a:solidFill>
                <a:latin typeface="Arial" charset="0"/>
              </a:rPr>
              <a:t>) exp(-</a:t>
            </a:r>
            <a:r>
              <a:rPr kumimoji="0" lang="el-GR">
                <a:solidFill>
                  <a:srgbClr val="000000"/>
                </a:solidFill>
                <a:latin typeface="Arial" charset="0"/>
                <a:cs typeface="Arial" charset="0"/>
              </a:rPr>
              <a:t>τ</a:t>
            </a:r>
            <a:r>
              <a:rPr kumimoji="0" lang="en-GB">
                <a:solidFill>
                  <a:srgbClr val="000000"/>
                </a:solidFill>
                <a:latin typeface="Arial" charset="0"/>
              </a:rPr>
              <a:t>(</a:t>
            </a:r>
            <a:r>
              <a:rPr kumimoji="0" lang="el-GR">
                <a:solidFill>
                  <a:srgbClr val="000000"/>
                </a:solidFill>
                <a:latin typeface="Arial" charset="0"/>
              </a:rPr>
              <a:t>η</a:t>
            </a:r>
            <a:r>
              <a:rPr kumimoji="0" lang="en-GB">
                <a:solidFill>
                  <a:srgbClr val="000000"/>
                </a:solidFill>
                <a:latin typeface="Arial" charset="0"/>
              </a:rPr>
              <a:t>)) .</a:t>
            </a:r>
          </a:p>
        </p:txBody>
      </p:sp>
    </p:spTree>
    <p:extLst>
      <p:ext uri="{BB962C8B-B14F-4D97-AF65-F5344CB8AC3E}">
        <p14:creationId xmlns:p14="http://schemas.microsoft.com/office/powerpoint/2010/main" val="22706986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755650" y="1628775"/>
            <a:ext cx="6978650" cy="1555750"/>
            <a:chOff x="327" y="1084"/>
            <a:chExt cx="4396" cy="980"/>
          </a:xfrm>
        </p:grpSpPr>
        <p:sp>
          <p:nvSpPr>
            <p:cNvPr id="693260" name="Text Box 22"/>
            <p:cNvSpPr txBox="1">
              <a:spLocks noChangeArrowheads="1"/>
            </p:cNvSpPr>
            <p:nvPr/>
          </p:nvSpPr>
          <p:spPr bwMode="auto">
            <a:xfrm>
              <a:off x="327" y="1084"/>
              <a:ext cx="4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99"/>
                  </a:solidFill>
                </a:rPr>
                <a:t>The result is a single Voltaire type integral equation in one variable:</a:t>
              </a:r>
              <a:endParaRPr lang="ru-RU" altLang="en-US">
                <a:solidFill>
                  <a:srgbClr val="000099"/>
                </a:solidFill>
              </a:endParaRPr>
            </a:p>
          </p:txBody>
        </p:sp>
        <p:grpSp>
          <p:nvGrpSpPr>
            <p:cNvPr id="693261" name="Group 26"/>
            <p:cNvGrpSpPr>
              <a:grpSpLocks/>
            </p:cNvGrpSpPr>
            <p:nvPr/>
          </p:nvGrpSpPr>
          <p:grpSpPr bwMode="auto">
            <a:xfrm>
              <a:off x="975" y="1434"/>
              <a:ext cx="3252" cy="630"/>
              <a:chOff x="1156" y="1570"/>
              <a:chExt cx="3252" cy="630"/>
            </a:xfrm>
          </p:grpSpPr>
          <p:pic>
            <p:nvPicPr>
              <p:cNvPr id="693262" name="Picture 2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6" y="1570"/>
                <a:ext cx="3252" cy="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3263" name="Picture 2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5" y="1797"/>
                <a:ext cx="132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1042988" y="3429000"/>
            <a:ext cx="6889750" cy="1595438"/>
            <a:chOff x="327" y="2263"/>
            <a:chExt cx="4340" cy="1005"/>
          </a:xfrm>
        </p:grpSpPr>
        <p:pic>
          <p:nvPicPr>
            <p:cNvPr id="693257" name="Picture 2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" y="2614"/>
              <a:ext cx="2874" cy="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3258" name="Text Box 28"/>
            <p:cNvSpPr txBox="1">
              <a:spLocks noChangeArrowheads="1"/>
            </p:cNvSpPr>
            <p:nvPr/>
          </p:nvSpPr>
          <p:spPr bwMode="auto">
            <a:xfrm>
              <a:off x="327" y="2263"/>
              <a:ext cx="43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99"/>
                  </a:solidFill>
                </a:rPr>
                <a:t>Where            is the gravitational wave source term for polarization</a:t>
              </a:r>
              <a:endParaRPr lang="ru-RU" altLang="en-US">
                <a:solidFill>
                  <a:srgbClr val="000099"/>
                </a:solidFill>
              </a:endParaRPr>
            </a:p>
          </p:txBody>
        </p:sp>
        <p:pic>
          <p:nvPicPr>
            <p:cNvPr id="693259" name="Picture 2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" y="2296"/>
              <a:ext cx="40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1258888" y="5157788"/>
            <a:ext cx="5354637" cy="1446212"/>
            <a:chOff x="793" y="3249"/>
            <a:chExt cx="3373" cy="911"/>
          </a:xfrm>
        </p:grpSpPr>
        <p:pic>
          <p:nvPicPr>
            <p:cNvPr id="693253" name="Picture 3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" y="3566"/>
              <a:ext cx="2676" cy="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93254" name="Group 35"/>
            <p:cNvGrpSpPr>
              <a:grpSpLocks/>
            </p:cNvGrpSpPr>
            <p:nvPr/>
          </p:nvGrpSpPr>
          <p:grpSpPr bwMode="auto">
            <a:xfrm>
              <a:off x="793" y="3249"/>
              <a:ext cx="3373" cy="523"/>
              <a:chOff x="158" y="3203"/>
              <a:chExt cx="3373" cy="523"/>
            </a:xfrm>
          </p:grpSpPr>
          <p:sp>
            <p:nvSpPr>
              <p:cNvPr id="693255" name="Text Box 32"/>
              <p:cNvSpPr txBox="1">
                <a:spLocks noChangeArrowheads="1"/>
              </p:cNvSpPr>
              <p:nvPr/>
            </p:nvSpPr>
            <p:spPr bwMode="auto">
              <a:xfrm>
                <a:off x="158" y="3203"/>
                <a:ext cx="3373" cy="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9pPr>
              </a:lstStyle>
              <a:p>
                <a:pPr eaLnBrk="1" hangingPunct="1"/>
                <a:r>
                  <a:rPr lang="en-US" altLang="en-US">
                    <a:solidFill>
                      <a:srgbClr val="000099"/>
                    </a:solidFill>
                  </a:rPr>
                  <a:t>and the Kernels                      are given by:</a:t>
                </a:r>
                <a:endParaRPr lang="ru-RU" altLang="en-US">
                  <a:solidFill>
                    <a:srgbClr val="000099"/>
                  </a:solidFill>
                </a:endParaRPr>
              </a:p>
            </p:txBody>
          </p:sp>
          <p:pic>
            <p:nvPicPr>
              <p:cNvPr id="693256" name="Picture 34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4" y="3293"/>
                <a:ext cx="804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050296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592138" y="712788"/>
            <a:ext cx="7940675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The integral equation can be either solved numerically, or the solution can be presented in the form of a series in over            (which for wavelengths of our interest  </a:t>
            </a:r>
            <a:r>
              <a:rPr kumimoji="0" lang="en-US" sz="1800">
                <a:solidFill>
                  <a:srgbClr val="000099"/>
                </a:solidFill>
                <a:latin typeface="Brush Script MT" pitchFamily="66" charset="0"/>
                <a:ea typeface="+mn-ea"/>
              </a:rPr>
              <a:t>l&lt;</a:t>
            </a: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1000 is a small number).</a:t>
            </a:r>
            <a:endParaRPr kumimoji="0" lang="ru-RU" sz="1800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pic>
        <p:nvPicPr>
          <p:cNvPr id="69632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052513"/>
            <a:ext cx="6191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96324" name="Group 13"/>
          <p:cNvGrpSpPr>
            <a:grpSpLocks/>
          </p:cNvGrpSpPr>
          <p:nvPr/>
        </p:nvGrpSpPr>
        <p:grpSpPr bwMode="auto">
          <a:xfrm>
            <a:off x="1403350" y="1989138"/>
            <a:ext cx="6116638" cy="733425"/>
            <a:chOff x="930" y="1298"/>
            <a:chExt cx="3853" cy="462"/>
          </a:xfrm>
        </p:grpSpPr>
        <p:grpSp>
          <p:nvGrpSpPr>
            <p:cNvPr id="696337" name="Group 10"/>
            <p:cNvGrpSpPr>
              <a:grpSpLocks/>
            </p:cNvGrpSpPr>
            <p:nvPr/>
          </p:nvGrpSpPr>
          <p:grpSpPr bwMode="auto">
            <a:xfrm>
              <a:off x="930" y="1298"/>
              <a:ext cx="1764" cy="462"/>
              <a:chOff x="930" y="1298"/>
              <a:chExt cx="1764" cy="462"/>
            </a:xfrm>
          </p:grpSpPr>
          <p:pic>
            <p:nvPicPr>
              <p:cNvPr id="696341" name="Picture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0" y="1298"/>
                <a:ext cx="1764" cy="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6342" name="Picture 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45" y="1525"/>
                <a:ext cx="204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96338" name="Group 12"/>
            <p:cNvGrpSpPr>
              <a:grpSpLocks/>
            </p:cNvGrpSpPr>
            <p:nvPr/>
          </p:nvGrpSpPr>
          <p:grpSpPr bwMode="auto">
            <a:xfrm>
              <a:off x="3606" y="1434"/>
              <a:ext cx="1177" cy="192"/>
              <a:chOff x="3787" y="1434"/>
              <a:chExt cx="1177" cy="192"/>
            </a:xfrm>
          </p:grpSpPr>
          <p:pic>
            <p:nvPicPr>
              <p:cNvPr id="696339" name="Picture 7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86" y="1434"/>
                <a:ext cx="67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1387" name="Text Box 11"/>
              <p:cNvSpPr txBox="1">
                <a:spLocks noChangeArrowheads="1"/>
              </p:cNvSpPr>
              <p:nvPr/>
            </p:nvSpPr>
            <p:spPr bwMode="auto">
              <a:xfrm>
                <a:off x="3787" y="1434"/>
                <a:ext cx="420" cy="19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kumimoji="0" lang="en-US" sz="1400" i="1">
                    <a:solidFill>
                      <a:srgbClr val="000099"/>
                    </a:solidFill>
                    <a:latin typeface="Arial" charset="0"/>
                    <a:ea typeface="+mn-ea"/>
                  </a:rPr>
                  <a:t>where</a:t>
                </a:r>
                <a:endParaRPr kumimoji="0" lang="ru-RU" sz="1400" i="1">
                  <a:solidFill>
                    <a:srgbClr val="000099"/>
                  </a:solidFill>
                  <a:latin typeface="Arial" charset="0"/>
                  <a:ea typeface="+mn-ea"/>
                </a:endParaRPr>
              </a:p>
            </p:txBody>
          </p:sp>
        </p:grp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468313" y="2997200"/>
            <a:ext cx="7808912" cy="3516313"/>
            <a:chOff x="295" y="1888"/>
            <a:chExt cx="4919" cy="2215"/>
          </a:xfrm>
        </p:grpSpPr>
        <p:pic>
          <p:nvPicPr>
            <p:cNvPr id="696333" name="Picture 1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069"/>
              <a:ext cx="4602" cy="1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391" name="Text Box 15"/>
            <p:cNvSpPr txBox="1">
              <a:spLocks noChangeArrowheads="1"/>
            </p:cNvSpPr>
            <p:nvPr/>
          </p:nvSpPr>
          <p:spPr bwMode="auto">
            <a:xfrm>
              <a:off x="295" y="1888"/>
              <a:ext cx="3082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400" i="1">
                  <a:solidFill>
                    <a:srgbClr val="000099"/>
                  </a:solidFill>
                  <a:latin typeface="Arial" charset="0"/>
                  <a:ea typeface="+mn-ea"/>
                </a:rPr>
                <a:t>With each term expressible through a recursive relationship:</a:t>
              </a:r>
              <a:endParaRPr kumimoji="0" lang="ru-RU" sz="1400" i="1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pic>
          <p:nvPicPr>
            <p:cNvPr id="696335" name="Picture 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" y="3521"/>
              <a:ext cx="3708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393" name="Text Box 17"/>
            <p:cNvSpPr txBox="1">
              <a:spLocks noChangeArrowheads="1"/>
            </p:cNvSpPr>
            <p:nvPr/>
          </p:nvSpPr>
          <p:spPr bwMode="auto">
            <a:xfrm>
              <a:off x="295" y="3249"/>
              <a:ext cx="3305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400" i="1">
                  <a:solidFill>
                    <a:srgbClr val="000099"/>
                  </a:solidFill>
                  <a:latin typeface="Arial" charset="0"/>
                  <a:ea typeface="+mn-ea"/>
                </a:rPr>
                <a:t>Where Kernels are dependent only on the recombination history:</a:t>
              </a:r>
              <a:endParaRPr kumimoji="0" lang="ru-RU" sz="1400" i="1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07950" y="3357563"/>
            <a:ext cx="8893175" cy="3013075"/>
            <a:chOff x="158" y="1026"/>
            <a:chExt cx="5602" cy="1898"/>
          </a:xfrm>
        </p:grpSpPr>
        <p:grpSp>
          <p:nvGrpSpPr>
            <p:cNvPr id="696327" name="Group 25"/>
            <p:cNvGrpSpPr>
              <a:grpSpLocks/>
            </p:cNvGrpSpPr>
            <p:nvPr/>
          </p:nvGrpSpPr>
          <p:grpSpPr bwMode="auto">
            <a:xfrm>
              <a:off x="158" y="1026"/>
              <a:ext cx="5602" cy="1898"/>
              <a:chOff x="68" y="663"/>
              <a:chExt cx="5602" cy="1898"/>
            </a:xfrm>
          </p:grpSpPr>
          <p:sp>
            <p:nvSpPr>
              <p:cNvPr id="101402" name="Text Box 26"/>
              <p:cNvSpPr txBox="1">
                <a:spLocks noChangeArrowheads="1"/>
              </p:cNvSpPr>
              <p:nvPr/>
            </p:nvSpPr>
            <p:spPr bwMode="auto">
              <a:xfrm>
                <a:off x="68" y="663"/>
                <a:ext cx="5602" cy="75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0" lang="en-US" sz="1800">
                    <a:solidFill>
                      <a:srgbClr val="000099"/>
                    </a:solidFill>
                    <a:latin typeface="Arial" charset="0"/>
                    <a:ea typeface="+mn-ea"/>
                  </a:rPr>
                  <a:t>The main thing to keep in mind is that in the lowest approximation:</a:t>
                </a:r>
              </a:p>
              <a:p>
                <a:pPr>
                  <a:defRPr/>
                </a:pPr>
                <a:endParaRPr kumimoji="0" lang="en-US" sz="1800">
                  <a:solidFill>
                    <a:srgbClr val="000099"/>
                  </a:solidFill>
                  <a:latin typeface="Arial" charset="0"/>
                  <a:ea typeface="+mn-ea"/>
                </a:endParaRPr>
              </a:p>
              <a:p>
                <a:pPr>
                  <a:defRPr/>
                </a:pPr>
                <a:r>
                  <a:rPr kumimoji="0" lang="en-US" sz="1800">
                    <a:solidFill>
                      <a:srgbClr val="000099"/>
                    </a:solidFill>
                    <a:latin typeface="Arial" charset="0"/>
                    <a:ea typeface="+mn-ea"/>
                  </a:rPr>
                  <a:t>Anisotropy is proportional to g.w. wave amplitude at recombination.</a:t>
                </a:r>
              </a:p>
              <a:p>
                <a:pPr>
                  <a:defRPr/>
                </a:pPr>
                <a:r>
                  <a:rPr kumimoji="0" lang="en-US" sz="1800">
                    <a:solidFill>
                      <a:srgbClr val="000099"/>
                    </a:solidFill>
                    <a:latin typeface="Arial" charset="0"/>
                    <a:ea typeface="+mn-ea"/>
                  </a:rPr>
                  <a:t>While polarization is proportional to the amplitude of the derivative at recombination.</a:t>
                </a:r>
                <a:endParaRPr kumimoji="0" lang="ru-RU" sz="1800">
                  <a:solidFill>
                    <a:srgbClr val="000099"/>
                  </a:solidFill>
                  <a:latin typeface="Arial" charset="0"/>
                  <a:ea typeface="+mn-ea"/>
                </a:endParaRPr>
              </a:p>
            </p:txBody>
          </p:sp>
          <p:grpSp>
            <p:nvGrpSpPr>
              <p:cNvPr id="696330" name="Group 27"/>
              <p:cNvGrpSpPr>
                <a:grpSpLocks/>
              </p:cNvGrpSpPr>
              <p:nvPr/>
            </p:nvGrpSpPr>
            <p:grpSpPr bwMode="auto">
              <a:xfrm>
                <a:off x="2109" y="1706"/>
                <a:ext cx="1104" cy="855"/>
                <a:chOff x="1791" y="1797"/>
                <a:chExt cx="1104" cy="855"/>
              </a:xfrm>
            </p:grpSpPr>
            <p:pic>
              <p:nvPicPr>
                <p:cNvPr id="696331" name="Picture 28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" y="1797"/>
                  <a:ext cx="978" cy="2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6332" name="Picture 29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91" y="2160"/>
                  <a:ext cx="1104" cy="4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696328" name="Picture 30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2523"/>
              <a:ext cx="276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400844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9" name="Text Box 7"/>
          <p:cNvSpPr txBox="1">
            <a:spLocks noChangeArrowheads="1"/>
          </p:cNvSpPr>
          <p:nvPr/>
        </p:nvSpPr>
        <p:spPr bwMode="auto">
          <a:xfrm>
            <a:off x="827088" y="549275"/>
            <a:ext cx="64960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The solution to the integral equation for various wavenumbers:</a:t>
            </a:r>
            <a:endParaRPr kumimoji="0" lang="ru-RU" sz="1800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grpSp>
        <p:nvGrpSpPr>
          <p:cNvPr id="697347" name="Group 11"/>
          <p:cNvGrpSpPr>
            <a:grpSpLocks/>
          </p:cNvGrpSpPr>
          <p:nvPr/>
        </p:nvGrpSpPr>
        <p:grpSpPr bwMode="auto">
          <a:xfrm>
            <a:off x="323850" y="1125538"/>
            <a:ext cx="8388350" cy="3449637"/>
            <a:chOff x="340" y="890"/>
            <a:chExt cx="5284" cy="2173"/>
          </a:xfrm>
        </p:grpSpPr>
        <p:pic>
          <p:nvPicPr>
            <p:cNvPr id="697353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890"/>
              <a:ext cx="3181" cy="2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0362" name="Text Box 10"/>
            <p:cNvSpPr txBox="1">
              <a:spLocks noChangeArrowheads="1"/>
            </p:cNvSpPr>
            <p:nvPr/>
          </p:nvSpPr>
          <p:spPr bwMode="auto">
            <a:xfrm>
              <a:off x="3470" y="1661"/>
              <a:ext cx="2154" cy="4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400" i="1">
                  <a:solidFill>
                    <a:srgbClr val="000099"/>
                  </a:solidFill>
                  <a:latin typeface="Arial" charset="0"/>
                  <a:ea typeface="+mn-ea"/>
                </a:rPr>
                <a:t>(Solid line shows the exact numerical solution, while the dashed line shows the zeroth order analytical approximation.)</a:t>
              </a:r>
              <a:endParaRPr kumimoji="0" lang="ru-RU" sz="1400" i="1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0" y="4581525"/>
            <a:ext cx="9467850" cy="2009775"/>
            <a:chOff x="0" y="2886"/>
            <a:chExt cx="5964" cy="1266"/>
          </a:xfrm>
        </p:grpSpPr>
        <p:sp>
          <p:nvSpPr>
            <p:cNvPr id="100364" name="Text Box 12"/>
            <p:cNvSpPr txBox="1">
              <a:spLocks noChangeArrowheads="1"/>
            </p:cNvSpPr>
            <p:nvPr/>
          </p:nvSpPr>
          <p:spPr bwMode="auto">
            <a:xfrm>
              <a:off x="0" y="2886"/>
              <a:ext cx="5964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The solution is localized around the visibility function (around the epoch of recombination). Physically this is a consequence of the fact that: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0365" name="Text Box 13"/>
            <p:cNvSpPr txBox="1">
              <a:spLocks noChangeArrowheads="1"/>
            </p:cNvSpPr>
            <p:nvPr/>
          </p:nvSpPr>
          <p:spPr bwMode="auto">
            <a:xfrm>
              <a:off x="249" y="3294"/>
              <a:ext cx="5353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on the one hand due to the enormous optical depth before recombination we cannot see the polarization generated much before recombination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0366" name="Text Box 14"/>
            <p:cNvSpPr txBox="1">
              <a:spLocks noChangeArrowheads="1"/>
            </p:cNvSpPr>
            <p:nvPr/>
          </p:nvSpPr>
          <p:spPr bwMode="auto">
            <a:xfrm>
              <a:off x="249" y="3748"/>
              <a:ext cx="5093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on the other hand polarization generation requires free electrons, which are absent after recombination is complete.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</p:grpSp>
      <p:pic>
        <p:nvPicPr>
          <p:cNvPr id="697349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213100"/>
            <a:ext cx="3581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138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107950" y="692150"/>
            <a:ext cx="8856663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</a:rPr>
              <a:t>Once the integral equation is solved (either numerically or using analytical approximations) the calculation of the power spectra is a straight forward procedure:</a:t>
            </a:r>
            <a:endParaRPr kumimoji="0" lang="ru-RU" sz="180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95238" name="Text Box 6"/>
          <p:cNvSpPr txBox="1">
            <a:spLocks noChangeArrowheads="1"/>
          </p:cNvSpPr>
          <p:nvPr/>
        </p:nvSpPr>
        <p:spPr bwMode="auto">
          <a:xfrm>
            <a:off x="539750" y="1700213"/>
            <a:ext cx="77406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</a:rPr>
              <a:t>First calculate the individual multipole coefficients for each individual wave:</a:t>
            </a:r>
            <a:endParaRPr kumimoji="0" lang="ru-RU" sz="1800">
              <a:solidFill>
                <a:srgbClr val="000099"/>
              </a:solidFill>
              <a:latin typeface="Arial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68313" y="2205038"/>
            <a:ext cx="8450262" cy="2346325"/>
            <a:chOff x="295" y="1389"/>
            <a:chExt cx="5323" cy="1478"/>
          </a:xfrm>
        </p:grpSpPr>
        <p:pic>
          <p:nvPicPr>
            <p:cNvPr id="69837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389"/>
              <a:ext cx="3883" cy="1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239" name="Text Box 7"/>
            <p:cNvSpPr txBox="1">
              <a:spLocks noChangeArrowheads="1"/>
            </p:cNvSpPr>
            <p:nvPr/>
          </p:nvSpPr>
          <p:spPr bwMode="auto">
            <a:xfrm>
              <a:off x="4150" y="1525"/>
              <a:ext cx="1468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400" b="1">
                  <a:solidFill>
                    <a:srgbClr val="000099"/>
                  </a:solidFill>
                  <a:latin typeface="Arial" charset="0"/>
                </a:rPr>
                <a:t>(Temperature anisotropy)</a:t>
              </a:r>
              <a:endParaRPr kumimoji="0" lang="ru-RU" sz="1400" b="1">
                <a:solidFill>
                  <a:srgbClr val="000099"/>
                </a:solidFill>
                <a:latin typeface="Arial" charset="0"/>
              </a:endParaRPr>
            </a:p>
          </p:txBody>
        </p:sp>
        <p:sp>
          <p:nvSpPr>
            <p:cNvPr id="95240" name="Text Box 8"/>
            <p:cNvSpPr txBox="1">
              <a:spLocks noChangeArrowheads="1"/>
            </p:cNvSpPr>
            <p:nvPr/>
          </p:nvSpPr>
          <p:spPr bwMode="auto">
            <a:xfrm>
              <a:off x="4195" y="2024"/>
              <a:ext cx="1387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400" b="1">
                  <a:solidFill>
                    <a:srgbClr val="000099"/>
                  </a:solidFill>
                  <a:latin typeface="Arial" charset="0"/>
                </a:rPr>
                <a:t>(E mode of polarization)</a:t>
              </a:r>
              <a:endParaRPr kumimoji="0" lang="ru-RU" sz="1400" b="1">
                <a:solidFill>
                  <a:srgbClr val="000099"/>
                </a:solidFill>
                <a:latin typeface="Arial" charset="0"/>
              </a:endParaRPr>
            </a:p>
          </p:txBody>
        </p:sp>
        <p:sp>
          <p:nvSpPr>
            <p:cNvPr id="95241" name="Text Box 9"/>
            <p:cNvSpPr txBox="1">
              <a:spLocks noChangeArrowheads="1"/>
            </p:cNvSpPr>
            <p:nvPr/>
          </p:nvSpPr>
          <p:spPr bwMode="auto">
            <a:xfrm>
              <a:off x="4195" y="2478"/>
              <a:ext cx="1393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sz="1400" b="1">
                  <a:solidFill>
                    <a:srgbClr val="000099"/>
                  </a:solidFill>
                  <a:latin typeface="Arial" charset="0"/>
                </a:rPr>
                <a:t>(B mode of polarization)</a:t>
              </a:r>
              <a:endParaRPr kumimoji="0" lang="ru-RU" sz="1400" b="1">
                <a:solidFill>
                  <a:srgbClr val="000099"/>
                </a:solidFill>
                <a:latin typeface="Arial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900113" y="2420938"/>
            <a:ext cx="7645400" cy="1854200"/>
            <a:chOff x="476" y="3022"/>
            <a:chExt cx="4816" cy="1168"/>
          </a:xfrm>
        </p:grpSpPr>
        <p:pic>
          <p:nvPicPr>
            <p:cNvPr id="698376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3" y="3022"/>
              <a:ext cx="2639" cy="1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244" name="Text Box 12"/>
            <p:cNvSpPr txBox="1">
              <a:spLocks noChangeArrowheads="1"/>
            </p:cNvSpPr>
            <p:nvPr/>
          </p:nvSpPr>
          <p:spPr bwMode="auto">
            <a:xfrm>
              <a:off x="476" y="3249"/>
              <a:ext cx="1963" cy="4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400" b="1">
                  <a:solidFill>
                    <a:srgbClr val="000099"/>
                  </a:solidFill>
                  <a:latin typeface="Arial" charset="0"/>
                </a:rPr>
                <a:t>Where the projection factors are expressible through combinations of spherical Bessel functions</a:t>
              </a:r>
              <a:endParaRPr kumimoji="0" lang="ru-RU" sz="1400" b="1">
                <a:solidFill>
                  <a:srgbClr val="000099"/>
                </a:solidFill>
                <a:latin typeface="Arial" charset="0"/>
              </a:endParaRPr>
            </a:p>
          </p:txBody>
        </p:sp>
        <p:pic>
          <p:nvPicPr>
            <p:cNvPr id="698378" name="Picture 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" y="3748"/>
              <a:ext cx="990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5247" name="Text Box 15"/>
          <p:cNvSpPr txBox="1">
            <a:spLocks noChangeArrowheads="1"/>
          </p:cNvSpPr>
          <p:nvPr/>
        </p:nvSpPr>
        <p:spPr bwMode="auto">
          <a:xfrm>
            <a:off x="395288" y="4724400"/>
            <a:ext cx="8208962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</a:rPr>
              <a:t>Next multiply them with each other and integrate over all wavenumbers and all polarization states:</a:t>
            </a:r>
            <a:endParaRPr kumimoji="0" lang="ru-RU" sz="1800">
              <a:solidFill>
                <a:srgbClr val="000099"/>
              </a:solidFill>
              <a:latin typeface="Arial" charset="0"/>
            </a:endParaRPr>
          </a:p>
        </p:txBody>
      </p:sp>
      <p:pic>
        <p:nvPicPr>
          <p:cNvPr id="95248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373688"/>
            <a:ext cx="7104063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542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5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5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8" grpId="0"/>
      <p:bldP spid="9524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057400" y="990600"/>
            <a:ext cx="5192713" cy="5697538"/>
            <a:chOff x="1296" y="624"/>
            <a:chExt cx="3271" cy="3589"/>
          </a:xfrm>
        </p:grpSpPr>
        <p:graphicFrame>
          <p:nvGraphicFramePr>
            <p:cNvPr id="33795" name="Object 3"/>
            <p:cNvGraphicFramePr>
              <a:graphicFrameLocks noChangeAspect="1"/>
            </p:cNvGraphicFramePr>
            <p:nvPr/>
          </p:nvGraphicFramePr>
          <p:xfrm>
            <a:off x="1296" y="624"/>
            <a:ext cx="3271" cy="35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986" name="Bitmap Image" r:id="rId3" imgW="3459780" imgH="3795089" progId="Paint.Picture">
                    <p:embed/>
                  </p:oleObj>
                </mc:Choice>
                <mc:Fallback>
                  <p:oleObj name="Bitmap Image" r:id="rId3" imgW="3459780" imgH="3795089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624"/>
                          <a:ext cx="3271" cy="35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3800" name="Picture 7" descr="cltau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" y="3360"/>
              <a:ext cx="672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133600" y="615950"/>
            <a:ext cx="4935538" cy="6242050"/>
            <a:chOff x="-528" y="96"/>
            <a:chExt cx="3109" cy="3932"/>
          </a:xfrm>
        </p:grpSpPr>
        <p:graphicFrame>
          <p:nvGraphicFramePr>
            <p:cNvPr id="33794" name="Object 2"/>
            <p:cNvGraphicFramePr>
              <a:graphicFrameLocks noChangeAspect="1"/>
            </p:cNvGraphicFramePr>
            <p:nvPr/>
          </p:nvGraphicFramePr>
          <p:xfrm>
            <a:off x="-528" y="96"/>
            <a:ext cx="3109" cy="39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987" name="Bitmap Image" r:id="rId6" imgW="2903472" imgH="3672381" progId="Paint.Picture">
                    <p:embed/>
                  </p:oleObj>
                </mc:Choice>
                <mc:Fallback>
                  <p:oleObj name="Bitmap Image" r:id="rId6" imgW="2903472" imgH="3672381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528" y="96"/>
                          <a:ext cx="3109" cy="39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3799" name="Picture 10" descr="cltau"/>
            <p:cNvPicPr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" y="2736"/>
              <a:ext cx="702" cy="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974974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684213" y="692150"/>
            <a:ext cx="7508875" cy="4494213"/>
            <a:chOff x="431" y="436"/>
            <a:chExt cx="4730" cy="2831"/>
          </a:xfrm>
        </p:grpSpPr>
        <p:sp>
          <p:nvSpPr>
            <p:cNvPr id="676882" name="Text Box 10"/>
            <p:cNvSpPr txBox="1">
              <a:spLocks noChangeArrowheads="1"/>
            </p:cNvSpPr>
            <p:nvPr/>
          </p:nvSpPr>
          <p:spPr bwMode="auto">
            <a:xfrm>
              <a:off x="431" y="436"/>
              <a:ext cx="473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99"/>
                  </a:solidFill>
                </a:rPr>
                <a:t>The convenience of the introduced invariant quantities lies in the fact that they can now all be decomposed into ordinary spherical harmonics</a:t>
              </a:r>
              <a:endParaRPr lang="ru-RU" altLang="en-US">
                <a:solidFill>
                  <a:srgbClr val="000099"/>
                </a:solidFill>
              </a:endParaRPr>
            </a:p>
          </p:txBody>
        </p:sp>
        <p:pic>
          <p:nvPicPr>
            <p:cNvPr id="676883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" y="981"/>
              <a:ext cx="3852" cy="2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884" name="Picture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8" y="2341"/>
              <a:ext cx="22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95288" y="5445125"/>
            <a:ext cx="8402637" cy="660400"/>
            <a:chOff x="385" y="3294"/>
            <a:chExt cx="5293" cy="416"/>
          </a:xfrm>
        </p:grpSpPr>
        <p:sp>
          <p:nvSpPr>
            <p:cNvPr id="676880" name="Text Box 13"/>
            <p:cNvSpPr txBox="1">
              <a:spLocks noChangeArrowheads="1"/>
            </p:cNvSpPr>
            <p:nvPr/>
          </p:nvSpPr>
          <p:spPr bwMode="auto">
            <a:xfrm>
              <a:off x="385" y="3306"/>
              <a:ext cx="529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99"/>
                  </a:solidFill>
                </a:rPr>
                <a:t>The set of multipoles                                  completely characterizes the radiation field!</a:t>
              </a:r>
              <a:endParaRPr lang="ru-RU" altLang="en-US">
                <a:solidFill>
                  <a:srgbClr val="000099"/>
                </a:solidFill>
              </a:endParaRPr>
            </a:p>
          </p:txBody>
        </p:sp>
        <p:pic>
          <p:nvPicPr>
            <p:cNvPr id="676881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7" y="3294"/>
              <a:ext cx="1254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23850" y="1844675"/>
            <a:ext cx="8602663" cy="3363913"/>
            <a:chOff x="68" y="540"/>
            <a:chExt cx="5419" cy="2119"/>
          </a:xfrm>
        </p:grpSpPr>
        <p:grpSp>
          <p:nvGrpSpPr>
            <p:cNvPr id="676869" name="Group 18"/>
            <p:cNvGrpSpPr>
              <a:grpSpLocks/>
            </p:cNvGrpSpPr>
            <p:nvPr/>
          </p:nvGrpSpPr>
          <p:grpSpPr bwMode="auto">
            <a:xfrm>
              <a:off x="418" y="540"/>
              <a:ext cx="4322" cy="469"/>
              <a:chOff x="418" y="540"/>
              <a:chExt cx="4322" cy="469"/>
            </a:xfrm>
          </p:grpSpPr>
          <p:sp>
            <p:nvSpPr>
              <p:cNvPr id="676878" name="Text Box 19"/>
              <p:cNvSpPr txBox="1">
                <a:spLocks noChangeArrowheads="1"/>
              </p:cNvSpPr>
              <p:nvPr/>
            </p:nvSpPr>
            <p:spPr bwMode="auto">
              <a:xfrm>
                <a:off x="418" y="540"/>
                <a:ext cx="4322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9pPr>
              </a:lstStyle>
              <a:p>
                <a:pPr eaLnBrk="1" hangingPunct="1"/>
                <a:r>
                  <a:rPr lang="en-US" altLang="en-US">
                    <a:solidFill>
                      <a:srgbClr val="000099"/>
                    </a:solidFill>
                  </a:rPr>
                  <a:t>The polarization tensor can be reconstructed in terms of the  multipoles                                   in the following way:</a:t>
                </a:r>
                <a:endParaRPr lang="ru-RU" altLang="en-US">
                  <a:solidFill>
                    <a:srgbClr val="000099"/>
                  </a:solidFill>
                </a:endParaRPr>
              </a:p>
            </p:txBody>
          </p:sp>
          <p:pic>
            <p:nvPicPr>
              <p:cNvPr id="676879" name="Picture 20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6" y="709"/>
                <a:ext cx="1254" cy="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76870" name="Group 21"/>
            <p:cNvGrpSpPr>
              <a:grpSpLocks/>
            </p:cNvGrpSpPr>
            <p:nvPr/>
          </p:nvGrpSpPr>
          <p:grpSpPr bwMode="auto">
            <a:xfrm>
              <a:off x="476" y="1071"/>
              <a:ext cx="4416" cy="1242"/>
              <a:chOff x="476" y="1071"/>
              <a:chExt cx="4416" cy="1242"/>
            </a:xfrm>
          </p:grpSpPr>
          <p:grpSp>
            <p:nvGrpSpPr>
              <p:cNvPr id="676874" name="Group 22"/>
              <p:cNvGrpSpPr>
                <a:grpSpLocks/>
              </p:cNvGrpSpPr>
              <p:nvPr/>
            </p:nvGrpSpPr>
            <p:grpSpPr bwMode="auto">
              <a:xfrm>
                <a:off x="476" y="1071"/>
                <a:ext cx="4416" cy="1242"/>
                <a:chOff x="476" y="1071"/>
                <a:chExt cx="4416" cy="1242"/>
              </a:xfrm>
            </p:grpSpPr>
            <p:pic>
              <p:nvPicPr>
                <p:cNvPr id="676876" name="Picture 23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6" y="1071"/>
                  <a:ext cx="4416" cy="12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877" name="Picture 24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70" y="1253"/>
                  <a:ext cx="402" cy="2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76875" name="Picture 25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1344"/>
                <a:ext cx="144" cy="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76871" name="Text Box 26"/>
            <p:cNvSpPr txBox="1">
              <a:spLocks noChangeArrowheads="1"/>
            </p:cNvSpPr>
            <p:nvPr/>
          </p:nvSpPr>
          <p:spPr bwMode="auto">
            <a:xfrm>
              <a:off x="68" y="2447"/>
              <a:ext cx="541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000099"/>
                  </a:solidFill>
                </a:rPr>
                <a:t>(Where                 and                 are the “gradient” and “curl” type tensor spherical harmonics)</a:t>
              </a:r>
              <a:endParaRPr lang="ru-RU" altLang="en-US" sz="1600">
                <a:solidFill>
                  <a:srgbClr val="000099"/>
                </a:solidFill>
              </a:endParaRPr>
            </a:p>
          </p:txBody>
        </p:sp>
        <p:pic>
          <p:nvPicPr>
            <p:cNvPr id="676872" name="Picture 2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478"/>
              <a:ext cx="494" cy="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873" name="Picture 2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9" y="2478"/>
              <a:ext cx="51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0741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684213" y="692150"/>
            <a:ext cx="7508875" cy="4494213"/>
            <a:chOff x="431" y="436"/>
            <a:chExt cx="4730" cy="2831"/>
          </a:xfrm>
        </p:grpSpPr>
        <p:sp>
          <p:nvSpPr>
            <p:cNvPr id="676882" name="Text Box 10"/>
            <p:cNvSpPr txBox="1">
              <a:spLocks noChangeArrowheads="1"/>
            </p:cNvSpPr>
            <p:nvPr/>
          </p:nvSpPr>
          <p:spPr bwMode="auto">
            <a:xfrm>
              <a:off x="431" y="436"/>
              <a:ext cx="473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99"/>
                  </a:solidFill>
                </a:rPr>
                <a:t>The convenience of the introduced invariant quantities lies in the fact that they can now all be decomposed into ordinary spherical harmonics</a:t>
              </a:r>
              <a:endParaRPr lang="ru-RU" altLang="en-US">
                <a:solidFill>
                  <a:srgbClr val="000099"/>
                </a:solidFill>
              </a:endParaRPr>
            </a:p>
          </p:txBody>
        </p:sp>
        <p:pic>
          <p:nvPicPr>
            <p:cNvPr id="676883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" y="981"/>
              <a:ext cx="3852" cy="2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884" name="Picture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8" y="2341"/>
              <a:ext cx="22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95288" y="5445125"/>
            <a:ext cx="8402637" cy="660400"/>
            <a:chOff x="385" y="3294"/>
            <a:chExt cx="5293" cy="416"/>
          </a:xfrm>
        </p:grpSpPr>
        <p:sp>
          <p:nvSpPr>
            <p:cNvPr id="676880" name="Text Box 13"/>
            <p:cNvSpPr txBox="1">
              <a:spLocks noChangeArrowheads="1"/>
            </p:cNvSpPr>
            <p:nvPr/>
          </p:nvSpPr>
          <p:spPr bwMode="auto">
            <a:xfrm>
              <a:off x="385" y="3306"/>
              <a:ext cx="529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99"/>
                  </a:solidFill>
                </a:rPr>
                <a:t>The set of multipoles                                  completely characterizes the radiation field!</a:t>
              </a:r>
              <a:endParaRPr lang="ru-RU" altLang="en-US">
                <a:solidFill>
                  <a:srgbClr val="000099"/>
                </a:solidFill>
              </a:endParaRPr>
            </a:p>
          </p:txBody>
        </p:sp>
        <p:pic>
          <p:nvPicPr>
            <p:cNvPr id="676881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7" y="3294"/>
              <a:ext cx="1254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23850" y="1844675"/>
            <a:ext cx="8602663" cy="3363913"/>
            <a:chOff x="68" y="540"/>
            <a:chExt cx="5419" cy="2119"/>
          </a:xfrm>
        </p:grpSpPr>
        <p:grpSp>
          <p:nvGrpSpPr>
            <p:cNvPr id="676869" name="Group 18"/>
            <p:cNvGrpSpPr>
              <a:grpSpLocks/>
            </p:cNvGrpSpPr>
            <p:nvPr/>
          </p:nvGrpSpPr>
          <p:grpSpPr bwMode="auto">
            <a:xfrm>
              <a:off x="418" y="540"/>
              <a:ext cx="4322" cy="469"/>
              <a:chOff x="418" y="540"/>
              <a:chExt cx="4322" cy="469"/>
            </a:xfrm>
          </p:grpSpPr>
          <p:sp>
            <p:nvSpPr>
              <p:cNvPr id="676878" name="Text Box 19"/>
              <p:cNvSpPr txBox="1">
                <a:spLocks noChangeArrowheads="1"/>
              </p:cNvSpPr>
              <p:nvPr/>
            </p:nvSpPr>
            <p:spPr bwMode="auto">
              <a:xfrm>
                <a:off x="418" y="540"/>
                <a:ext cx="4322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MS Pゴシック" pitchFamily="-92" charset="-128"/>
                  </a:defRPr>
                </a:lvl9pPr>
              </a:lstStyle>
              <a:p>
                <a:pPr eaLnBrk="1" hangingPunct="1"/>
                <a:r>
                  <a:rPr lang="en-US" altLang="en-US">
                    <a:solidFill>
                      <a:srgbClr val="000099"/>
                    </a:solidFill>
                  </a:rPr>
                  <a:t>The polarization tensor can be reconstructed in terms of the  multipoles                                   in the following way:</a:t>
                </a:r>
                <a:endParaRPr lang="ru-RU" altLang="en-US">
                  <a:solidFill>
                    <a:srgbClr val="000099"/>
                  </a:solidFill>
                </a:endParaRPr>
              </a:p>
            </p:txBody>
          </p:sp>
          <p:pic>
            <p:nvPicPr>
              <p:cNvPr id="676879" name="Picture 20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6" y="709"/>
                <a:ext cx="1254" cy="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76870" name="Group 21"/>
            <p:cNvGrpSpPr>
              <a:grpSpLocks/>
            </p:cNvGrpSpPr>
            <p:nvPr/>
          </p:nvGrpSpPr>
          <p:grpSpPr bwMode="auto">
            <a:xfrm>
              <a:off x="476" y="1071"/>
              <a:ext cx="4416" cy="1242"/>
              <a:chOff x="476" y="1071"/>
              <a:chExt cx="4416" cy="1242"/>
            </a:xfrm>
          </p:grpSpPr>
          <p:grpSp>
            <p:nvGrpSpPr>
              <p:cNvPr id="676874" name="Group 22"/>
              <p:cNvGrpSpPr>
                <a:grpSpLocks/>
              </p:cNvGrpSpPr>
              <p:nvPr/>
            </p:nvGrpSpPr>
            <p:grpSpPr bwMode="auto">
              <a:xfrm>
                <a:off x="476" y="1071"/>
                <a:ext cx="4416" cy="1242"/>
                <a:chOff x="476" y="1071"/>
                <a:chExt cx="4416" cy="1242"/>
              </a:xfrm>
            </p:grpSpPr>
            <p:pic>
              <p:nvPicPr>
                <p:cNvPr id="676876" name="Picture 23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6" y="1071"/>
                  <a:ext cx="4416" cy="12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6877" name="Picture 24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70" y="1253"/>
                  <a:ext cx="402" cy="2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76875" name="Picture 25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1344"/>
                <a:ext cx="144" cy="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76871" name="Text Box 26"/>
            <p:cNvSpPr txBox="1">
              <a:spLocks noChangeArrowheads="1"/>
            </p:cNvSpPr>
            <p:nvPr/>
          </p:nvSpPr>
          <p:spPr bwMode="auto">
            <a:xfrm>
              <a:off x="68" y="2447"/>
              <a:ext cx="541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MS Pゴシック" pitchFamily="-92" charset="-128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000099"/>
                  </a:solidFill>
                </a:rPr>
                <a:t>(Where                 and                 are the “gradient” and “curl” type tensor spherical harmonics)</a:t>
              </a:r>
              <a:endParaRPr lang="ru-RU" altLang="en-US" sz="1600">
                <a:solidFill>
                  <a:srgbClr val="000099"/>
                </a:solidFill>
              </a:endParaRPr>
            </a:p>
          </p:txBody>
        </p:sp>
        <p:pic>
          <p:nvPicPr>
            <p:cNvPr id="676872" name="Picture 2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478"/>
              <a:ext cx="494" cy="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873" name="Picture 2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9" y="2478"/>
              <a:ext cx="51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7890" name="Group 29"/>
          <p:cNvGrpSpPr>
            <a:grpSpLocks/>
          </p:cNvGrpSpPr>
          <p:nvPr/>
        </p:nvGrpSpPr>
        <p:grpSpPr bwMode="auto">
          <a:xfrm>
            <a:off x="468313" y="476250"/>
            <a:ext cx="7993062" cy="1506538"/>
            <a:chOff x="295" y="300"/>
            <a:chExt cx="5035" cy="949"/>
          </a:xfrm>
        </p:grpSpPr>
        <p:sp>
          <p:nvSpPr>
            <p:cNvPr id="79889" name="Text Box 17"/>
            <p:cNvSpPr txBox="1">
              <a:spLocks noChangeArrowheads="1"/>
            </p:cNvSpPr>
            <p:nvPr/>
          </p:nvSpPr>
          <p:spPr bwMode="auto">
            <a:xfrm>
              <a:off x="431" y="300"/>
              <a:ext cx="4730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The exact numerical value of the multipole coefficients depends on the concrete realization of the underlying random process of their generation.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79890" name="Text Box 18"/>
            <p:cNvSpPr txBox="1">
              <a:spLocks noChangeArrowheads="1"/>
            </p:cNvSpPr>
            <p:nvPr/>
          </p:nvSpPr>
          <p:spPr bwMode="auto">
            <a:xfrm>
              <a:off x="295" y="845"/>
              <a:ext cx="5035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 i="1">
                  <a:solidFill>
                    <a:srgbClr val="000099"/>
                  </a:solidFill>
                  <a:latin typeface="Arial" charset="0"/>
                  <a:ea typeface="+mn-ea"/>
                </a:rPr>
                <a:t>The various cosmological models predict only the statistical properties of the multipole coefficients!</a:t>
              </a:r>
              <a:endParaRPr kumimoji="0" lang="ru-RU" sz="1800" i="1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539750" y="2060575"/>
            <a:ext cx="7724775" cy="1816100"/>
            <a:chOff x="509" y="1719"/>
            <a:chExt cx="4866" cy="1144"/>
          </a:xfrm>
        </p:grpSpPr>
        <p:sp>
          <p:nvSpPr>
            <p:cNvPr id="79891" name="Text Box 19"/>
            <p:cNvSpPr txBox="1">
              <a:spLocks noChangeArrowheads="1"/>
            </p:cNvSpPr>
            <p:nvPr/>
          </p:nvSpPr>
          <p:spPr bwMode="auto">
            <a:xfrm>
              <a:off x="509" y="1719"/>
              <a:ext cx="4866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A homogeneous and isotropic cosmological model with statistically homogeneous and isotropic perturbations predicts an isotropic statistics for the multipoles: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pic>
          <p:nvPicPr>
            <p:cNvPr id="677905" name="Picture 2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2341"/>
              <a:ext cx="3042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9894" name="Text Box 22"/>
          <p:cNvSpPr txBox="1">
            <a:spLocks noChangeArrowheads="1"/>
          </p:cNvSpPr>
          <p:nvPr/>
        </p:nvSpPr>
        <p:spPr bwMode="auto">
          <a:xfrm>
            <a:off x="107950" y="4221163"/>
            <a:ext cx="876776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Circular polarization does not arise in the cosmological context (except possibly due to strong magnetic fields), hence we shall not consider the </a:t>
            </a:r>
            <a:r>
              <a:rPr kumimoji="0" lang="en-US" sz="2000" b="1" i="1">
                <a:solidFill>
                  <a:srgbClr val="000099"/>
                </a:solidFill>
                <a:latin typeface="Arial" charset="0"/>
                <a:ea typeface="+mn-ea"/>
              </a:rPr>
              <a:t>V </a:t>
            </a:r>
            <a:r>
              <a:rPr kumimoji="0" lang="en-US" sz="1800">
                <a:solidFill>
                  <a:srgbClr val="000099"/>
                </a:solidFill>
                <a:latin typeface="Arial" charset="0"/>
                <a:ea typeface="+mn-ea"/>
              </a:rPr>
              <a:t>Stokes parameter.</a:t>
            </a:r>
            <a:endParaRPr kumimoji="0" lang="ru-RU" sz="2000" b="1" i="1">
              <a:solidFill>
                <a:srgbClr val="000099"/>
              </a:solidFill>
              <a:latin typeface="Arial" charset="0"/>
              <a:ea typeface="+mn-ea"/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250825" y="5013325"/>
            <a:ext cx="8624888" cy="995363"/>
            <a:chOff x="327" y="3170"/>
            <a:chExt cx="5433" cy="627"/>
          </a:xfrm>
        </p:grpSpPr>
        <p:sp>
          <p:nvSpPr>
            <p:cNvPr id="79895" name="Text Box 23"/>
            <p:cNvSpPr txBox="1">
              <a:spLocks noChangeArrowheads="1"/>
            </p:cNvSpPr>
            <p:nvPr/>
          </p:nvSpPr>
          <p:spPr bwMode="auto">
            <a:xfrm>
              <a:off x="327" y="3170"/>
              <a:ext cx="5433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Assuming parity symmetric cosmological perturbations (i.e. an equal amount of left and right circular polarized gravitational waves) from parity considerations it follows that                    cross correlation functions vanish!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pic>
          <p:nvPicPr>
            <p:cNvPr id="677903" name="Picture 2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" y="3521"/>
              <a:ext cx="720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179388" y="4076700"/>
            <a:ext cx="8497887" cy="1914525"/>
            <a:chOff x="249" y="618"/>
            <a:chExt cx="5353" cy="1206"/>
          </a:xfrm>
        </p:grpSpPr>
        <p:grpSp>
          <p:nvGrpSpPr>
            <p:cNvPr id="677898" name="Group 31"/>
            <p:cNvGrpSpPr>
              <a:grpSpLocks/>
            </p:cNvGrpSpPr>
            <p:nvPr/>
          </p:nvGrpSpPr>
          <p:grpSpPr bwMode="auto">
            <a:xfrm>
              <a:off x="249" y="618"/>
              <a:ext cx="5353" cy="306"/>
              <a:chOff x="113" y="3748"/>
              <a:chExt cx="5353" cy="306"/>
            </a:xfrm>
          </p:grpSpPr>
          <p:sp>
            <p:nvSpPr>
              <p:cNvPr id="79904" name="Text Box 32"/>
              <p:cNvSpPr txBox="1">
                <a:spLocks noChangeArrowheads="1"/>
              </p:cNvSpPr>
              <p:nvPr/>
            </p:nvSpPr>
            <p:spPr bwMode="auto">
              <a:xfrm>
                <a:off x="113" y="3793"/>
                <a:ext cx="51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0" lang="en-US" sz="1800" dirty="0">
                    <a:solidFill>
                      <a:srgbClr val="000099"/>
                    </a:solidFill>
                    <a:latin typeface="Arial" charset="0"/>
                    <a:ea typeface="+mn-ea"/>
                  </a:rPr>
                  <a:t>Thus we are left with only four possible correlation functions                       </a:t>
                </a:r>
                <a:endParaRPr kumimoji="0" lang="ru-RU" sz="1800" dirty="0">
                  <a:solidFill>
                    <a:srgbClr val="000099"/>
                  </a:solidFill>
                  <a:latin typeface="Arial" charset="0"/>
                  <a:ea typeface="+mn-ea"/>
                </a:endParaRPr>
              </a:p>
            </p:txBody>
          </p:sp>
          <p:pic>
            <p:nvPicPr>
              <p:cNvPr id="677901" name="Picture 3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4" y="3748"/>
                <a:ext cx="1452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9906" name="Text Box 34"/>
            <p:cNvSpPr txBox="1">
              <a:spLocks noChangeArrowheads="1"/>
            </p:cNvSpPr>
            <p:nvPr/>
          </p:nvSpPr>
          <p:spPr bwMode="auto">
            <a:xfrm>
              <a:off x="1338" y="996"/>
              <a:ext cx="2772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defRPr/>
              </a:pPr>
              <a:r>
                <a:rPr kumimoji="0" lang="en-US" sz="1600">
                  <a:solidFill>
                    <a:srgbClr val="000099"/>
                  </a:solidFill>
                  <a:latin typeface="Arial" charset="0"/>
                  <a:ea typeface="+mn-ea"/>
                </a:rPr>
                <a:t>which are known as correspondingly :</a:t>
              </a:r>
            </a:p>
            <a:p>
              <a:pPr marL="342900" indent="-342900">
                <a:buFontTx/>
                <a:buAutoNum type="arabicPeriod"/>
                <a:defRPr/>
              </a:pPr>
              <a:r>
                <a:rPr kumimoji="0" lang="en-US" sz="1600">
                  <a:solidFill>
                    <a:srgbClr val="000099"/>
                  </a:solidFill>
                  <a:latin typeface="Arial" charset="0"/>
                  <a:ea typeface="+mn-ea"/>
                </a:rPr>
                <a:t>Temperature anisotropy power spectrum,</a:t>
              </a:r>
            </a:p>
            <a:p>
              <a:pPr marL="342900" indent="-342900">
                <a:buFontTx/>
                <a:buAutoNum type="arabicPeriod"/>
                <a:defRPr/>
              </a:pPr>
              <a:r>
                <a:rPr kumimoji="0" lang="en-US" sz="1600">
                  <a:solidFill>
                    <a:srgbClr val="000099"/>
                  </a:solidFill>
                  <a:latin typeface="Arial" charset="0"/>
                  <a:ea typeface="+mn-ea"/>
                </a:rPr>
                <a:t>E-mode of polarization power spectrum,</a:t>
              </a:r>
            </a:p>
            <a:p>
              <a:pPr marL="342900" indent="-342900">
                <a:buFontTx/>
                <a:buAutoNum type="arabicPeriod"/>
                <a:defRPr/>
              </a:pPr>
              <a:r>
                <a:rPr kumimoji="0" lang="en-US" sz="1600">
                  <a:solidFill>
                    <a:srgbClr val="000099"/>
                  </a:solidFill>
                  <a:latin typeface="Arial" charset="0"/>
                  <a:ea typeface="+mn-ea"/>
                </a:rPr>
                <a:t>B-mode of polarization power spectrum,</a:t>
              </a:r>
            </a:p>
            <a:p>
              <a:pPr marL="342900" indent="-342900">
                <a:buFontTx/>
                <a:buAutoNum type="arabicPeriod"/>
                <a:defRPr/>
              </a:pPr>
              <a:r>
                <a:rPr kumimoji="0" lang="en-US" sz="1600">
                  <a:solidFill>
                    <a:srgbClr val="000099"/>
                  </a:solidFill>
                  <a:latin typeface="Arial" charset="0"/>
                  <a:ea typeface="+mn-ea"/>
                </a:rPr>
                <a:t>Temperature-polarization cross correlation.</a:t>
              </a:r>
              <a:endParaRPr kumimoji="0" lang="ru-RU" sz="16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179388" y="4724400"/>
            <a:ext cx="8964612" cy="641350"/>
            <a:chOff x="0" y="3793"/>
            <a:chExt cx="5647" cy="404"/>
          </a:xfrm>
        </p:grpSpPr>
        <p:sp>
          <p:nvSpPr>
            <p:cNvPr id="79907" name="Text Box 35"/>
            <p:cNvSpPr txBox="1">
              <a:spLocks noChangeArrowheads="1"/>
            </p:cNvSpPr>
            <p:nvPr/>
          </p:nvSpPr>
          <p:spPr bwMode="auto">
            <a:xfrm>
              <a:off x="0" y="3793"/>
              <a:ext cx="564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A usefull consideration to keep in mind is that a given multipole </a:t>
              </a:r>
              <a:r>
                <a:rPr kumimoji="0" lang="en-US" sz="1800" b="1" i="1">
                  <a:solidFill>
                    <a:srgbClr val="000099"/>
                  </a:solidFill>
                  <a:latin typeface="Brush Script MT" pitchFamily="66" charset="0"/>
                  <a:ea typeface="+mn-ea"/>
                </a:rPr>
                <a:t>l</a:t>
              </a:r>
              <a:r>
                <a:rPr kumimoji="0" lang="en-US" sz="1800">
                  <a:solidFill>
                    <a:srgbClr val="000099"/>
                  </a:solidFill>
                  <a:latin typeface="Arial" charset="0"/>
                  <a:ea typeface="+mn-ea"/>
                </a:rPr>
                <a:t> roughly corresponds to angular separation on the sky             . </a:t>
              </a:r>
              <a:endParaRPr kumimoji="0" lang="ru-RU" sz="1800">
                <a:solidFill>
                  <a:srgbClr val="000099"/>
                </a:solidFill>
                <a:latin typeface="Arial" charset="0"/>
                <a:ea typeface="+mn-ea"/>
              </a:endParaRPr>
            </a:p>
          </p:txBody>
        </p:sp>
        <p:pic>
          <p:nvPicPr>
            <p:cNvPr id="677897" name="Picture 3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9" y="3974"/>
              <a:ext cx="5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798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94" grpId="0"/>
      <p:bldP spid="79894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243C3C-EC9B-429F-B044-00EC85BC8D1F}" type="datetime6">
              <a:rPr 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September 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930C35-C395-48F3-8687-A71A299C1A61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51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2132856"/>
            <a:ext cx="6696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prstClr val="white"/>
                </a:solidFill>
              </a:rPr>
              <a:t>Future theoretical problems: for example…</a:t>
            </a:r>
            <a:endParaRPr lang="en-GB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64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438D73-2D6F-40B8-B68A-8DB4EDD74971}" type="slidenum">
              <a:rPr lang="ar-SA"/>
              <a:pPr>
                <a:defRPr/>
              </a:pPr>
              <a:t>52</a:t>
            </a:fld>
            <a:endParaRPr lang="en-GB"/>
          </a:p>
        </p:txBody>
      </p:sp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00FF00"/>
                </a:solidFill>
              </a:rPr>
              <a:t>Cosmological Birefringence</a:t>
            </a:r>
          </a:p>
        </p:txBody>
      </p:sp>
      <p:graphicFrame>
        <p:nvGraphicFramePr>
          <p:cNvPr id="20482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685800" y="1981200"/>
          <a:ext cx="2895600" cy="226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2" name="משוואה" r:id="rId4" imgW="545760" imgH="622080" progId="Equation.3">
                  <p:embed/>
                </p:oleObj>
              </mc:Choice>
              <mc:Fallback>
                <p:oleObj name="משוואה" r:id="rId4" imgW="545760" imgH="622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1200"/>
                        <a:ext cx="2895600" cy="2265363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Line 4"/>
          <p:cNvSpPr>
            <a:spLocks noChangeShapeType="1"/>
          </p:cNvSpPr>
          <p:nvPr/>
        </p:nvSpPr>
        <p:spPr bwMode="auto">
          <a:xfrm>
            <a:off x="990600" y="2667000"/>
            <a:ext cx="2057400" cy="99060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rtl="1">
              <a:defRPr/>
            </a:pPr>
            <a:endParaRPr kumimoji="0"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1270" name="Line 5"/>
          <p:cNvSpPr>
            <a:spLocks noChangeShapeType="1"/>
          </p:cNvSpPr>
          <p:nvPr/>
        </p:nvSpPr>
        <p:spPr bwMode="auto">
          <a:xfrm>
            <a:off x="914400" y="2819400"/>
            <a:ext cx="0" cy="83820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pPr rtl="1">
              <a:defRPr/>
            </a:pPr>
            <a:endParaRPr kumimoji="0"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1271" name="Line 6"/>
          <p:cNvSpPr>
            <a:spLocks noChangeShapeType="1"/>
          </p:cNvSpPr>
          <p:nvPr/>
        </p:nvSpPr>
        <p:spPr bwMode="auto">
          <a:xfrm>
            <a:off x="3124200" y="2667000"/>
            <a:ext cx="0" cy="91440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pPr rtl="1">
              <a:defRPr/>
            </a:pPr>
            <a:endParaRPr kumimoji="0"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1272" name="Line 7"/>
          <p:cNvSpPr>
            <a:spLocks noChangeShapeType="1"/>
          </p:cNvSpPr>
          <p:nvPr/>
        </p:nvSpPr>
        <p:spPr bwMode="auto">
          <a:xfrm>
            <a:off x="2057400" y="2667000"/>
            <a:ext cx="0" cy="91440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pPr rtl="1">
              <a:defRPr/>
            </a:pPr>
            <a:endParaRPr kumimoji="0"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1273" name="Line 8"/>
          <p:cNvSpPr>
            <a:spLocks noChangeShapeType="1"/>
          </p:cNvSpPr>
          <p:nvPr/>
        </p:nvSpPr>
        <p:spPr bwMode="auto">
          <a:xfrm>
            <a:off x="1066800" y="2819400"/>
            <a:ext cx="914400" cy="914400"/>
          </a:xfrm>
          <a:prstGeom prst="line">
            <a:avLst/>
          </a:prstGeom>
          <a:noFill/>
          <a:ln w="25400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pPr rtl="1">
              <a:defRPr/>
            </a:pPr>
            <a:endParaRPr kumimoji="0"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1274" name="Line 9"/>
          <p:cNvSpPr>
            <a:spLocks noChangeShapeType="1"/>
          </p:cNvSpPr>
          <p:nvPr/>
        </p:nvSpPr>
        <p:spPr bwMode="auto">
          <a:xfrm flipH="1">
            <a:off x="2133600" y="2743200"/>
            <a:ext cx="838200" cy="91440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rtl="1">
              <a:defRPr/>
            </a:pPr>
            <a:endParaRPr kumimoji="0" lang="en-GB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34506" name="Text Box 10"/>
          <p:cNvSpPr txBox="1">
            <a:spLocks noChangeArrowheads="1"/>
          </p:cNvSpPr>
          <p:nvPr/>
        </p:nvSpPr>
        <p:spPr bwMode="auto">
          <a:xfrm>
            <a:off x="4038600" y="2438400"/>
            <a:ext cx="4267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kumimoji="0"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Universe is parity - even (?)    </a:t>
            </a:r>
            <a:r>
              <a:rPr kumimoji="0" 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TB=0=EB</a:t>
            </a:r>
            <a:r>
              <a:rPr kumimoji="0"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</a:p>
        </p:txBody>
      </p:sp>
      <p:sp>
        <p:nvSpPr>
          <p:cNvPr id="11276" name="Line 11"/>
          <p:cNvSpPr>
            <a:spLocks noChangeShapeType="1"/>
          </p:cNvSpPr>
          <p:nvPr/>
        </p:nvSpPr>
        <p:spPr bwMode="auto">
          <a:xfrm>
            <a:off x="8001000" y="2667000"/>
            <a:ext cx="3048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rtl="1">
              <a:defRPr/>
            </a:pPr>
            <a:endParaRPr kumimoji="0" lang="en-GB" sz="180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5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9AD22A-9FD3-46E4-A96E-8B75E9FEFD8D}" type="slidenum">
              <a:rPr lang="ar-SA"/>
              <a:pPr>
                <a:defRPr/>
              </a:pPr>
              <a:t>53</a:t>
            </a:fld>
            <a:endParaRPr lang="en-GB"/>
          </a:p>
        </p:txBody>
      </p:sp>
      <p:sp>
        <p:nvSpPr>
          <p:cNvPr id="107530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FF00"/>
                </a:solidFill>
                <a:cs typeface="Tahoma" pitchFamily="34" charset="0"/>
              </a:rPr>
              <a:t>Rotation of Polarization Plane</a:t>
            </a:r>
          </a:p>
        </p:txBody>
      </p:sp>
      <p:pic>
        <p:nvPicPr>
          <p:cNvPr id="21509" name="Picture 14" descr="p12"/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676400"/>
            <a:ext cx="8077200" cy="2838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506" name="Object 24"/>
          <p:cNvGraphicFramePr>
            <a:graphicFrameLocks noChangeAspect="1"/>
          </p:cNvGraphicFramePr>
          <p:nvPr>
            <p:ph sz="quarter" idx="3"/>
          </p:nvPr>
        </p:nvGraphicFramePr>
        <p:xfrm>
          <a:off x="838200" y="4648200"/>
          <a:ext cx="4419600" cy="170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6" name="משוואה" r:id="rId5" imgW="2311200" imgH="888840" progId="Equation.3">
                  <p:embed/>
                </p:oleObj>
              </mc:Choice>
              <mc:Fallback>
                <p:oleObj name="משוואה" r:id="rId5" imgW="231120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648200"/>
                        <a:ext cx="4419600" cy="1700213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Text Box 27"/>
          <p:cNvSpPr txBox="1">
            <a:spLocks noChangeArrowheads="1"/>
          </p:cNvSpPr>
          <p:nvPr/>
        </p:nvSpPr>
        <p:spPr bwMode="auto">
          <a:xfrm>
            <a:off x="5410200" y="4953000"/>
            <a:ext cx="28194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1">
              <a:spcBef>
                <a:spcPct val="50000"/>
              </a:spcBef>
              <a:defRPr/>
            </a:pPr>
            <a:r>
              <a:rPr kumimoji="0" lang="en-US" sz="1800">
                <a:solidFill>
                  <a:srgbClr val="FFFFFF"/>
                </a:solidFill>
                <a:latin typeface="Arial" charset="0"/>
              </a:rPr>
              <a:t>Beam systematics:</a:t>
            </a:r>
          </a:p>
          <a:p>
            <a:pPr rtl="1">
              <a:spcBef>
                <a:spcPct val="50000"/>
              </a:spcBef>
              <a:defRPr/>
            </a:pPr>
            <a:r>
              <a:rPr kumimoji="0" lang="en-US" sz="1800">
                <a:solidFill>
                  <a:srgbClr val="FFFFFF"/>
                </a:solidFill>
                <a:latin typeface="Arial" charset="0"/>
              </a:rPr>
              <a:t> Miller, Shimon &amp; Keating (2009)</a:t>
            </a:r>
          </a:p>
        </p:txBody>
      </p:sp>
    </p:spTree>
    <p:extLst>
      <p:ext uri="{BB962C8B-B14F-4D97-AF65-F5344CB8AC3E}">
        <p14:creationId xmlns:p14="http://schemas.microsoft.com/office/powerpoint/2010/main" val="190055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1100F4-6D9A-4CAC-BD75-F964928413A6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54</a:t>
            </a:fld>
            <a:endParaRPr lang="en-GB">
              <a:solidFill>
                <a:prstClr val="white">
                  <a:shade val="50000"/>
                </a:prstClr>
              </a:solidFill>
            </a:endParaRPr>
          </a:p>
        </p:txBody>
      </p:sp>
      <p:pic>
        <p:nvPicPr>
          <p:cNvPr id="79874" name="Picture 2" descr="Cosmology Group 2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42" y="80962"/>
            <a:ext cx="7630818" cy="5716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8555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0" y="85725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kumimoji="0" lang="en-US" dirty="0">
              <a:solidFill>
                <a:srgbClr val="9999CC"/>
              </a:solidFill>
              <a:latin typeface="Arial" charset="0"/>
            </a:endParaRPr>
          </a:p>
        </p:txBody>
      </p:sp>
      <p:sp>
        <p:nvSpPr>
          <p:cNvPr id="158723" name="Rectangle 3"/>
          <p:cNvSpPr>
            <a:spLocks noChangeArrowheads="1"/>
          </p:cNvSpPr>
          <p:nvPr/>
        </p:nvSpPr>
        <p:spPr bwMode="auto">
          <a:xfrm>
            <a:off x="0" y="173355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kumimoji="0" lang="en-US" sz="1600" b="1">
              <a:solidFill>
                <a:srgbClr val="000000"/>
              </a:solidFill>
              <a:latin typeface="Arial" charset="0"/>
            </a:endParaRPr>
          </a:p>
          <a:p>
            <a:pPr eaLnBrk="0" hangingPunct="0">
              <a:defRPr/>
            </a:pPr>
            <a:endParaRPr kumimoji="0"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228600" y="1676400"/>
            <a:ext cx="8686800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kumimoji="0" lang="en-US" sz="1100" dirty="0">
              <a:solidFill>
                <a:srgbClr val="FF0000"/>
              </a:solidFill>
              <a:latin typeface="Arial" charset="0"/>
            </a:endParaRPr>
          </a:p>
          <a:p>
            <a:pPr lvl="1" eaLnBrk="0" hangingPunct="0">
              <a:defRPr/>
            </a:pPr>
            <a:r>
              <a:rPr kumimoji="0" lang="en-US" b="1" dirty="0" smtClean="0">
                <a:solidFill>
                  <a:srgbClr val="FF0000"/>
                </a:solidFill>
                <a:latin typeface="Arial" charset="0"/>
              </a:rPr>
              <a:t>Summary and conclusions</a:t>
            </a:r>
            <a:endParaRPr kumimoji="0" lang="en-US" b="1" dirty="0" smtClean="0">
              <a:solidFill>
                <a:srgbClr val="FF0000"/>
              </a:solidFill>
              <a:latin typeface="Arial" charset="0"/>
            </a:endParaRPr>
          </a:p>
          <a:p>
            <a:pPr lvl="1" eaLnBrk="0" hangingPunct="0">
              <a:buFontTx/>
              <a:buChar char="•"/>
              <a:defRPr/>
            </a:pPr>
            <a:endParaRPr kumimoji="0" lang="en-US" dirty="0">
              <a:solidFill>
                <a:srgbClr val="FF0000"/>
              </a:solidFill>
              <a:latin typeface="Arial" charset="0"/>
            </a:endParaRPr>
          </a:p>
          <a:p>
            <a:pPr lvl="1" eaLnBrk="0" hangingPunct="0">
              <a:buFontTx/>
              <a:buChar char="•"/>
              <a:defRPr/>
            </a:pPr>
            <a:r>
              <a:rPr kumimoji="0" lang="en-US" sz="1600" dirty="0" smtClean="0">
                <a:solidFill>
                  <a:srgbClr val="FF0000"/>
                </a:solidFill>
                <a:latin typeface="Arial" charset="0"/>
              </a:rPr>
              <a:t>Gravitational </a:t>
            </a:r>
            <a:r>
              <a:rPr kumimoji="0" lang="en-US" sz="1600" dirty="0">
                <a:solidFill>
                  <a:srgbClr val="FF0000"/>
                </a:solidFill>
                <a:latin typeface="Arial" charset="0"/>
              </a:rPr>
              <a:t>waves show  a power spectrum with both E and B mode contributions </a:t>
            </a:r>
          </a:p>
          <a:p>
            <a:pPr lvl="1" eaLnBrk="0" hangingPunct="0">
              <a:defRPr/>
            </a:pPr>
            <a:endParaRPr kumimoji="0" lang="en-US" dirty="0">
              <a:solidFill>
                <a:srgbClr val="FF0000"/>
              </a:solidFill>
              <a:latin typeface="Arial" charset="0"/>
            </a:endParaRPr>
          </a:p>
          <a:p>
            <a:pPr lvl="1" eaLnBrk="0" hangingPunct="0">
              <a:buFontTx/>
              <a:buChar char="•"/>
              <a:defRPr/>
            </a:pPr>
            <a:r>
              <a:rPr kumimoji="0" lang="en-US" sz="1800" dirty="0">
                <a:solidFill>
                  <a:srgbClr val="FF0000"/>
                </a:solidFill>
                <a:latin typeface="Arial" charset="0"/>
              </a:rPr>
              <a:t>Gravitational waves contribution  to B-modes is a few tenths of a </a:t>
            </a:r>
            <a:r>
              <a:rPr kumimoji="0" lang="el-GR" sz="1800" dirty="0">
                <a:solidFill>
                  <a:srgbClr val="FF0000"/>
                </a:solidFill>
                <a:latin typeface="Arial" charset="0"/>
                <a:cs typeface="Arial" charset="0"/>
              </a:rPr>
              <a:t>μ</a:t>
            </a:r>
            <a:r>
              <a:rPr kumimoji="0" lang="en-US" sz="1800" dirty="0">
                <a:solidFill>
                  <a:srgbClr val="FF0000"/>
                </a:solidFill>
                <a:latin typeface="Arial" charset="0"/>
              </a:rPr>
              <a:t>K at </a:t>
            </a:r>
            <a:r>
              <a:rPr kumimoji="0" lang="en-US" sz="1800" b="1" dirty="0">
                <a:solidFill>
                  <a:srgbClr val="FF0000"/>
                </a:solidFill>
                <a:latin typeface="Bradley Hand ITC" pitchFamily="66" charset="0"/>
              </a:rPr>
              <a:t>l</a:t>
            </a:r>
            <a:r>
              <a:rPr kumimoji="0" lang="en-US" sz="1800" dirty="0">
                <a:solidFill>
                  <a:srgbClr val="FF0000"/>
                </a:solidFill>
                <a:latin typeface="Arial" charset="0"/>
              </a:rPr>
              <a:t>~100. </a:t>
            </a:r>
          </a:p>
          <a:p>
            <a:pPr lvl="1" eaLnBrk="0" hangingPunct="0">
              <a:defRPr/>
            </a:pPr>
            <a:endParaRPr kumimoji="0" lang="en-US" dirty="0">
              <a:solidFill>
                <a:srgbClr val="FF0000"/>
              </a:solidFill>
              <a:latin typeface="Arial" charset="0"/>
            </a:endParaRPr>
          </a:p>
          <a:p>
            <a:pPr lvl="1" eaLnBrk="0" hangingPunct="0">
              <a:buFontTx/>
              <a:buChar char="•"/>
              <a:defRPr/>
            </a:pPr>
            <a:r>
              <a:rPr kumimoji="0" lang="en-US" sz="1800" dirty="0">
                <a:solidFill>
                  <a:srgbClr val="FF0000"/>
                </a:solidFill>
                <a:latin typeface="Arial" charset="0"/>
              </a:rPr>
              <a:t>Gravitational waves probe the physics of inflation but will require a </a:t>
            </a:r>
            <a:r>
              <a:rPr kumimoji="0" lang="en-US" sz="1800" dirty="0" smtClean="0">
                <a:solidFill>
                  <a:srgbClr val="FF0000"/>
                </a:solidFill>
                <a:latin typeface="Arial" charset="0"/>
              </a:rPr>
              <a:t>better </a:t>
            </a:r>
            <a:r>
              <a:rPr kumimoji="0" lang="en-US" sz="1800" dirty="0">
                <a:solidFill>
                  <a:srgbClr val="FF0000"/>
                </a:solidFill>
                <a:latin typeface="Arial" charset="0"/>
              </a:rPr>
              <a:t>understanding of foregrounds and secondary effects for their </a:t>
            </a:r>
            <a:r>
              <a:rPr kumimoji="0" lang="en-US" sz="1800" dirty="0" smtClean="0">
                <a:solidFill>
                  <a:srgbClr val="FF0000"/>
                </a:solidFill>
                <a:latin typeface="Arial" charset="0"/>
              </a:rPr>
              <a:t>detection (multi-frequency experiments to exclude dust, synchrotron, lensing…?).</a:t>
            </a:r>
          </a:p>
          <a:p>
            <a:pPr lvl="1" eaLnBrk="0" hangingPunct="0">
              <a:buFontTx/>
              <a:buChar char="•"/>
              <a:defRPr/>
            </a:pPr>
            <a:r>
              <a:rPr kumimoji="0" lang="en-US" sz="18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kumimoji="0" lang="en-US" sz="1800" dirty="0" smtClean="0">
                <a:solidFill>
                  <a:srgbClr val="FF0000"/>
                </a:solidFill>
                <a:latin typeface="Arial" charset="0"/>
              </a:rPr>
              <a:t>This is not the end but the beginning of really new </a:t>
            </a:r>
            <a:r>
              <a:rPr kumimoji="0" lang="en-US" sz="1800" dirty="0" smtClean="0">
                <a:solidFill>
                  <a:srgbClr val="FF0000"/>
                </a:solidFill>
                <a:latin typeface="Arial" charset="0"/>
              </a:rPr>
              <a:t>field of observational cosmology:</a:t>
            </a:r>
            <a:endParaRPr kumimoji="0" lang="en-US" sz="1800" dirty="0" smtClean="0">
              <a:solidFill>
                <a:srgbClr val="FF0000"/>
              </a:solidFill>
              <a:latin typeface="Arial" charset="0"/>
            </a:endParaRPr>
          </a:p>
          <a:p>
            <a:pPr lvl="1" eaLnBrk="0" hangingPunct="0">
              <a:buFontTx/>
              <a:buChar char="•"/>
              <a:defRPr/>
            </a:pPr>
            <a:endParaRPr kumimoji="0" lang="en-US" sz="1800" dirty="0" smtClean="0">
              <a:solidFill>
                <a:srgbClr val="FF0000"/>
              </a:solidFill>
              <a:latin typeface="Arial" charset="0"/>
            </a:endParaRPr>
          </a:p>
          <a:p>
            <a:pPr lvl="1" eaLnBrk="0" hangingPunct="0">
              <a:buFontTx/>
              <a:buChar char="•"/>
              <a:defRPr/>
            </a:pPr>
            <a:r>
              <a:rPr kumimoji="0" lang="en-US" sz="3600" dirty="0" smtClean="0">
                <a:solidFill>
                  <a:srgbClr val="FF0000"/>
                </a:solidFill>
                <a:latin typeface="Arial" charset="0"/>
              </a:rPr>
              <a:t>Gravitational- </a:t>
            </a:r>
            <a:r>
              <a:rPr kumimoji="0" lang="en-US" sz="3600" dirty="0" smtClean="0">
                <a:solidFill>
                  <a:srgbClr val="FF0000"/>
                </a:solidFill>
                <a:latin typeface="Arial" charset="0"/>
              </a:rPr>
              <a:t>Wave </a:t>
            </a:r>
            <a:r>
              <a:rPr kumimoji="0" lang="en-US" sz="3600" dirty="0" smtClean="0">
                <a:solidFill>
                  <a:srgbClr val="FF0000"/>
                </a:solidFill>
                <a:latin typeface="Arial" charset="0"/>
              </a:rPr>
              <a:t>Cosmology</a:t>
            </a:r>
          </a:p>
          <a:p>
            <a:pPr lvl="1" eaLnBrk="0" hangingPunct="0">
              <a:buFontTx/>
              <a:buChar char="•"/>
              <a:defRPr/>
            </a:pPr>
            <a:endParaRPr kumimoji="0" lang="en-US" dirty="0" smtClean="0">
              <a:solidFill>
                <a:srgbClr val="FF0000"/>
              </a:solidFill>
              <a:latin typeface="Arial" charset="0"/>
            </a:endParaRPr>
          </a:p>
          <a:p>
            <a:pPr lvl="1" eaLnBrk="0" hangingPunct="0">
              <a:buFontTx/>
              <a:buChar char="•"/>
              <a:defRPr/>
            </a:pPr>
            <a:endParaRPr kumimoji="0" lang="en-US" dirty="0">
              <a:solidFill>
                <a:srgbClr val="FF0000"/>
              </a:solidFill>
              <a:latin typeface="Arial" charset="0"/>
            </a:endParaRPr>
          </a:p>
          <a:p>
            <a:pPr eaLnBrk="0" hangingPunct="0">
              <a:defRPr/>
            </a:pPr>
            <a:endParaRPr kumimoji="0" lang="en-US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58725" name="Rectangle 5"/>
          <p:cNvSpPr>
            <a:spLocks noChangeArrowheads="1"/>
          </p:cNvSpPr>
          <p:nvPr/>
        </p:nvSpPr>
        <p:spPr bwMode="auto">
          <a:xfrm>
            <a:off x="0" y="5981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kumimoji="0" lang="en-GB" sz="18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764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996952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smtClean="0">
                <a:solidFill>
                  <a:srgbClr val="008080"/>
                </a:solidFill>
              </a:rPr>
              <a:t>Thank you </a:t>
            </a:r>
            <a:endParaRPr lang="en-GB" sz="4000" dirty="0">
              <a:solidFill>
                <a:srgbClr val="0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07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1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3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4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Orbit">
  <a:themeElements>
    <a:clrScheme name="Orbit 3">
      <a:dk1>
        <a:srgbClr val="000066"/>
      </a:dk1>
      <a:lt1>
        <a:srgbClr val="FFFFFF"/>
      </a:lt1>
      <a:dk2>
        <a:srgbClr val="000099"/>
      </a:dk2>
      <a:lt2>
        <a:srgbClr val="9FBFFF"/>
      </a:lt2>
      <a:accent1>
        <a:srgbClr val="0099CC"/>
      </a:accent1>
      <a:accent2>
        <a:srgbClr val="00CC66"/>
      </a:accent2>
      <a:accent3>
        <a:srgbClr val="AAAACA"/>
      </a:accent3>
      <a:accent4>
        <a:srgbClr val="DADADA"/>
      </a:accent4>
      <a:accent5>
        <a:srgbClr val="AACAE2"/>
      </a:accent5>
      <a:accent6>
        <a:srgbClr val="00B95C"/>
      </a:accent6>
      <a:hlink>
        <a:srgbClr val="00FFFF"/>
      </a:hlink>
      <a:folHlink>
        <a:srgbClr val="CDE6FF"/>
      </a:folHlink>
    </a:clrScheme>
    <a:fontScheme name="Orbi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9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20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8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2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rbit">
  <a:themeElements>
    <a:clrScheme name="Orbit 3">
      <a:dk1>
        <a:srgbClr val="000066"/>
      </a:dk1>
      <a:lt1>
        <a:srgbClr val="FFFFFF"/>
      </a:lt1>
      <a:dk2>
        <a:srgbClr val="000099"/>
      </a:dk2>
      <a:lt2>
        <a:srgbClr val="9FBFFF"/>
      </a:lt2>
      <a:accent1>
        <a:srgbClr val="0099CC"/>
      </a:accent1>
      <a:accent2>
        <a:srgbClr val="00CC66"/>
      </a:accent2>
      <a:accent3>
        <a:srgbClr val="AAAACA"/>
      </a:accent3>
      <a:accent4>
        <a:srgbClr val="DADADA"/>
      </a:accent4>
      <a:accent5>
        <a:srgbClr val="AACAE2"/>
      </a:accent5>
      <a:accent6>
        <a:srgbClr val="00B95C"/>
      </a:accent6>
      <a:hlink>
        <a:srgbClr val="00FFFF"/>
      </a:hlink>
      <a:folHlink>
        <a:srgbClr val="CDE6FF"/>
      </a:folHlink>
    </a:clrScheme>
    <a:fontScheme name="Orbi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4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7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6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25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1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4742</TotalTime>
  <Words>2220</Words>
  <Application>Microsoft Office PowerPoint</Application>
  <PresentationFormat>Overhead</PresentationFormat>
  <Paragraphs>267</Paragraphs>
  <Slides>56</Slides>
  <Notes>27</Notes>
  <HiddenSlides>3</HiddenSlides>
  <MMClips>0</MMClips>
  <ScaleCrop>false</ScaleCrop>
  <HeadingPairs>
    <vt:vector size="6" baseType="variant">
      <vt:variant>
        <vt:lpstr>Theme</vt:lpstr>
      </vt:variant>
      <vt:variant>
        <vt:i4>24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56</vt:i4>
      </vt:variant>
    </vt:vector>
  </HeadingPairs>
  <TitlesOfParts>
    <vt:vector size="83" baseType="lpstr">
      <vt:lpstr>Apex</vt:lpstr>
      <vt:lpstr>1_Pixel</vt:lpstr>
      <vt:lpstr>6_Pixel</vt:lpstr>
      <vt:lpstr>11_Pixel</vt:lpstr>
      <vt:lpstr>13_Pixel</vt:lpstr>
      <vt:lpstr>14_Pixel</vt:lpstr>
      <vt:lpstr>5_Apex</vt:lpstr>
      <vt:lpstr>1_Orbit</vt:lpstr>
      <vt:lpstr>5_Pixel</vt:lpstr>
      <vt:lpstr>12_Pixel</vt:lpstr>
      <vt:lpstr>19_Pixel</vt:lpstr>
      <vt:lpstr>20_Pixel</vt:lpstr>
      <vt:lpstr>9_Default Design</vt:lpstr>
      <vt:lpstr>1_Apex</vt:lpstr>
      <vt:lpstr>18_Pixel</vt:lpstr>
      <vt:lpstr>Pixel</vt:lpstr>
      <vt:lpstr>2_Apex</vt:lpstr>
      <vt:lpstr>3_Apex</vt:lpstr>
      <vt:lpstr>Orbit</vt:lpstr>
      <vt:lpstr>4_Apex</vt:lpstr>
      <vt:lpstr>7_Apex</vt:lpstr>
      <vt:lpstr>6_Apex</vt:lpstr>
      <vt:lpstr>25_Pixel</vt:lpstr>
      <vt:lpstr>21_Pixel</vt:lpstr>
      <vt:lpstr>Picture</vt:lpstr>
      <vt:lpstr>Bitmap Image</vt:lpstr>
      <vt:lpstr>Microsoft Equation 3.0</vt:lpstr>
      <vt:lpstr> CMB Polarization generated by cosmological gravitational waves </vt:lpstr>
      <vt:lpstr>Talk Overview: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03.08.1914 -12.02.1987</vt:lpstr>
      <vt:lpstr>DASI Experiment, 2003</vt:lpstr>
      <vt:lpstr>Map of E-polarization</vt:lpstr>
      <vt:lpstr>PowerPoint Presentation</vt:lpstr>
      <vt:lpstr>PowerPoint Presentation</vt:lpstr>
      <vt:lpstr>The Challenge of B-Mode Detection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 of story – the  Joint Analysis of BICEP2/Keck Array and Planck Data  ( arXiv:1502.00612v1 [astro-ph.CO] 2 Feb 2015)</vt:lpstr>
      <vt:lpstr>PowerPoint Presentation</vt:lpstr>
      <vt:lpstr>PowerPoint Presentation</vt:lpstr>
      <vt:lpstr>Tensor perturbations: gravitational waves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Cosmological Birefringence</vt:lpstr>
      <vt:lpstr>Rotation of Polarization Plane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General</dc:title>
  <dc:creator>agp</dc:creator>
  <cp:lastModifiedBy>Alex</cp:lastModifiedBy>
  <cp:revision>269</cp:revision>
  <cp:lastPrinted>1904-01-01T00:00:00Z</cp:lastPrinted>
  <dcterms:created xsi:type="dcterms:W3CDTF">1904-01-01T00:00:00Z</dcterms:created>
  <dcterms:modified xsi:type="dcterms:W3CDTF">2015-09-09T21:41:18Z</dcterms:modified>
</cp:coreProperties>
</file>