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2" r:id="rId3"/>
    <p:sldId id="263" r:id="rId4"/>
    <p:sldId id="257" r:id="rId5"/>
    <p:sldId id="260" r:id="rId6"/>
    <p:sldId id="259" r:id="rId7"/>
    <p:sldId id="261" r:id="rId8"/>
    <p:sldId id="262" r:id="rId9"/>
    <p:sldId id="264" r:id="rId10"/>
    <p:sldId id="269" r:id="rId11"/>
    <p:sldId id="270" r:id="rId12"/>
    <p:sldId id="267" r:id="rId13"/>
    <p:sldId id="268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18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F348F-60EC-44E4-BA63-A09C07AE31E7}" type="datetimeFigureOut">
              <a:rPr lang="en-US" smtClean="0"/>
              <a:pPr/>
              <a:t>06-Sep-15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FFCA4-86D0-4516-8C47-66B0A6F239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863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F348F-60EC-44E4-BA63-A09C07AE31E7}" type="datetimeFigureOut">
              <a:rPr lang="en-US" smtClean="0"/>
              <a:pPr/>
              <a:t>06-Sep-15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FFCA4-86D0-4516-8C47-66B0A6F239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965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F348F-60EC-44E4-BA63-A09C07AE31E7}" type="datetimeFigureOut">
              <a:rPr lang="en-US" smtClean="0"/>
              <a:pPr/>
              <a:t>06-Sep-15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FFCA4-86D0-4516-8C47-66B0A6F239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78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F348F-60EC-44E4-BA63-A09C07AE31E7}" type="datetimeFigureOut">
              <a:rPr lang="en-US" smtClean="0"/>
              <a:pPr/>
              <a:t>06-Sep-15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FFCA4-86D0-4516-8C47-66B0A6F239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78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F348F-60EC-44E4-BA63-A09C07AE31E7}" type="datetimeFigureOut">
              <a:rPr lang="en-US" smtClean="0"/>
              <a:pPr/>
              <a:t>06-Sep-15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FFCA4-86D0-4516-8C47-66B0A6F239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88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F348F-60EC-44E4-BA63-A09C07AE31E7}" type="datetimeFigureOut">
              <a:rPr lang="en-US" smtClean="0"/>
              <a:pPr/>
              <a:t>06-Sep-15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FFCA4-86D0-4516-8C47-66B0A6F239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672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F348F-60EC-44E4-BA63-A09C07AE31E7}" type="datetimeFigureOut">
              <a:rPr lang="en-US" smtClean="0"/>
              <a:pPr/>
              <a:t>06-Sep-15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FFCA4-86D0-4516-8C47-66B0A6F239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139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F348F-60EC-44E4-BA63-A09C07AE31E7}" type="datetimeFigureOut">
              <a:rPr lang="en-US" smtClean="0"/>
              <a:pPr/>
              <a:t>06-Sep-15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FFCA4-86D0-4516-8C47-66B0A6F239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113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F348F-60EC-44E4-BA63-A09C07AE31E7}" type="datetimeFigureOut">
              <a:rPr lang="en-US" smtClean="0"/>
              <a:pPr/>
              <a:t>06-Sep-15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FFCA4-86D0-4516-8C47-66B0A6F239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79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F348F-60EC-44E4-BA63-A09C07AE31E7}" type="datetimeFigureOut">
              <a:rPr lang="en-US" smtClean="0"/>
              <a:pPr/>
              <a:t>06-Sep-15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FFCA4-86D0-4516-8C47-66B0A6F239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018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F348F-60EC-44E4-BA63-A09C07AE31E7}" type="datetimeFigureOut">
              <a:rPr lang="en-US" smtClean="0"/>
              <a:pPr/>
              <a:t>06-Sep-15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FFCA4-86D0-4516-8C47-66B0A6F239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664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7F348F-60EC-44E4-BA63-A09C07AE31E7}" type="datetimeFigureOut">
              <a:rPr lang="en-US" smtClean="0"/>
              <a:pPr/>
              <a:t>06-Sep-15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FFCA4-86D0-4516-8C47-66B0A6F239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14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lexey@byalko.r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Solar Atmosphere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en-US" sz="3600" dirty="0" smtClean="0"/>
              <a:t>A review based on paper: </a:t>
            </a:r>
            <a:br>
              <a:rPr lang="en-US" sz="3600" dirty="0" smtClean="0"/>
            </a:br>
            <a:r>
              <a:rPr lang="en-US" sz="3600" dirty="0" smtClean="0"/>
              <a:t>E. </a:t>
            </a:r>
            <a:r>
              <a:rPr lang="en-US" sz="3600" dirty="0" err="1" smtClean="0"/>
              <a:t>Avrett</a:t>
            </a:r>
            <a:r>
              <a:rPr lang="en-US" sz="3600" dirty="0" smtClean="0"/>
              <a:t>, et al. “Modeling the Chromosphere of a Sunspot and the Quiet Sun” and some others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[Alexey V. Byalko]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sz="2800" dirty="0" smtClean="0"/>
              <a:t>Landau Institute of Theoretical Physics, Russian Academy of Sciences, </a:t>
            </a:r>
            <a:r>
              <a:rPr lang="en-US" sz="2800" dirty="0" err="1" smtClean="0"/>
              <a:t>Chernogolovka</a:t>
            </a:r>
            <a:r>
              <a:rPr lang="en-US" sz="2800" dirty="0" smtClean="0"/>
              <a:t>, Moscow oblast, 142432 Russia </a:t>
            </a:r>
            <a:br>
              <a:rPr lang="en-US" sz="2800" dirty="0" smtClean="0"/>
            </a:br>
            <a:r>
              <a:rPr lang="en-US" sz="2800" dirty="0" smtClean="0"/>
              <a:t>&amp; journal “Priroda” RAS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800" dirty="0" smtClean="0"/>
              <a:t>email: </a:t>
            </a:r>
            <a:r>
              <a:rPr lang="en-US" sz="2800" dirty="0" smtClean="0">
                <a:hlinkClick r:id="rId2"/>
              </a:rPr>
              <a:t>alexey@byalko.ru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www.byalko.com/alexey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1682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2964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Planet atmospheres as a paradox of science</a:t>
            </a:r>
            <a:endParaRPr lang="en-US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4571998" cy="3782819"/>
          </a:xfrm>
          <a:prstGeom prst="rect">
            <a:avLst/>
          </a:prstGeom>
        </p:spPr>
      </p:pic>
      <p:pic>
        <p:nvPicPr>
          <p:cNvPr id="4" name="Рисунок 3" descr="http://www.nature.com/polopoly_fs/7.29091.1441115562!/image/nh_01_stern_05_pluto_hazeneweb.jpg_gen/derivatives/landscape_630/nh_01_stern_05_pluto_hazeneweb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3578251"/>
            <a:ext cx="5940425" cy="33337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800600" y="685800"/>
            <a:ext cx="43434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Do we have a reasonable theory </a:t>
            </a:r>
            <a:r>
              <a:rPr lang="en-US" dirty="0"/>
              <a:t>of </a:t>
            </a:r>
            <a:r>
              <a:rPr lang="en-US" dirty="0" smtClean="0"/>
              <a:t>clouds?</a:t>
            </a:r>
          </a:p>
          <a:p>
            <a:r>
              <a:rPr lang="en-US" dirty="0"/>
              <a:t>– No.</a:t>
            </a:r>
          </a:p>
          <a:p>
            <a:r>
              <a:rPr lang="en-US" dirty="0" smtClean="0"/>
              <a:t>Do </a:t>
            </a:r>
            <a:r>
              <a:rPr lang="en-US" dirty="0"/>
              <a:t>we understand </a:t>
            </a:r>
            <a:r>
              <a:rPr lang="en-US" dirty="0" smtClean="0"/>
              <a:t>thunderstorm electric charge separation?</a:t>
            </a:r>
          </a:p>
          <a:p>
            <a:r>
              <a:rPr lang="en-US" dirty="0" smtClean="0"/>
              <a:t>– No.</a:t>
            </a:r>
          </a:p>
          <a:p>
            <a:r>
              <a:rPr lang="en-US" dirty="0"/>
              <a:t>Do </a:t>
            </a:r>
            <a:r>
              <a:rPr lang="en-US" dirty="0" smtClean="0"/>
              <a:t>we understand rare </a:t>
            </a:r>
            <a:r>
              <a:rPr lang="en-US" dirty="0"/>
              <a:t>lightning </a:t>
            </a:r>
            <a:r>
              <a:rPr lang="en-US" dirty="0" smtClean="0"/>
              <a:t>events in upper atmosphere :  sprite halos, blue jets and so on? </a:t>
            </a:r>
          </a:p>
          <a:p>
            <a:r>
              <a:rPr lang="en-US" dirty="0" smtClean="0"/>
              <a:t>– </a:t>
            </a:r>
            <a:r>
              <a:rPr lang="en-US" dirty="0"/>
              <a:t>No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600" y="6495492"/>
            <a:ext cx="1993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Pluto’s atmosphere</a:t>
            </a:r>
            <a:endParaRPr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52400" y="4803216"/>
            <a:ext cx="43014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Energy flux and convection lead to known </a:t>
            </a:r>
          </a:p>
          <a:p>
            <a:r>
              <a:rPr lang="en-US" dirty="0" smtClean="0"/>
              <a:t>types of instability.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80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943600" y="890474"/>
            <a:ext cx="347941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/>
              <a:t>Vogler</a:t>
            </a:r>
            <a:r>
              <a:rPr lang="en-US" sz="2000" dirty="0" smtClean="0"/>
              <a:t> </a:t>
            </a:r>
            <a:r>
              <a:rPr lang="en-US" sz="2000" dirty="0"/>
              <a:t>A. Stimulating </a:t>
            </a:r>
            <a:r>
              <a:rPr lang="en-US" sz="2000" dirty="0" err="1" smtClean="0"/>
              <a:t>Radiative</a:t>
            </a:r>
            <a:r>
              <a:rPr lang="en-US" sz="2000" dirty="0" smtClean="0"/>
              <a:t> </a:t>
            </a:r>
            <a:r>
              <a:rPr lang="en-US" sz="2000" dirty="0" err="1" smtClean="0"/>
              <a:t>Magnito</a:t>
            </a:r>
            <a:r>
              <a:rPr lang="en-US" sz="2000" dirty="0" smtClean="0"/>
              <a:t>-convection </a:t>
            </a:r>
            <a:r>
              <a:rPr lang="en-US" sz="2000" dirty="0"/>
              <a:t>in the Solar </a:t>
            </a:r>
            <a:r>
              <a:rPr lang="en-US" sz="2000" dirty="0" smtClean="0"/>
              <a:t>Photosphere.</a:t>
            </a:r>
          </a:p>
          <a:p>
            <a:r>
              <a:rPr lang="en-US" sz="2000" dirty="0" smtClean="0"/>
              <a:t>Lower right: intensity;</a:t>
            </a:r>
            <a:r>
              <a:rPr lang="en-US" sz="2000" dirty="0"/>
              <a:t> </a:t>
            </a:r>
            <a:endParaRPr lang="en-US" sz="2000" dirty="0" smtClean="0"/>
          </a:p>
          <a:p>
            <a:r>
              <a:rPr lang="en-US" sz="2000" dirty="0" smtClean="0"/>
              <a:t>Lower left: temperature, K;</a:t>
            </a:r>
            <a:endParaRPr lang="en-US" sz="2000" dirty="0"/>
          </a:p>
          <a:p>
            <a:r>
              <a:rPr lang="en-US" sz="2000" dirty="0" smtClean="0"/>
              <a:t>Upper </a:t>
            </a:r>
            <a:r>
              <a:rPr lang="en-US" sz="2000" dirty="0"/>
              <a:t>right: vertical </a:t>
            </a:r>
            <a:r>
              <a:rPr lang="en-US" sz="2000" dirty="0" smtClean="0"/>
              <a:t>velocity;</a:t>
            </a:r>
            <a:endParaRPr lang="en-US" sz="2000" dirty="0"/>
          </a:p>
          <a:p>
            <a:r>
              <a:rPr lang="en-US" sz="2000" dirty="0"/>
              <a:t>Upper </a:t>
            </a:r>
            <a:r>
              <a:rPr lang="en-US" sz="2000" dirty="0" smtClean="0"/>
              <a:t>left: vertical magnetic </a:t>
            </a:r>
          </a:p>
          <a:p>
            <a:r>
              <a:rPr lang="en-US" sz="2000" dirty="0" smtClean="0"/>
              <a:t>Field, </a:t>
            </a:r>
            <a:r>
              <a:rPr lang="en-US" sz="2000" dirty="0" err="1" smtClean="0"/>
              <a:t>Gs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pic>
        <p:nvPicPr>
          <p:cNvPr id="5" name="Рисунок 4" descr="Vog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00783" y="820719"/>
            <a:ext cx="6228544" cy="603728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810000" y="0"/>
            <a:ext cx="22177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Solar cell</a:t>
            </a:r>
            <a:r>
              <a:rPr lang="en-US" sz="3600" dirty="0"/>
              <a:t>s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987" y="3660211"/>
            <a:ext cx="3497678" cy="279404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486400" y="6454254"/>
            <a:ext cx="36382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Spectrum </a:t>
            </a:r>
            <a:r>
              <a:rPr lang="en-US" dirty="0"/>
              <a:t>of solar surface oscillations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077200" y="3660211"/>
            <a:ext cx="6527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5 min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27864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762000" y="-838200"/>
            <a:ext cx="10744200" cy="70866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24000" y="6204466"/>
            <a:ext cx="44832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 smtClean="0"/>
              <a:t>Curdt</a:t>
            </a:r>
            <a:r>
              <a:rPr lang="en-US" sz="1600" dirty="0" smtClean="0"/>
              <a:t> </a:t>
            </a:r>
            <a:r>
              <a:rPr lang="en-US" sz="1600" dirty="0"/>
              <a:t>W</a:t>
            </a:r>
            <a:r>
              <a:rPr lang="en-US" sz="1600" dirty="0" smtClean="0"/>
              <a:t>. et al.</a:t>
            </a:r>
            <a:r>
              <a:rPr lang="pt-BR" sz="1600" dirty="0" smtClean="0"/>
              <a:t> </a:t>
            </a:r>
            <a:r>
              <a:rPr lang="en-US" sz="1600" dirty="0"/>
              <a:t>SUMER atlas</a:t>
            </a:r>
            <a:r>
              <a:rPr lang="pt-BR" sz="1600" dirty="0" smtClean="0"/>
              <a:t>, </a:t>
            </a:r>
            <a:r>
              <a:rPr lang="pt-BR" sz="1600" dirty="0"/>
              <a:t>A&amp;A, 375, </a:t>
            </a:r>
            <a:r>
              <a:rPr lang="pt-BR" sz="1600" dirty="0" smtClean="0"/>
              <a:t>591</a:t>
            </a:r>
            <a:r>
              <a:rPr lang="pt-BR" sz="1600" dirty="0" smtClean="0">
                <a:solidFill>
                  <a:prstClr val="black"/>
                </a:solidFill>
              </a:rPr>
              <a:t> (2001)</a:t>
            </a:r>
            <a:r>
              <a:rPr lang="en-US" sz="16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094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609600" y="-762000"/>
            <a:ext cx="10439400" cy="761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2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914400" y="-762000"/>
            <a:ext cx="10896600" cy="708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99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9664" y="157059"/>
            <a:ext cx="388241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Temperature [K</a:t>
            </a:r>
            <a:r>
              <a:rPr lang="en-US" sz="2800" dirty="0"/>
              <a:t>]</a:t>
            </a:r>
            <a:r>
              <a:rPr lang="en-US" sz="2800" dirty="0" smtClean="0"/>
              <a:t> and densities [cm</a:t>
            </a:r>
            <a:r>
              <a:rPr lang="en-US" sz="2800" baseline="30000" dirty="0" smtClean="0"/>
              <a:t>-3</a:t>
            </a:r>
            <a:r>
              <a:rPr lang="en-US" sz="2800" dirty="0" smtClean="0"/>
              <a:t>]</a:t>
            </a:r>
          </a:p>
          <a:p>
            <a:r>
              <a:rPr lang="en-US" sz="2400" i="1" dirty="0" err="1" smtClean="0"/>
              <a:t>n</a:t>
            </a:r>
            <a:r>
              <a:rPr lang="en-US" sz="2400" baseline="-25000" dirty="0" err="1" smtClean="0"/>
              <a:t>H</a:t>
            </a:r>
            <a:r>
              <a:rPr lang="en-US" sz="2400" i="1" baseline="-25000" dirty="0" err="1" smtClean="0"/>
              <a:t>total</a:t>
            </a:r>
            <a:r>
              <a:rPr lang="en-US" sz="2400" i="1" dirty="0" smtClean="0"/>
              <a:t> </a:t>
            </a:r>
            <a:r>
              <a:rPr lang="en-US" sz="2400" dirty="0" smtClean="0"/>
              <a:t>– blue;</a:t>
            </a:r>
            <a:endParaRPr lang="en-US" sz="2400" baseline="-25000" dirty="0" smtClean="0"/>
          </a:p>
          <a:p>
            <a:r>
              <a:rPr lang="en-US" sz="2400" i="1" dirty="0" err="1" smtClean="0"/>
              <a:t>n</a:t>
            </a:r>
            <a:r>
              <a:rPr lang="en-US" sz="2400" baseline="-25000" dirty="0" err="1" smtClean="0"/>
              <a:t>H</a:t>
            </a:r>
            <a:r>
              <a:rPr lang="en-US" sz="2400" i="1" baseline="-25000" dirty="0" err="1" smtClean="0"/>
              <a:t>neutral</a:t>
            </a:r>
            <a:r>
              <a:rPr lang="en-US" sz="2400" i="1" baseline="-25000" dirty="0" smtClean="0"/>
              <a:t> </a:t>
            </a:r>
            <a:r>
              <a:rPr lang="en-US" sz="2400" dirty="0" smtClean="0"/>
              <a:t> </a:t>
            </a:r>
            <a:r>
              <a:rPr lang="en-US" sz="2400" dirty="0"/>
              <a:t>– </a:t>
            </a:r>
            <a:r>
              <a:rPr lang="en-US" sz="2400" dirty="0" smtClean="0"/>
              <a:t> green;</a:t>
            </a:r>
            <a:endParaRPr lang="en-US" sz="2400" baseline="-25000" dirty="0" smtClean="0"/>
          </a:p>
          <a:p>
            <a:r>
              <a:rPr lang="en-US" sz="2400" i="1" dirty="0" smtClean="0"/>
              <a:t>n</a:t>
            </a:r>
            <a:r>
              <a:rPr lang="en-US" sz="2400" baseline="-25000" dirty="0" smtClean="0"/>
              <a:t>e </a:t>
            </a:r>
            <a:r>
              <a:rPr lang="en-US" sz="2400" dirty="0" smtClean="0"/>
              <a:t>–  red;</a:t>
            </a:r>
          </a:p>
          <a:p>
            <a:r>
              <a:rPr lang="en-US" sz="2400" i="1" dirty="0" err="1"/>
              <a:t>n</a:t>
            </a:r>
            <a:r>
              <a:rPr lang="en-US" sz="2400" baseline="-25000" dirty="0" err="1"/>
              <a:t>H</a:t>
            </a:r>
            <a:r>
              <a:rPr lang="en-US" sz="2400" baseline="-25000" dirty="0" smtClean="0"/>
              <a:t>—</a:t>
            </a:r>
            <a:r>
              <a:rPr lang="en-US" sz="2400" dirty="0"/>
              <a:t>– </a:t>
            </a:r>
            <a:r>
              <a:rPr lang="en-US" sz="2400" dirty="0" smtClean="0"/>
              <a:t>triple line</a:t>
            </a:r>
          </a:p>
          <a:p>
            <a:r>
              <a:rPr lang="en-US" sz="2400" dirty="0" smtClean="0"/>
              <a:t>(calculated from others).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5715000" y="3357770"/>
                <a:ext cx="3413078" cy="31393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At z&lt;1700 km a small difference between </a:t>
                </a:r>
                <a:r>
                  <a:rPr lang="en-US" i="1" dirty="0" err="1" smtClean="0"/>
                  <a:t>n</a:t>
                </a:r>
                <a:r>
                  <a:rPr lang="en-US" baseline="-25000" dirty="0" err="1" smtClean="0"/>
                  <a:t>H</a:t>
                </a:r>
                <a:r>
                  <a:rPr lang="en-US" i="1" baseline="-25000" dirty="0" err="1" smtClean="0"/>
                  <a:t>total</a:t>
                </a:r>
                <a:r>
                  <a:rPr lang="en-US" i="1" dirty="0" smtClean="0"/>
                  <a:t> </a:t>
                </a:r>
                <a:r>
                  <a:rPr lang="en-US" dirty="0" smtClean="0"/>
                  <a:t>and </a:t>
                </a:r>
                <a:r>
                  <a:rPr lang="en-US" i="1" dirty="0" err="1" smtClean="0"/>
                  <a:t>n</a:t>
                </a:r>
                <a:r>
                  <a:rPr lang="en-US" baseline="-25000" dirty="0" err="1" smtClean="0"/>
                  <a:t>H</a:t>
                </a:r>
                <a:r>
                  <a:rPr lang="en-US" i="1" baseline="-25000" dirty="0" err="1" smtClean="0"/>
                  <a:t>neutral</a:t>
                </a:r>
                <a:r>
                  <a:rPr lang="en-US" i="1" baseline="-25000" dirty="0" smtClean="0"/>
                  <a:t> </a:t>
                </a:r>
                <a:r>
                  <a:rPr lang="en-US" baseline="-25000" dirty="0" smtClean="0"/>
                  <a:t> </a:t>
                </a:r>
                <a:r>
                  <a:rPr lang="en-US" dirty="0" smtClean="0"/>
                  <a:t>occurs due to some concentration of </a:t>
                </a:r>
                <a:r>
                  <a:rPr lang="en-US" dirty="0"/>
                  <a:t>H</a:t>
                </a:r>
                <a:r>
                  <a:rPr lang="en-US" baseline="30000" dirty="0"/>
                  <a:t>– </a:t>
                </a:r>
                <a:r>
                  <a:rPr lang="en-US" dirty="0" smtClean="0"/>
                  <a:t>ion.</a:t>
                </a:r>
              </a:p>
              <a:p>
                <a:r>
                  <a:rPr lang="en-US" dirty="0"/>
                  <a:t>At </a:t>
                </a:r>
                <a:r>
                  <a:rPr lang="en-US" dirty="0" smtClean="0"/>
                  <a:t>z&gt;1900 </a:t>
                </a:r>
                <a:r>
                  <a:rPr lang="en-US" dirty="0"/>
                  <a:t>km </a:t>
                </a:r>
                <a:r>
                  <a:rPr lang="en-US" i="1" dirty="0" err="1" smtClean="0"/>
                  <a:t>n</a:t>
                </a:r>
                <a:r>
                  <a:rPr lang="en-US" baseline="-25000" dirty="0" err="1" smtClean="0"/>
                  <a:t>Ht</a:t>
                </a:r>
                <a:r>
                  <a:rPr lang="en-US" dirty="0" smtClean="0"/>
                  <a:t> = </a:t>
                </a:r>
                <a:r>
                  <a:rPr lang="en-US" i="1" dirty="0"/>
                  <a:t>n</a:t>
                </a:r>
                <a:r>
                  <a:rPr lang="en-US" baseline="-25000" dirty="0"/>
                  <a:t>e</a:t>
                </a:r>
                <a:r>
                  <a:rPr lang="en-US" dirty="0"/>
                  <a:t> (full ionization</a:t>
                </a:r>
                <a:r>
                  <a:rPr lang="en-US" dirty="0" smtClean="0"/>
                  <a:t>).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General density is equal to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𝜌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z</m:t>
                          </m:r>
                        </m:e>
                      </m:d>
                      <m:r>
                        <a:rPr lang="en-US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1.41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H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H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𝑡𝑜𝑡𝑎𝑙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 smtClean="0"/>
                  <a:t>(a coefficient due to 10% He).</a:t>
                </a:r>
              </a:p>
              <a:p>
                <a:r>
                  <a:rPr lang="en-US" dirty="0" smtClean="0"/>
                  <a:t>It is very close to an exponent: </a:t>
                </a: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3357770"/>
                <a:ext cx="3413078" cy="3139321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1610" t="-971" r="-894" b="-21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550" y="2"/>
            <a:ext cx="5202447" cy="311488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9" y="3176401"/>
            <a:ext cx="5526205" cy="31828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-15922" y="6295025"/>
                <a:ext cx="9144000" cy="5629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𝜌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100 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km</m:t>
                          </m:r>
                          <m:r>
                            <a:rPr lang="en-US" i="1">
                              <a:latin typeface="Cambria Math"/>
                            </a:rPr>
                            <m:t>&lt;</m:t>
                          </m:r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  <m:r>
                            <a:rPr lang="en-US" i="1">
                              <a:latin typeface="Cambria Math"/>
                            </a:rPr>
                            <m:t>&lt;1850 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km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≈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𝜌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𝑧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𝐻</m:t>
                                  </m:r>
                                </m:den>
                              </m:f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;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=2.75 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−7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g</m:t>
                          </m:r>
                          <m:r>
                            <a:rPr lang="en-US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c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m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i="1">
                              <a:latin typeface="Cambria Math"/>
                            </a:rPr>
                            <m:t>;</m:t>
                          </m:r>
                          <m:r>
                            <a:rPr lang="en-US" i="1">
                              <a:latin typeface="Cambria Math"/>
                            </a:rPr>
                            <m:t>𝐻</m:t>
                          </m:r>
                        </m:e>
                      </m:func>
                      <m:r>
                        <a:rPr lang="en-US" i="1">
                          <a:latin typeface="Cambria Math"/>
                        </a:rPr>
                        <m:t>= 127 </m:t>
                      </m:r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km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922" y="6295025"/>
                <a:ext cx="9144000" cy="562975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208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-685800" y="337430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981200" y="0"/>
            <a:ext cx="51280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Velocities in the solar atmosphere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30684" y="819920"/>
                <a:ext cx="4693715" cy="50450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Due to exponential density  decrease</a:t>
                </a:r>
              </a:p>
              <a:p>
                <a:r>
                  <a:rPr lang="en-US" dirty="0"/>
                  <a:t>t</a:t>
                </a:r>
                <a:r>
                  <a:rPr lang="en-US" dirty="0" smtClean="0"/>
                  <a:t>he Alfven velocity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𝐻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/>
                              </a:rPr>
                              <m:t>4</m:t>
                            </m:r>
                            <m:r>
                              <a:rPr lang="en-US" i="1">
                                <a:latin typeface="Cambria Math"/>
                              </a:rPr>
                              <m:t>𝜋𝜌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𝑧</m:t>
                                </m:r>
                              </m:e>
                            </m:d>
                          </m:e>
                        </m:rad>
                      </m:den>
                    </m:f>
                    <m:r>
                      <a:rPr lang="en-US" b="0" i="0" smtClean="0">
                        <a:latin typeface="Cambria Math"/>
                      </a:rPr>
                      <m:t> .</m:t>
                    </m:r>
                  </m:oMath>
                </a14:m>
                <a:endParaRPr lang="en-US" dirty="0" smtClean="0"/>
              </a:p>
              <a:p>
                <a:r>
                  <a:rPr lang="en-US" dirty="0"/>
                  <a:t>w</a:t>
                </a:r>
                <a:r>
                  <a:rPr lang="en-US" dirty="0" smtClean="0"/>
                  <a:t>ill increase with height nearly exponentially.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𝐴</m:t>
                        </m:r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)=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(1</m:t>
                    </m:r>
                    <m:r>
                      <a:rPr lang="en-US" i="1">
                        <a:latin typeface="Cambria Math"/>
                      </a:rPr>
                      <m:t>𝐺𝑠</m:t>
                    </m:r>
                    <m:r>
                      <a:rPr lang="en-US" i="1">
                        <a:latin typeface="Cambria Math"/>
                      </a:rPr>
                      <m:t>,</m:t>
                    </m:r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.</a:t>
                </a:r>
              </a:p>
              <a:p>
                <a:r>
                  <a:rPr lang="en-US" dirty="0" smtClean="0"/>
                  <a:t>The sound velocity depends on temperature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𝑝</m:t>
                                  </m:r>
                                  <m:r>
                                    <a:rPr lang="ru-RU" i="1">
                                      <a:latin typeface="Cambria Math"/>
                                    </a:rPr>
                                    <m:t>/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𝜕𝜌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𝑠</m:t>
                              </m:r>
                            </m:sub>
                          </m:sSub>
                        </m:e>
                      </m:rad>
                      <m:r>
                        <a:rPr lang="en-US" i="1">
                          <a:latin typeface="Cambria Math"/>
                        </a:rPr>
                        <m:t>=1.08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𝐵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𝑇</m:t>
                          </m:r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e>
                      </m:rad>
                      <m:r>
                        <a:rPr lang="en-US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 smtClean="0"/>
              </a:p>
              <a:p>
                <a:r>
                  <a:rPr lang="en-US" dirty="0" smtClean="0"/>
                  <a:t>Turbulent velocities V </a:t>
                </a:r>
                <a:r>
                  <a:rPr lang="en-US" dirty="0" err="1" smtClean="0"/>
                  <a:t>tur</a:t>
                </a:r>
                <a:r>
                  <a:rPr lang="en-US" dirty="0" smtClean="0"/>
                  <a:t> have been estimated by </a:t>
                </a:r>
                <a:r>
                  <a:rPr lang="en-US" dirty="0" err="1" smtClean="0"/>
                  <a:t>Avrett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ey</a:t>
                </a:r>
                <a:r>
                  <a:rPr lang="en-US" dirty="0" smtClean="0"/>
                  <a:t> al. by lines widening.</a:t>
                </a:r>
              </a:p>
              <a:p>
                <a:endParaRPr lang="en-US" dirty="0"/>
              </a:p>
              <a:p>
                <a:r>
                  <a:rPr lang="en-US" dirty="0"/>
                  <a:t>Solar atmosphere velocities: sound (blue), turbulent (green), Alfven (red) and its exponential </a:t>
                </a:r>
                <a:r>
                  <a:rPr lang="en-US" dirty="0" err="1"/>
                  <a:t>upproximation</a:t>
                </a:r>
                <a:r>
                  <a:rPr lang="en-US" dirty="0"/>
                  <a:t> (dashed). 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Pay attention that sound, Alfven and turbulent velocities becomes of the same order at transition region (z = 1850 km).  </a:t>
                </a:r>
                <a:endParaRPr lang="en-US" dirty="0"/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84" y="819920"/>
                <a:ext cx="4693715" cy="5045099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1039" t="-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203" y="872697"/>
            <a:ext cx="4598797" cy="583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35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" y="-76200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5800" y="6260812"/>
            <a:ext cx="81628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Net </a:t>
            </a:r>
            <a:r>
              <a:rPr lang="en-US" sz="3200" dirty="0" err="1"/>
              <a:t>radiative</a:t>
            </a:r>
            <a:r>
              <a:rPr lang="en-US" sz="3200" dirty="0"/>
              <a:t> cooling rates </a:t>
            </a:r>
            <a:r>
              <a:rPr lang="en-US" sz="3200"/>
              <a:t>(</a:t>
            </a:r>
            <a:r>
              <a:rPr lang="en-US" sz="3200" smtClean="0"/>
              <a:t>NRCR</a:t>
            </a:r>
            <a:r>
              <a:rPr lang="en-US" sz="3200" dirty="0" smtClean="0"/>
              <a:t>). </a:t>
            </a:r>
            <a:r>
              <a:rPr lang="en-US" sz="3200" dirty="0" err="1" smtClean="0"/>
              <a:t>Avrett</a:t>
            </a:r>
            <a:r>
              <a:rPr lang="en-US" sz="3200" dirty="0" smtClean="0"/>
              <a:t> et al.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0664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52600"/>
            <a:ext cx="8862878" cy="51054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980103" y="1295400"/>
            <a:ext cx="4163897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Solar flux: </a:t>
            </a:r>
            <a:r>
              <a:rPr lang="en-US" sz="2400" i="1" dirty="0"/>
              <a:t>F</a:t>
            </a:r>
            <a:r>
              <a:rPr lang="en-US" sz="2400" baseline="-25000" dirty="0"/>
              <a:t>S</a:t>
            </a:r>
            <a:r>
              <a:rPr lang="en-US" sz="2400" dirty="0"/>
              <a:t> = 6.3153 10</a:t>
            </a:r>
            <a:r>
              <a:rPr lang="en-US" sz="2400" baseline="30000" dirty="0"/>
              <a:t>7 </a:t>
            </a:r>
            <a:r>
              <a:rPr lang="en-US" sz="2400" dirty="0" smtClean="0"/>
              <a:t>Wm</a:t>
            </a:r>
            <a:r>
              <a:rPr lang="en-US" sz="2400" baseline="30000" dirty="0" smtClean="0"/>
              <a:t>-2</a:t>
            </a:r>
            <a:r>
              <a:rPr lang="en-US" sz="2400" i="1" dirty="0" smtClean="0"/>
              <a:t>;</a:t>
            </a:r>
          </a:p>
          <a:p>
            <a:r>
              <a:rPr lang="en-US" sz="2400" dirty="0" smtClean="0"/>
              <a:t>Integrated fluxes:</a:t>
            </a:r>
            <a:endParaRPr lang="en-US" sz="2400" dirty="0"/>
          </a:p>
          <a:p>
            <a:r>
              <a:rPr lang="en-US" sz="2400" i="1" dirty="0"/>
              <a:t>F</a:t>
            </a:r>
            <a:r>
              <a:rPr lang="en-US" sz="2400" baseline="-25000" dirty="0"/>
              <a:t>1</a:t>
            </a:r>
            <a:r>
              <a:rPr lang="en-US" sz="2400" dirty="0"/>
              <a:t> = 1.28 10</a:t>
            </a:r>
            <a:r>
              <a:rPr lang="en-US" sz="2400" baseline="30000" dirty="0"/>
              <a:t>8 </a:t>
            </a:r>
            <a:r>
              <a:rPr lang="en-US" sz="2400" dirty="0" smtClean="0"/>
              <a:t>Wm</a:t>
            </a:r>
            <a:r>
              <a:rPr lang="en-US" sz="2400" baseline="30000" dirty="0" smtClean="0"/>
              <a:t>-2</a:t>
            </a:r>
            <a:r>
              <a:rPr lang="en-US" sz="2400" dirty="0" smtClean="0"/>
              <a:t> </a:t>
            </a:r>
            <a:r>
              <a:rPr lang="en-US" sz="2400" dirty="0"/>
              <a:t>= 2</a:t>
            </a:r>
            <a:r>
              <a:rPr lang="en-US" sz="2400" i="1" dirty="0"/>
              <a:t>F</a:t>
            </a:r>
            <a:r>
              <a:rPr lang="en-US" sz="2400" baseline="-25000" dirty="0"/>
              <a:t>S</a:t>
            </a:r>
            <a:r>
              <a:rPr lang="en-US" sz="2400" dirty="0"/>
              <a:t>; </a:t>
            </a:r>
          </a:p>
          <a:p>
            <a:r>
              <a:rPr lang="en-US" sz="2400" i="1" dirty="0"/>
              <a:t>F</a:t>
            </a:r>
            <a:r>
              <a:rPr lang="en-US" sz="2400" baseline="-25000" dirty="0"/>
              <a:t>2</a:t>
            </a:r>
            <a:r>
              <a:rPr lang="en-US" sz="2400" dirty="0"/>
              <a:t> = – </a:t>
            </a:r>
            <a:r>
              <a:rPr lang="en-US" sz="2400" dirty="0" smtClean="0"/>
              <a:t>1.4 </a:t>
            </a:r>
            <a:r>
              <a:rPr lang="en-US" sz="2400" dirty="0"/>
              <a:t>10</a:t>
            </a:r>
            <a:r>
              <a:rPr lang="en-US" sz="2400" baseline="30000" dirty="0"/>
              <a:t>5 </a:t>
            </a:r>
            <a:r>
              <a:rPr lang="en-US" sz="2400" dirty="0" smtClean="0"/>
              <a:t>Wm</a:t>
            </a:r>
            <a:r>
              <a:rPr lang="en-US" sz="2400" baseline="30000" dirty="0" smtClean="0"/>
              <a:t>-2</a:t>
            </a:r>
            <a:r>
              <a:rPr lang="en-US" sz="2400" dirty="0" smtClean="0"/>
              <a:t> </a:t>
            </a:r>
            <a:r>
              <a:rPr lang="en-US" sz="2400" dirty="0"/>
              <a:t>= – </a:t>
            </a:r>
            <a:r>
              <a:rPr lang="en-US" sz="2400" dirty="0" smtClean="0"/>
              <a:t>2 </a:t>
            </a:r>
            <a:r>
              <a:rPr lang="en-US" sz="2400" dirty="0"/>
              <a:t>10</a:t>
            </a:r>
            <a:r>
              <a:rPr lang="en-US" sz="2400" baseline="30000" dirty="0"/>
              <a:t>-3</a:t>
            </a:r>
            <a:r>
              <a:rPr lang="en-US" sz="2400" dirty="0"/>
              <a:t> </a:t>
            </a:r>
            <a:r>
              <a:rPr lang="en-US" sz="2400" i="1" dirty="0" smtClean="0"/>
              <a:t>F</a:t>
            </a:r>
            <a:r>
              <a:rPr lang="en-US" sz="2400" baseline="-25000" dirty="0" smtClean="0"/>
              <a:t>S</a:t>
            </a:r>
            <a:r>
              <a:rPr lang="en-US" sz="2400" dirty="0" smtClean="0"/>
              <a:t>;</a:t>
            </a:r>
            <a:endParaRPr lang="en-US" sz="2400" dirty="0"/>
          </a:p>
          <a:p>
            <a:r>
              <a:rPr lang="en-US" sz="2400" i="1" dirty="0"/>
              <a:t>F</a:t>
            </a:r>
            <a:r>
              <a:rPr lang="en-US" sz="2400" baseline="-25000" dirty="0"/>
              <a:t>3</a:t>
            </a:r>
            <a:r>
              <a:rPr lang="en-US" sz="2400" dirty="0"/>
              <a:t> = 5.6 10</a:t>
            </a:r>
            <a:r>
              <a:rPr lang="en-US" sz="2400" baseline="30000" dirty="0"/>
              <a:t>3 </a:t>
            </a:r>
            <a:r>
              <a:rPr lang="en-US" sz="2400" dirty="0" smtClean="0"/>
              <a:t>Wm</a:t>
            </a:r>
            <a:r>
              <a:rPr lang="en-US" sz="2400" baseline="30000" dirty="0" smtClean="0"/>
              <a:t>-2</a:t>
            </a:r>
            <a:r>
              <a:rPr lang="en-US" sz="2400" dirty="0" smtClean="0"/>
              <a:t> </a:t>
            </a:r>
            <a:r>
              <a:rPr lang="en-US" sz="2400" dirty="0"/>
              <a:t>~ 0.01% </a:t>
            </a:r>
            <a:r>
              <a:rPr lang="en-US" sz="2400" i="1" dirty="0" smtClean="0"/>
              <a:t>F</a:t>
            </a:r>
            <a:r>
              <a:rPr lang="en-US" sz="2400" baseline="-25000" dirty="0" smtClean="0"/>
              <a:t>S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13647" y="26075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Net </a:t>
            </a:r>
            <a:r>
              <a:rPr lang="en-US" dirty="0" err="1"/>
              <a:t>radiative</a:t>
            </a:r>
            <a:r>
              <a:rPr lang="en-US" dirty="0"/>
              <a:t> cooling </a:t>
            </a:r>
            <a:r>
              <a:rPr lang="en-US" dirty="0" smtClean="0"/>
              <a:t>rates (NRQR), </a:t>
            </a:r>
            <a:r>
              <a:rPr lang="en-US" dirty="0"/>
              <a:t>or net </a:t>
            </a:r>
            <a:r>
              <a:rPr lang="en-US" dirty="0" err="1"/>
              <a:t>radiative</a:t>
            </a:r>
            <a:r>
              <a:rPr lang="en-US" dirty="0"/>
              <a:t> </a:t>
            </a:r>
            <a:r>
              <a:rPr lang="en-US" dirty="0" smtClean="0"/>
              <a:t>losses is sum over all </a:t>
            </a:r>
            <a:r>
              <a:rPr lang="en-US" dirty="0"/>
              <a:t>lines and </a:t>
            </a:r>
            <a:r>
              <a:rPr lang="en-US" dirty="0" smtClean="0"/>
              <a:t>continua. </a:t>
            </a:r>
          </a:p>
          <a:p>
            <a:r>
              <a:rPr lang="en-US" dirty="0" smtClean="0"/>
              <a:t>In </a:t>
            </a:r>
            <a:r>
              <a:rPr lang="en-US" dirty="0"/>
              <a:t>a steady state, the </a:t>
            </a:r>
            <a:r>
              <a:rPr lang="en-US" dirty="0" smtClean="0"/>
              <a:t>total net </a:t>
            </a:r>
            <a:r>
              <a:rPr lang="en-US" dirty="0"/>
              <a:t>radiation cooling rate must be balanced by the non-</a:t>
            </a:r>
            <a:r>
              <a:rPr lang="en-US" dirty="0" err="1"/>
              <a:t>radiative</a:t>
            </a:r>
            <a:r>
              <a:rPr lang="en-US" dirty="0"/>
              <a:t> (mechanical or </a:t>
            </a:r>
            <a:r>
              <a:rPr lang="en-US" dirty="0" smtClean="0"/>
              <a:t>magnetic) heating needed </a:t>
            </a:r>
            <a:r>
              <a:rPr lang="en-US" dirty="0"/>
              <a:t>to produce the given atmosphere</a:t>
            </a:r>
            <a:r>
              <a:rPr lang="en-US" dirty="0" smtClean="0"/>
              <a:t>. Negative </a:t>
            </a:r>
            <a:r>
              <a:rPr lang="en-US" dirty="0"/>
              <a:t>total rate in the temperature minimum </a:t>
            </a:r>
            <a:r>
              <a:rPr lang="en-US" dirty="0" smtClean="0"/>
              <a:t>region occurs mainly due </a:t>
            </a:r>
            <a:r>
              <a:rPr lang="en-US" dirty="0"/>
              <a:t>to </a:t>
            </a:r>
            <a:r>
              <a:rPr lang="en-US" dirty="0" smtClean="0"/>
              <a:t>ion H</a:t>
            </a:r>
            <a:r>
              <a:rPr lang="en-US" baseline="30000" dirty="0" smtClean="0"/>
              <a:t>–</a:t>
            </a:r>
            <a:r>
              <a:rPr lang="en-US" dirty="0" smtClean="0"/>
              <a:t> radiation.(E. </a:t>
            </a:r>
            <a:r>
              <a:rPr lang="en-US" dirty="0" err="1" smtClean="0"/>
              <a:t>Avrett</a:t>
            </a:r>
            <a:r>
              <a:rPr lang="en-US" dirty="0" smtClean="0"/>
              <a:t> et al.)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24000" y="2657564"/>
            <a:ext cx="1384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Photosphere</a:t>
            </a:r>
            <a:endParaRPr 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790407" y="4457700"/>
            <a:ext cx="15757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Chromosphere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986930" y="5841489"/>
            <a:ext cx="8606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Corona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945832" y="3234392"/>
            <a:ext cx="461665" cy="1665264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en-US" dirty="0" smtClean="0"/>
              <a:t>Transition </a:t>
            </a:r>
            <a:r>
              <a:rPr lang="en-US" dirty="0"/>
              <a:t>region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45973" y="5393393"/>
            <a:ext cx="369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F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216433" y="5421273"/>
            <a:ext cx="369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F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106818" y="5425822"/>
            <a:ext cx="369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F</a:t>
            </a:r>
            <a:r>
              <a:rPr lang="en-US" baseline="-25000" dirty="0"/>
              <a:t>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91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381000"/>
            <a:ext cx="845820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/>
              <a:t>Main results of </a:t>
            </a:r>
            <a:r>
              <a:rPr lang="en-US" sz="3200" dirty="0" err="1" smtClean="0"/>
              <a:t>E.Avrett</a:t>
            </a:r>
            <a:r>
              <a:rPr lang="en-US" sz="3200" dirty="0" smtClean="0"/>
              <a:t> solar modeling</a:t>
            </a:r>
            <a:endParaRPr lang="en-US" sz="3200" dirty="0"/>
          </a:p>
          <a:p>
            <a:pPr marL="457200" indent="-457200" algn="just">
              <a:buAutoNum type="arabicParenR"/>
            </a:pPr>
            <a:r>
              <a:rPr lang="en-US" sz="2400" dirty="0" smtClean="0"/>
              <a:t>There is a temperature minimum at z =  500 km.</a:t>
            </a:r>
          </a:p>
          <a:p>
            <a:pPr marL="457200" indent="-457200" algn="just">
              <a:buAutoNum type="arabicParenR"/>
            </a:pPr>
            <a:r>
              <a:rPr lang="en-US" sz="2400" dirty="0"/>
              <a:t>S</a:t>
            </a:r>
            <a:r>
              <a:rPr lang="en-US" sz="2400" dirty="0" smtClean="0"/>
              <a:t>olar atmosphere is exponentially flat:  its vertical scale is about 130 km only. Naturally, it is extremely small comparing </a:t>
            </a:r>
            <a:r>
              <a:rPr lang="en-US" sz="2400" dirty="0"/>
              <a:t>with </a:t>
            </a:r>
            <a:r>
              <a:rPr lang="en-US" sz="2400" dirty="0" smtClean="0"/>
              <a:t>solar radius but it is also small </a:t>
            </a:r>
            <a:r>
              <a:rPr lang="en-US" sz="2400" dirty="0"/>
              <a:t>comparing with solar cell </a:t>
            </a:r>
            <a:r>
              <a:rPr lang="en-US" sz="2400" dirty="0" smtClean="0"/>
              <a:t>sizes; their order of magnitude is 10000 km. </a:t>
            </a:r>
          </a:p>
          <a:p>
            <a:pPr marL="457200" indent="-457200" algn="just">
              <a:buAutoNum type="arabicParenR"/>
            </a:pPr>
            <a:r>
              <a:rPr lang="en-US" sz="2400" dirty="0" smtClean="0"/>
              <a:t>It means that Alfven velocity in solar atmosphere grows with height also exponentially. </a:t>
            </a:r>
          </a:p>
          <a:p>
            <a:pPr marL="457200" indent="-457200" algn="just">
              <a:buAutoNum type="arabicParenR"/>
            </a:pPr>
            <a:r>
              <a:rPr lang="en-US" sz="2400" dirty="0" smtClean="0"/>
              <a:t>The  sound, Alfven </a:t>
            </a:r>
            <a:r>
              <a:rPr lang="en-US" sz="2400" dirty="0"/>
              <a:t>and turbulent velocities becomes of the same order at transition region (z = 1850 km</a:t>
            </a:r>
            <a:r>
              <a:rPr lang="en-US" sz="2400" dirty="0" smtClean="0"/>
              <a:t>). This region is not modeled with sufficient accuracy.</a:t>
            </a:r>
          </a:p>
          <a:p>
            <a:pPr marL="457200" indent="-457200" algn="just">
              <a:buAutoNum type="arabicParenR"/>
            </a:pPr>
            <a:r>
              <a:rPr lang="en-US" sz="2400" dirty="0"/>
              <a:t>Net </a:t>
            </a:r>
            <a:r>
              <a:rPr lang="en-US" sz="2400" dirty="0" err="1"/>
              <a:t>radiative</a:t>
            </a:r>
            <a:r>
              <a:rPr lang="en-US" sz="2400" dirty="0"/>
              <a:t> cooling rates (NRQR</a:t>
            </a:r>
            <a:r>
              <a:rPr lang="en-US" sz="2400" dirty="0" smtClean="0"/>
              <a:t>) are negative near the</a:t>
            </a:r>
            <a:r>
              <a:rPr lang="en-US" sz="2400" dirty="0"/>
              <a:t> a temperature minimum </a:t>
            </a:r>
            <a:r>
              <a:rPr lang="en-US" sz="2400" dirty="0" smtClean="0"/>
              <a:t>region. </a:t>
            </a:r>
            <a:r>
              <a:rPr lang="en-US" sz="2400" dirty="0"/>
              <a:t>NRQR </a:t>
            </a:r>
            <a:r>
              <a:rPr lang="en-US" sz="2400" dirty="0" smtClean="0"/>
              <a:t>must </a:t>
            </a:r>
            <a:r>
              <a:rPr lang="en-US" sz="2400" dirty="0"/>
              <a:t>be balanced by the </a:t>
            </a:r>
            <a:r>
              <a:rPr lang="en-US" sz="2400" dirty="0" smtClean="0"/>
              <a:t>non-</a:t>
            </a:r>
            <a:r>
              <a:rPr lang="en-US" sz="2400" dirty="0" err="1" smtClean="0"/>
              <a:t>radiative</a:t>
            </a:r>
            <a:r>
              <a:rPr lang="en-US" sz="2400" dirty="0" smtClean="0"/>
              <a:t> heating.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5391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21696" y="0"/>
            <a:ext cx="4522304" cy="1828800"/>
          </a:xfrm>
        </p:spPr>
        <p:txBody>
          <a:bodyPr>
            <a:normAutofit/>
          </a:bodyPr>
          <a:lstStyle/>
          <a:p>
            <a:pPr algn="l"/>
            <a:r>
              <a:rPr lang="en-US" sz="2400" dirty="0"/>
              <a:t>Magnetic tornadoes as energy channels into the solar corona</a:t>
            </a:r>
            <a:r>
              <a:rPr lang="en-US" sz="5300" dirty="0"/>
              <a:t/>
            </a:r>
            <a:br>
              <a:rPr lang="en-US" sz="5300" dirty="0"/>
            </a:br>
            <a:r>
              <a:rPr lang="en-US" sz="1600" dirty="0"/>
              <a:t>S. </a:t>
            </a:r>
            <a:r>
              <a:rPr lang="en-US" sz="1600" dirty="0" err="1"/>
              <a:t>Wedemeyer-Bohm</a:t>
            </a:r>
            <a:r>
              <a:rPr lang="en-US" sz="1600" dirty="0"/>
              <a:t>, et al, </a:t>
            </a:r>
            <a:r>
              <a:rPr lang="en-US" sz="1600" i="1" dirty="0"/>
              <a:t>Nature </a:t>
            </a:r>
            <a:r>
              <a:rPr lang="en-US" sz="1600" b="1" dirty="0"/>
              <a:t>486</a:t>
            </a:r>
            <a:r>
              <a:rPr lang="en-US" sz="1600" dirty="0"/>
              <a:t>, </a:t>
            </a:r>
            <a:r>
              <a:rPr lang="en-US" sz="1600" dirty="0" smtClean="0"/>
              <a:t>505 (2012).        </a:t>
            </a:r>
            <a:r>
              <a:rPr lang="el-GR" altLang="ru-RU" sz="1800" dirty="0" smtClean="0"/>
              <a:t>Observation </a:t>
            </a:r>
            <a:r>
              <a:rPr lang="el-GR" altLang="ru-RU" sz="1800" dirty="0"/>
              <a:t>of a swirl event and its </a:t>
            </a:r>
            <a:r>
              <a:rPr lang="el-GR" altLang="ru-RU" sz="1800" dirty="0" smtClean="0"/>
              <a:t>coronal</a:t>
            </a:r>
            <a:r>
              <a:rPr lang="en-US" altLang="ru-RU" sz="1800" dirty="0" smtClean="0"/>
              <a:t> </a:t>
            </a:r>
            <a:r>
              <a:rPr lang="el-GR" altLang="ru-RU" sz="1800" dirty="0" smtClean="0"/>
              <a:t>counterpart.</a:t>
            </a:r>
            <a:endParaRPr lang="en-US" sz="1800" dirty="0"/>
          </a:p>
        </p:txBody>
      </p:sp>
      <p:pic>
        <p:nvPicPr>
          <p:cNvPr id="4" name="Picture 265" descr="nature11202-f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2169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21696" y="1875643"/>
            <a:ext cx="45223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 smtClean="0"/>
              <a:t>Coaligned</a:t>
            </a:r>
            <a:r>
              <a:rPr lang="en-US" sz="1200" dirty="0"/>
              <a:t> </a:t>
            </a:r>
            <a:r>
              <a:rPr lang="en-US" sz="1200" dirty="0" smtClean="0"/>
              <a:t>and </a:t>
            </a:r>
            <a:r>
              <a:rPr lang="en-US" sz="1200" dirty="0"/>
              <a:t>co-temporal solar observations made on 8 May 2011 using </a:t>
            </a:r>
            <a:r>
              <a:rPr lang="en-US" sz="1200" dirty="0" smtClean="0"/>
              <a:t>the Atmospheric </a:t>
            </a:r>
            <a:r>
              <a:rPr lang="en-US" sz="1200" dirty="0"/>
              <a:t>Imaging Assembly (AIA) on board NASA’s space-based </a:t>
            </a:r>
            <a:r>
              <a:rPr lang="en-US" sz="1200" dirty="0" smtClean="0"/>
              <a:t>Solar Dynamics </a:t>
            </a:r>
            <a:r>
              <a:rPr lang="en-US" sz="1200" dirty="0"/>
              <a:t>Observatory (SDO) (cadence, 12 s; image scale, 0.699 per pixel) </a:t>
            </a:r>
            <a:r>
              <a:rPr lang="en-US" sz="1200" dirty="0" smtClean="0"/>
              <a:t>and the </a:t>
            </a:r>
            <a:r>
              <a:rPr lang="en-US" sz="1200" dirty="0"/>
              <a:t>Crisp Imaging </a:t>
            </a:r>
            <a:r>
              <a:rPr lang="en-US" sz="1200" dirty="0" err="1"/>
              <a:t>Spectropolarimeter</a:t>
            </a:r>
            <a:r>
              <a:rPr lang="en-US" sz="1200" dirty="0"/>
              <a:t> (CRISP) on the ground-based, </a:t>
            </a:r>
            <a:r>
              <a:rPr lang="en-US" sz="1200" dirty="0" smtClean="0"/>
              <a:t>Swedish 1-m </a:t>
            </a:r>
            <a:r>
              <a:rPr lang="en-US" sz="1200" dirty="0"/>
              <a:t>Solar Telescope (cadence, 14 s; 47 line positions across the </a:t>
            </a:r>
            <a:r>
              <a:rPr lang="en-US" sz="1200" dirty="0" err="1"/>
              <a:t>Ca</a:t>
            </a:r>
            <a:r>
              <a:rPr lang="en-US" sz="1200" dirty="0"/>
              <a:t> II </a:t>
            </a:r>
            <a:r>
              <a:rPr lang="en-US" sz="1200" dirty="0" smtClean="0"/>
              <a:t>854.2-nm spectral </a:t>
            </a:r>
            <a:r>
              <a:rPr lang="en-US" sz="1200" dirty="0"/>
              <a:t>line of the infrared triplet; image scale, 0.0699 per pixel). a, Part of </a:t>
            </a:r>
            <a:r>
              <a:rPr lang="en-US" sz="1200" dirty="0" smtClean="0"/>
              <a:t>the full-disk </a:t>
            </a:r>
            <a:r>
              <a:rPr lang="en-US" sz="1200" dirty="0"/>
              <a:t>AIA Fe IX 17.1-nm channel with the field of view (FOV) of CRISP </a:t>
            </a:r>
            <a:r>
              <a:rPr lang="en-US" sz="1200" dirty="0" smtClean="0"/>
              <a:t>at the </a:t>
            </a:r>
            <a:r>
              <a:rPr lang="en-US" sz="1200" dirty="0" err="1"/>
              <a:t>centre</a:t>
            </a:r>
            <a:r>
              <a:rPr lang="en-US" sz="1200" dirty="0"/>
              <a:t> of the solar disk (blue box, 559935599). b, Corresponding </a:t>
            </a:r>
            <a:r>
              <a:rPr lang="en-US" sz="1200" dirty="0" smtClean="0"/>
              <a:t>CRISP image </a:t>
            </a:r>
            <a:r>
              <a:rPr lang="en-US" sz="1200" dirty="0"/>
              <a:t>in the </a:t>
            </a:r>
            <a:r>
              <a:rPr lang="en-US" sz="1200" dirty="0" err="1"/>
              <a:t>Ca</a:t>
            </a:r>
            <a:r>
              <a:rPr lang="en-US" sz="1200" dirty="0"/>
              <a:t> II 854.2-nm line core. c, Close-up of the region with </a:t>
            </a:r>
            <a:r>
              <a:rPr lang="en-US" sz="1200" dirty="0" smtClean="0"/>
              <a:t>a </a:t>
            </a:r>
            <a:r>
              <a:rPr lang="en-US" sz="1200" dirty="0" err="1" smtClean="0"/>
              <a:t>chromospheric</a:t>
            </a:r>
            <a:r>
              <a:rPr lang="en-US" sz="1200" dirty="0" smtClean="0"/>
              <a:t> </a:t>
            </a:r>
            <a:r>
              <a:rPr lang="en-US" sz="1200" dirty="0"/>
              <a:t>swirl. d, Layered atmosphere from the photosphere (</a:t>
            </a:r>
            <a:r>
              <a:rPr lang="en-US" sz="1200" dirty="0" smtClean="0"/>
              <a:t>bottom panel</a:t>
            </a:r>
            <a:r>
              <a:rPr lang="en-US" sz="1200" dirty="0"/>
              <a:t>: </a:t>
            </a:r>
            <a:r>
              <a:rPr lang="en-US" sz="1200" dirty="0" err="1"/>
              <a:t>magnetogram</a:t>
            </a:r>
            <a:r>
              <a:rPr lang="en-US" sz="1200" dirty="0"/>
              <a:t>, Fe I 630.2-nm continuum), through the </a:t>
            </a:r>
            <a:r>
              <a:rPr lang="en-US" sz="1200" dirty="0" smtClean="0"/>
              <a:t>chromosphere (</a:t>
            </a:r>
            <a:r>
              <a:rPr lang="en-US" sz="1200" dirty="0" err="1" smtClean="0"/>
              <a:t>Dopplergram</a:t>
            </a:r>
            <a:r>
              <a:rPr lang="en-US" sz="1200" dirty="0"/>
              <a:t>, </a:t>
            </a:r>
            <a:r>
              <a:rPr lang="en-US" sz="1200" dirty="0" err="1"/>
              <a:t>Ca</a:t>
            </a:r>
            <a:r>
              <a:rPr lang="en-US" sz="1200" dirty="0"/>
              <a:t> II 854.2 nm) and the transition region (He II 30.4 nm) to </a:t>
            </a:r>
            <a:r>
              <a:rPr lang="en-US" sz="1200" dirty="0" smtClean="0"/>
              <a:t>the low </a:t>
            </a:r>
            <a:r>
              <a:rPr lang="en-US" sz="1200" dirty="0"/>
              <a:t>corona (top: Fe IX 17.1nm). The visible radiation of the lower </a:t>
            </a:r>
            <a:r>
              <a:rPr lang="en-US" sz="1200" dirty="0" smtClean="0"/>
              <a:t>solar atmosphere </a:t>
            </a:r>
            <a:r>
              <a:rPr lang="en-US" sz="1200" dirty="0"/>
              <a:t>is compared with high-resolution imaging of the </a:t>
            </a:r>
            <a:r>
              <a:rPr lang="en-US" sz="1200" dirty="0" smtClean="0"/>
              <a:t>extreme ultraviolet radiation </a:t>
            </a:r>
            <a:r>
              <a:rPr lang="en-US" sz="1200" dirty="0"/>
              <a:t>components. Here it is revealed that tornado-like </a:t>
            </a:r>
            <a:r>
              <a:rPr lang="en-US" sz="1200" dirty="0" smtClean="0"/>
              <a:t>swirls (c</a:t>
            </a:r>
            <a:r>
              <a:rPr lang="en-US" sz="1200" dirty="0"/>
              <a:t>), previously only observed in the chromosphere, have a signal in the </a:t>
            </a:r>
            <a:r>
              <a:rPr lang="en-US" sz="1200" dirty="0" smtClean="0"/>
              <a:t>spectral lines </a:t>
            </a:r>
            <a:r>
              <a:rPr lang="en-US" sz="1200" dirty="0"/>
              <a:t>formed in the hot solar corona (e). The line-of-sight component of </a:t>
            </a:r>
            <a:r>
              <a:rPr lang="en-US" sz="1200" dirty="0" smtClean="0"/>
              <a:t>the magnetic </a:t>
            </a:r>
            <a:r>
              <a:rPr lang="en-US" sz="1200" dirty="0"/>
              <a:t>field (e, bottom) reveals the unipolar nature of the rotating structure.</a:t>
            </a:r>
          </a:p>
          <a:p>
            <a:r>
              <a:rPr lang="en-US" sz="1200" dirty="0"/>
              <a:t>The concurrent transition region (e, middle) and low normalized </a:t>
            </a:r>
            <a:r>
              <a:rPr lang="en-US" sz="1200" dirty="0" smtClean="0"/>
              <a:t>coronal intensity </a:t>
            </a:r>
            <a:r>
              <a:rPr lang="en-US" sz="1200" dirty="0"/>
              <a:t>(e, top) reveal </a:t>
            </a:r>
            <a:r>
              <a:rPr lang="en-US" sz="1200" dirty="0" err="1"/>
              <a:t>radiative</a:t>
            </a:r>
            <a:r>
              <a:rPr lang="en-US" sz="1200" dirty="0"/>
              <a:t> emission during the lifetime of the swirl, </a:t>
            </a:r>
            <a:r>
              <a:rPr lang="en-US" sz="1200" dirty="0" smtClean="0"/>
              <a:t>thus implying </a:t>
            </a:r>
            <a:r>
              <a:rPr lang="en-US" sz="1200" dirty="0"/>
              <a:t>heating.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40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922"/>
            <a:ext cx="9144000" cy="914400"/>
          </a:xfrm>
        </p:spPr>
        <p:txBody>
          <a:bodyPr>
            <a:normAutofit fontScale="90000"/>
          </a:bodyPr>
          <a:lstStyle/>
          <a:p>
            <a:r>
              <a:rPr lang="en-US" sz="3100" dirty="0"/>
              <a:t>Magnetic tornadoes as energy channels into the solar corona</a:t>
            </a:r>
            <a:r>
              <a:rPr lang="en-US" sz="5400" dirty="0"/>
              <a:t/>
            </a:r>
            <a:br>
              <a:rPr lang="en-US" sz="5400" dirty="0"/>
            </a:br>
            <a:r>
              <a:rPr lang="en-US" sz="2200" dirty="0" smtClean="0"/>
              <a:t>S. </a:t>
            </a:r>
            <a:r>
              <a:rPr lang="en-US" sz="2200" dirty="0" err="1"/>
              <a:t>Wedemeyer-Bohm</a:t>
            </a:r>
            <a:r>
              <a:rPr lang="en-US" sz="2200" dirty="0"/>
              <a:t>, </a:t>
            </a:r>
            <a:r>
              <a:rPr lang="en-US" sz="2200" dirty="0" smtClean="0"/>
              <a:t>et al, </a:t>
            </a:r>
            <a:r>
              <a:rPr lang="en-US" sz="2200" i="1" dirty="0" smtClean="0"/>
              <a:t>Nature </a:t>
            </a:r>
            <a:r>
              <a:rPr lang="en-US" sz="2200" b="1" dirty="0"/>
              <a:t>486</a:t>
            </a:r>
            <a:r>
              <a:rPr lang="en-US" sz="2200" dirty="0"/>
              <a:t>, 505-508 (2012</a:t>
            </a:r>
            <a:r>
              <a:rPr lang="en-US" sz="2200" dirty="0" smtClean="0"/>
              <a:t>)</a:t>
            </a:r>
            <a:endParaRPr lang="en-US" dirty="0"/>
          </a:p>
        </p:txBody>
      </p:sp>
      <p:pic>
        <p:nvPicPr>
          <p:cNvPr id="3" name="Picture 267" descr="nature11202-f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0" y="914400"/>
            <a:ext cx="9126680" cy="5478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10469" y="6467354"/>
            <a:ext cx="66447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Numerical model of a swirl event produced with CO</a:t>
            </a:r>
            <a:r>
              <a:rPr lang="el-GR" baseline="30000" dirty="0"/>
              <a:t>5</a:t>
            </a:r>
            <a:r>
              <a:rPr lang="el-GR" dirty="0"/>
              <a:t>BOLD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582" y="5701426"/>
            <a:ext cx="3091218" cy="1113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79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33400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/>
              <a:t>Review results</a:t>
            </a:r>
          </a:p>
          <a:p>
            <a:pPr algn="just"/>
            <a:r>
              <a:rPr lang="en-US" sz="2800" dirty="0" smtClean="0"/>
              <a:t>Thus, the problem of solar chromosphere and corona heating seems to be principally solved, i.e.:</a:t>
            </a:r>
          </a:p>
          <a:p>
            <a:pPr algn="just"/>
            <a:r>
              <a:rPr lang="en-US" sz="2800" dirty="0" smtClean="0"/>
              <a:t>Vortexes of the solar cell sizes generate magnetic waves propagating upwards. This concept is confirmed by observations and computer modeling with MHD-programs providing full 4D solutions. </a:t>
            </a:r>
          </a:p>
          <a:p>
            <a:pPr algn="just"/>
            <a:endParaRPr lang="en-US" sz="2800" dirty="0" smtClean="0"/>
          </a:p>
          <a:p>
            <a:pPr algn="just"/>
            <a:r>
              <a:rPr lang="en-US" sz="2800" dirty="0" smtClean="0"/>
              <a:t>But, 1) a theoretical consideration with </a:t>
            </a:r>
            <a:r>
              <a:rPr lang="en-US" sz="2800" dirty="0"/>
              <a:t>exact MHD-solutions </a:t>
            </a:r>
            <a:r>
              <a:rPr lang="en-US" sz="2800" dirty="0" smtClean="0"/>
              <a:t>would be useful anyway </a:t>
            </a:r>
            <a:r>
              <a:rPr lang="en-US" sz="2800" dirty="0"/>
              <a:t>;</a:t>
            </a:r>
            <a:endParaRPr lang="en-US" sz="2800" dirty="0" smtClean="0"/>
          </a:p>
          <a:p>
            <a:pPr algn="just"/>
            <a:r>
              <a:rPr lang="en-US" sz="2800" dirty="0" smtClean="0"/>
              <a:t>2) there exist an old problem of energy balance in solar atmosphere: we need a qualitative mechanism of energy transfer from photosphere to the region of temperature minimum.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9004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3418</TotalTime>
  <Words>1111</Words>
  <Application>Microsoft Office PowerPoint</Application>
  <PresentationFormat>Экран (4:3)</PresentationFormat>
  <Paragraphs>80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Solar Atmosphere A review based on paper:  E. Avrett, et al. “Modeling the Chromosphere of a Sunspot and the Quiet Sun” and some others  [Alexey V. Byalko] Landau Institute of Theoretical Physics, Russian Academy of Sciences, Chernogolovka, Moscow oblast, 142432 Russia  &amp; journal “Priroda” RAS  email: alexey@byalko.ru www.byalko.com/alexey</vt:lpstr>
      <vt:lpstr>Planet atmospheres as a paradox of science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Magnetic tornadoes as energy channels into the solar corona S. Wedemeyer-Bohm, et al, Nature 486, 505 (2012).        Observation of a swirl event and its coronal counterpart.</vt:lpstr>
      <vt:lpstr>Magnetic tornadoes as energy channels into the solar corona S. Wedemeyer-Bohm, et al, Nature 486, 505-508 (2012)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Solar Atmosphere based on paper: E. Avrett, et al. Modeling the Chromosphere of a Sunspot and the Quiet Sun  [Alexey V. Byalko] Landau Institute of Theoretical Physics, Russian Academy of Sciences, Chernogolovka, Moscow oblast, 142432 Russia  &amp; journal “Priroda” RAS  email: alexey@byalko.ru www.byalko.com/alexey</dc:title>
  <dc:creator>Natasha</dc:creator>
  <cp:lastModifiedBy>Natasha</cp:lastModifiedBy>
  <cp:revision>55</cp:revision>
  <dcterms:created xsi:type="dcterms:W3CDTF">2015-08-01T07:17:27Z</dcterms:created>
  <dcterms:modified xsi:type="dcterms:W3CDTF">2015-09-06T13:33:06Z</dcterms:modified>
</cp:coreProperties>
</file>