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Lst>
  <p:notesMasterIdLst>
    <p:notesMasterId r:id="rId21"/>
  </p:notesMasterIdLst>
  <p:sldIdLst>
    <p:sldId id="256" r:id="rId3"/>
    <p:sldId id="292" r:id="rId4"/>
    <p:sldId id="294" r:id="rId5"/>
    <p:sldId id="264" r:id="rId6"/>
    <p:sldId id="265" r:id="rId7"/>
    <p:sldId id="295" r:id="rId8"/>
    <p:sldId id="296" r:id="rId9"/>
    <p:sldId id="275" r:id="rId10"/>
    <p:sldId id="276" r:id="rId11"/>
    <p:sldId id="297" r:id="rId12"/>
    <p:sldId id="283" r:id="rId13"/>
    <p:sldId id="284" r:id="rId14"/>
    <p:sldId id="285" r:id="rId15"/>
    <p:sldId id="286" r:id="rId16"/>
    <p:sldId id="298" r:id="rId17"/>
    <p:sldId id="289" r:id="rId18"/>
    <p:sldId id="290" r:id="rId19"/>
    <p:sldId id="293"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2736" y="-13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6F673C-D481-4EA6-A9E1-75E2FC8BE739}" type="datetimeFigureOut">
              <a:rPr lang="ru-RU" smtClean="0"/>
              <a:pPr/>
              <a:t>17.09.2015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497B8D-3977-4685-863A-988074C5C723}" type="slidenum">
              <a:rPr lang="ru-RU" smtClean="0"/>
              <a:pPr/>
              <a:t>‹#›</a:t>
            </a:fld>
            <a:endParaRPr lang="ru-RU"/>
          </a:p>
        </p:txBody>
      </p:sp>
    </p:spTree>
    <p:extLst>
      <p:ext uri="{BB962C8B-B14F-4D97-AF65-F5344CB8AC3E}">
        <p14:creationId xmlns:p14="http://schemas.microsoft.com/office/powerpoint/2010/main" val="245207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Штрих-линия</a:t>
            </a:r>
            <a:r>
              <a:rPr lang="ru-RU" baseline="0" dirty="0" smtClean="0"/>
              <a:t> – ГТС. 3 центральные панели. ГТС бывает как смещённым, так и нет. ГПС – тень(</a:t>
            </a:r>
            <a:r>
              <a:rPr lang="en-US" baseline="0" dirty="0" smtClean="0"/>
              <a:t>shaded)</a:t>
            </a:r>
            <a:r>
              <a:rPr lang="ru-RU" baseline="0" dirty="0" smtClean="0"/>
              <a:t>. ГПС – место, где поле уже упало, а плазмы ещё много. ГТС заметно менее 10000 км, ПС – менее 5 </a:t>
            </a:r>
            <a:r>
              <a:rPr lang="en-US" baseline="0" dirty="0" smtClean="0"/>
              <a:t>R</a:t>
            </a:r>
            <a:r>
              <a:rPr lang="ru-RU" baseline="0" dirty="0" smtClean="0"/>
              <a:t> солнца (</a:t>
            </a:r>
            <a:r>
              <a:rPr lang="en-US" baseline="0" dirty="0" err="1" smtClean="0"/>
              <a:t>Winterhunter</a:t>
            </a:r>
            <a:r>
              <a:rPr lang="en-US" baseline="0" dirty="0" smtClean="0"/>
              <a:t> 1994</a:t>
            </a:r>
            <a:r>
              <a:rPr lang="ru-RU" baseline="0" dirty="0" smtClean="0"/>
              <a:t>)</a:t>
            </a:r>
            <a:endParaRPr lang="ru-RU" dirty="0"/>
          </a:p>
        </p:txBody>
      </p:sp>
      <p:sp>
        <p:nvSpPr>
          <p:cNvPr id="4" name="Номер слайда 3"/>
          <p:cNvSpPr>
            <a:spLocks noGrp="1"/>
          </p:cNvSpPr>
          <p:nvPr>
            <p:ph type="sldNum" sz="quarter" idx="10"/>
          </p:nvPr>
        </p:nvSpPr>
        <p:spPr/>
        <p:txBody>
          <a:bodyPr/>
          <a:lstStyle/>
          <a:p>
            <a:fld id="{75497B8D-3977-4685-863A-988074C5C723}" type="slidenum">
              <a:rPr lang="ru-RU" smtClean="0">
                <a:solidFill>
                  <a:prstClr val="black"/>
                </a:solidFill>
              </a:rPr>
              <a:pPr/>
              <a:t>4</a:t>
            </a:fld>
            <a:endParaRPr lang="ru-RU">
              <a:solidFill>
                <a:prstClr val="black"/>
              </a:solidFill>
            </a:endParaRPr>
          </a:p>
        </p:txBody>
      </p:sp>
    </p:spTree>
    <p:extLst>
      <p:ext uri="{BB962C8B-B14F-4D97-AF65-F5344CB8AC3E}">
        <p14:creationId xmlns:p14="http://schemas.microsoft.com/office/powerpoint/2010/main" val="2753271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5497B8D-3977-4685-863A-988074C5C723}" type="slidenum">
              <a:rPr lang="ru-RU" smtClean="0"/>
              <a:pPr/>
              <a:t>5</a:t>
            </a:fld>
            <a:endParaRPr lang="ru-RU"/>
          </a:p>
        </p:txBody>
      </p:sp>
    </p:spTree>
    <p:extLst>
      <p:ext uri="{BB962C8B-B14F-4D97-AF65-F5344CB8AC3E}">
        <p14:creationId xmlns:p14="http://schemas.microsoft.com/office/powerpoint/2010/main" val="388690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5497B8D-3977-4685-863A-988074C5C723}" type="slidenum">
              <a:rPr lang="ru-RU" smtClean="0"/>
              <a:pPr/>
              <a:t>7</a:t>
            </a:fld>
            <a:endParaRPr lang="ru-RU"/>
          </a:p>
        </p:txBody>
      </p:sp>
    </p:spTree>
    <p:extLst>
      <p:ext uri="{BB962C8B-B14F-4D97-AF65-F5344CB8AC3E}">
        <p14:creationId xmlns:p14="http://schemas.microsoft.com/office/powerpoint/2010/main" val="2289677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5497B8D-3977-4685-863A-988074C5C723}" type="slidenum">
              <a:rPr lang="ru-RU" smtClean="0"/>
              <a:pPr/>
              <a:t>8</a:t>
            </a:fld>
            <a:endParaRPr lang="ru-RU"/>
          </a:p>
        </p:txBody>
      </p:sp>
    </p:spTree>
    <p:extLst>
      <p:ext uri="{BB962C8B-B14F-4D97-AF65-F5344CB8AC3E}">
        <p14:creationId xmlns:p14="http://schemas.microsoft.com/office/powerpoint/2010/main" val="1076009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sz="1200" i="1" kern="1200" smtClean="0">
                        <a:solidFill>
                          <a:schemeClr val="tx1"/>
                        </a:solidFill>
                        <a:effectLst/>
                        <a:latin typeface="Cambria Math"/>
                        <a:ea typeface="+mn-ea"/>
                        <a:cs typeface="+mn-cs"/>
                      </a:rPr>
                      <m:t>−</m:t>
                    </m:r>
                    <m:sSup>
                      <m:sSupPr>
                        <m:ctrlPr>
                          <a:rPr lang="ru-RU" sz="1200" i="1" kern="1200">
                            <a:solidFill>
                              <a:schemeClr val="tx1"/>
                            </a:solidFill>
                            <a:effectLst/>
                            <a:latin typeface="Cambria Math"/>
                            <a:ea typeface="+mn-ea"/>
                            <a:cs typeface="+mn-cs"/>
                          </a:rPr>
                        </m:ctrlPr>
                      </m:sSupPr>
                      <m:e>
                        <m:r>
                          <a:rPr lang="ru-RU" sz="1200" i="1" kern="1200">
                            <a:solidFill>
                              <a:schemeClr val="tx1"/>
                            </a:solidFill>
                            <a:effectLst/>
                            <a:latin typeface="Cambria Math"/>
                            <a:ea typeface="+mn-ea"/>
                            <a:cs typeface="+mn-cs"/>
                          </a:rPr>
                          <m:t>с</m:t>
                        </m:r>
                      </m:e>
                      <m:sup>
                        <m:r>
                          <a:rPr lang="en-US" sz="1200" i="1" kern="1200">
                            <a:solidFill>
                              <a:schemeClr val="tx1"/>
                            </a:solidFill>
                            <a:effectLst/>
                            <a:latin typeface="Cambria Math"/>
                            <a:ea typeface="+mn-ea"/>
                            <a:cs typeface="+mn-cs"/>
                          </a:rPr>
                          <m:t>−1</m:t>
                        </m:r>
                      </m:sup>
                    </m:sSup>
                    <m:r>
                      <m:rPr>
                        <m:sty m:val="p"/>
                      </m:rPr>
                      <a:rPr lang="ru-RU" sz="1200" kern="1200">
                        <a:solidFill>
                          <a:schemeClr val="tx1"/>
                        </a:solidFill>
                        <a:effectLst/>
                        <a:latin typeface="Cambria Math"/>
                        <a:ea typeface="+mn-ea"/>
                        <a:cs typeface="+mn-cs"/>
                      </a:rPr>
                      <m:t>Ω</m:t>
                    </m:r>
                    <m:r>
                      <a:rPr lang="en-US" sz="1200" b="1" i="1" kern="1200">
                        <a:solidFill>
                          <a:schemeClr val="tx1"/>
                        </a:solidFill>
                        <a:effectLst/>
                        <a:latin typeface="Cambria Math"/>
                        <a:ea typeface="+mn-ea"/>
                        <a:cs typeface="+mn-cs"/>
                      </a:rPr>
                      <m:t>𝛁</m:t>
                    </m:r>
                    <m:r>
                      <a:rPr lang="ru-RU" sz="1200" i="1" kern="1200">
                        <a:solidFill>
                          <a:schemeClr val="tx1"/>
                        </a:solidFill>
                        <a:effectLst/>
                        <a:latin typeface="Cambria Math"/>
                        <a:ea typeface="+mn-ea"/>
                        <a:cs typeface="+mn-cs"/>
                      </a:rPr>
                      <m:t>Ф</m:t>
                    </m:r>
                  </m:oMath>
                </a14:m>
                <a:r>
                  <a:rPr kumimoji="0" lang="ru-RU" sz="1200" b="0" i="0" u="none" strike="noStrike" kern="1200" cap="none" spc="0" normalizeH="0" baseline="0" noProof="0" dirty="0" smtClean="0">
                    <a:ln>
                      <a:noFill/>
                    </a:ln>
                    <a:solidFill>
                      <a:prstClr val="black"/>
                    </a:solidFill>
                    <a:effectLst/>
                    <a:uLnTx/>
                    <a:uFillTx/>
                    <a:latin typeface="+mn-lt"/>
                    <a:ea typeface="+mn-ea"/>
                    <a:cs typeface="+mn-cs"/>
                  </a:rPr>
                  <a:t> – </a:t>
                </a:r>
                <a:r>
                  <a:rPr kumimoji="0" lang="ru-RU" sz="1200" b="0" i="0" u="none" strike="noStrike" kern="1200" cap="none" spc="0" normalizeH="0" baseline="0" noProof="0" dirty="0" err="1" smtClean="0">
                    <a:ln>
                      <a:noFill/>
                    </a:ln>
                    <a:solidFill>
                      <a:prstClr val="black"/>
                    </a:solidFill>
                    <a:effectLst/>
                    <a:uLnTx/>
                    <a:uFillTx/>
                    <a:latin typeface="+mn-lt"/>
                    <a:ea typeface="+mn-ea"/>
                    <a:cs typeface="+mn-cs"/>
                  </a:rPr>
                  <a:t>эл.поле</a:t>
                </a:r>
                <a:endParaRPr kumimoji="0" lang="ru-RU" sz="1200" b="0" i="0" u="none" strike="noStrike" kern="1200" cap="none" spc="0" normalizeH="0" baseline="0" noProof="0" dirty="0">
                  <a:ln>
                    <a:noFill/>
                  </a:ln>
                  <a:solidFill>
                    <a:prstClr val="black"/>
                  </a:solidFill>
                  <a:effectLst/>
                  <a:uLnTx/>
                  <a:uFillTx/>
                  <a:latin typeface="+mn-lt"/>
                  <a:ea typeface="+mn-ea"/>
                  <a:cs typeface="+mn-cs"/>
                </a:endParaRPr>
              </a:p>
            </p:txBody>
          </p:sp>
        </mc:Choice>
        <mc:Fallback xmlns="">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smtClean="0">
                    <a:solidFill>
                      <a:schemeClr val="tx1"/>
                    </a:solidFill>
                    <a:effectLst/>
                    <a:latin typeface="+mn-lt"/>
                    <a:ea typeface="+mn-ea"/>
                    <a:cs typeface="+mn-cs"/>
                  </a:rPr>
                  <a:t>−</a:t>
                </a:r>
                <a:r>
                  <a:rPr lang="ru-RU" sz="1200" i="0" kern="1200" dirty="0" err="1">
                    <a:solidFill>
                      <a:schemeClr val="tx1"/>
                    </a:solidFill>
                    <a:effectLst/>
                    <a:latin typeface="+mn-lt"/>
                    <a:ea typeface="+mn-ea"/>
                    <a:cs typeface="+mn-cs"/>
                  </a:rPr>
                  <a:t>с^</a:t>
                </a:r>
                <a:r>
                  <a:rPr lang="ru-RU" sz="1200" i="0" kern="1200" dirty="0">
                    <a:solidFill>
                      <a:schemeClr val="tx1"/>
                    </a:solidFill>
                    <a:effectLst/>
                    <a:latin typeface="+mn-lt"/>
                    <a:ea typeface="+mn-ea"/>
                    <a:cs typeface="+mn-cs"/>
                  </a:rPr>
                  <a:t>(</a:t>
                </a:r>
                <a:r>
                  <a:rPr lang="en-US" sz="1200" i="0" kern="1200" dirty="0">
                    <a:solidFill>
                      <a:schemeClr val="tx1"/>
                    </a:solidFill>
                    <a:effectLst/>
                    <a:latin typeface="+mn-lt"/>
                    <a:ea typeface="+mn-ea"/>
                    <a:cs typeface="+mn-cs"/>
                  </a:rPr>
                  <a:t>−1</a:t>
                </a:r>
                <a:r>
                  <a:rPr lang="ru-RU" sz="1200" i="0" kern="1200" dirty="0">
                    <a:solidFill>
                      <a:schemeClr val="tx1"/>
                    </a:solidFill>
                    <a:effectLst/>
                    <a:latin typeface="+mn-lt"/>
                    <a:ea typeface="+mn-ea"/>
                    <a:cs typeface="+mn-cs"/>
                  </a:rPr>
                  <a:t>) Ω</a:t>
                </a:r>
                <a:r>
                  <a:rPr lang="en-US" sz="1200" b="1" i="0" kern="1200" dirty="0">
                    <a:solidFill>
                      <a:schemeClr val="tx1"/>
                    </a:solidFill>
                    <a:effectLst/>
                    <a:latin typeface="+mn-lt"/>
                    <a:ea typeface="+mn-ea"/>
                    <a:cs typeface="+mn-cs"/>
                  </a:rPr>
                  <a:t>𝛁</a:t>
                </a:r>
                <a:r>
                  <a:rPr lang="ru-RU" sz="1200" i="0" kern="1200" dirty="0">
                    <a:solidFill>
                      <a:schemeClr val="tx1"/>
                    </a:solidFill>
                    <a:effectLst/>
                    <a:latin typeface="+mn-lt"/>
                    <a:ea typeface="+mn-ea"/>
                    <a:cs typeface="+mn-cs"/>
                  </a:rPr>
                  <a:t>Ф</a:t>
                </a:r>
                <a:r>
                  <a:rPr kumimoji="0" lang="ru-RU" sz="1200" b="0" i="0" u="none" strike="noStrike" kern="1200" cap="none" spc="0" normalizeH="0" baseline="0" noProof="0" dirty="0" smtClean="0">
                    <a:ln>
                      <a:noFill/>
                    </a:ln>
                    <a:solidFill>
                      <a:prstClr val="black"/>
                    </a:solidFill>
                    <a:effectLst/>
                    <a:uLnTx/>
                    <a:uFillTx/>
                    <a:latin typeface="+mn-lt"/>
                    <a:ea typeface="+mn-ea"/>
                    <a:cs typeface="+mn-cs"/>
                  </a:rPr>
                  <a:t> – </a:t>
                </a:r>
                <a:r>
                  <a:rPr kumimoji="0" lang="ru-RU" sz="1200" b="0" i="0" u="none" strike="noStrike" kern="1200" cap="none" spc="0" normalizeH="0" baseline="0" noProof="0" dirty="0" err="1" smtClean="0">
                    <a:ln>
                      <a:noFill/>
                    </a:ln>
                    <a:solidFill>
                      <a:prstClr val="black"/>
                    </a:solidFill>
                    <a:effectLst/>
                    <a:uLnTx/>
                    <a:uFillTx/>
                    <a:latin typeface="+mn-lt"/>
                    <a:ea typeface="+mn-ea"/>
                    <a:cs typeface="+mn-cs"/>
                  </a:rPr>
                  <a:t>эл.поле</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see to pulsars</a:t>
                </a:r>
                <a:endParaRPr kumimoji="0" lang="ru-RU" sz="1200" b="0" i="0" u="none" strike="noStrike" kern="1200" cap="none" spc="0" normalizeH="0" baseline="0" noProof="0" dirty="0">
                  <a:ln>
                    <a:noFill/>
                  </a:ln>
                  <a:solidFill>
                    <a:prstClr val="black"/>
                  </a:solidFill>
                  <a:effectLst/>
                  <a:uLnTx/>
                  <a:uFillTx/>
                  <a:latin typeface="+mn-lt"/>
                  <a:ea typeface="+mn-ea"/>
                  <a:cs typeface="+mn-cs"/>
                </a:endParaRPr>
              </a:p>
            </p:txBody>
          </p:sp>
        </mc:Fallback>
      </mc:AlternateContent>
      <p:sp>
        <p:nvSpPr>
          <p:cNvPr id="4" name="Номер слайда 3"/>
          <p:cNvSpPr>
            <a:spLocks noGrp="1"/>
          </p:cNvSpPr>
          <p:nvPr>
            <p:ph type="sldNum" sz="quarter" idx="10"/>
          </p:nvPr>
        </p:nvSpPr>
        <p:spPr/>
        <p:txBody>
          <a:bodyPr/>
          <a:lstStyle/>
          <a:p>
            <a:fld id="{75497B8D-3977-4685-863A-988074C5C723}" type="slidenum">
              <a:rPr lang="ru-RU" smtClean="0"/>
              <a:pPr/>
              <a:t>9</a:t>
            </a:fld>
            <a:endParaRPr lang="ru-RU"/>
          </a:p>
        </p:txBody>
      </p:sp>
    </p:spTree>
    <p:extLst>
      <p:ext uri="{BB962C8B-B14F-4D97-AF65-F5344CB8AC3E}">
        <p14:creationId xmlns:p14="http://schemas.microsoft.com/office/powerpoint/2010/main" val="2753271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Совпадают на удалении</a:t>
            </a:r>
            <a:endParaRPr lang="ru-RU" dirty="0"/>
          </a:p>
        </p:txBody>
      </p:sp>
      <p:sp>
        <p:nvSpPr>
          <p:cNvPr id="4" name="Номер слайда 3"/>
          <p:cNvSpPr>
            <a:spLocks noGrp="1"/>
          </p:cNvSpPr>
          <p:nvPr>
            <p:ph type="sldNum" sz="quarter" idx="10"/>
          </p:nvPr>
        </p:nvSpPr>
        <p:spPr/>
        <p:txBody>
          <a:bodyPr/>
          <a:lstStyle/>
          <a:p>
            <a:fld id="{75497B8D-3977-4685-863A-988074C5C723}" type="slidenum">
              <a:rPr lang="ru-RU" smtClean="0"/>
              <a:pPr/>
              <a:t>13</a:t>
            </a:fld>
            <a:endParaRPr lang="ru-RU"/>
          </a:p>
        </p:txBody>
      </p:sp>
    </p:spTree>
    <p:extLst>
      <p:ext uri="{BB962C8B-B14F-4D97-AF65-F5344CB8AC3E}">
        <p14:creationId xmlns:p14="http://schemas.microsoft.com/office/powerpoint/2010/main" val="993371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5497B8D-3977-4685-863A-988074C5C723}" type="slidenum">
              <a:rPr lang="ru-RU" smtClean="0"/>
              <a:pPr/>
              <a:t>14</a:t>
            </a:fld>
            <a:endParaRPr lang="ru-RU"/>
          </a:p>
        </p:txBody>
      </p:sp>
    </p:spTree>
    <p:extLst>
      <p:ext uri="{BB962C8B-B14F-4D97-AF65-F5344CB8AC3E}">
        <p14:creationId xmlns:p14="http://schemas.microsoft.com/office/powerpoint/2010/main" val="1797814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5497B8D-3977-4685-863A-988074C5C723}" type="slidenum">
              <a:rPr lang="ru-RU" smtClean="0"/>
              <a:pPr/>
              <a:t>15</a:t>
            </a:fld>
            <a:endParaRPr lang="ru-RU"/>
          </a:p>
        </p:txBody>
      </p:sp>
    </p:spTree>
    <p:extLst>
      <p:ext uri="{BB962C8B-B14F-4D97-AF65-F5344CB8AC3E}">
        <p14:creationId xmlns:p14="http://schemas.microsoft.com/office/powerpoint/2010/main" val="1797814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17.09.2015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17.09.2015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17.09.2015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17.09.2015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17.09.2015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17.09.2015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17.09.2015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17.09.2015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17.09.2015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17.09.2015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17.09.2015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ru-RU" sz="2400">
                <a:solidFill>
                  <a:srgbClr val="000000"/>
                </a:solidFill>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grpSp>
      </p:grpSp>
      <p:sp>
        <p:nvSpPr>
          <p:cNvPr id="32787"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ru-RU" noProof="0" smtClean="0"/>
              <a:t>Образец заголовка</a:t>
            </a:r>
          </a:p>
        </p:txBody>
      </p:sp>
      <p:sp>
        <p:nvSpPr>
          <p:cNvPr id="32788"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pPr lvl="0"/>
            <a:r>
              <a:rPr lang="ru-RU" noProof="0" smtClean="0"/>
              <a:t>Образец подзаголовка</a:t>
            </a:r>
          </a:p>
        </p:txBody>
      </p:sp>
      <p:sp>
        <p:nvSpPr>
          <p:cNvPr id="18" name="Rectangle 16"/>
          <p:cNvSpPr>
            <a:spLocks noGrp="1" noChangeArrowheads="1"/>
          </p:cNvSpPr>
          <p:nvPr>
            <p:ph type="dt" sz="half" idx="10"/>
          </p:nvPr>
        </p:nvSpPr>
        <p:spPr>
          <a:xfrm>
            <a:off x="457200" y="6248400"/>
            <a:ext cx="2133600" cy="457200"/>
          </a:xfrm>
        </p:spPr>
        <p:txBody>
          <a:bodyPr/>
          <a:lstStyle>
            <a:lvl1pPr>
              <a:defRPr smtClean="0"/>
            </a:lvl1pPr>
          </a:lstStyle>
          <a:p>
            <a:pPr>
              <a:defRPr/>
            </a:pPr>
            <a:endParaRPr lang="ru-RU">
              <a:solidFill>
                <a:srgbClr val="000000"/>
              </a:solidFill>
            </a:endParaRPr>
          </a:p>
        </p:txBody>
      </p:sp>
      <p:sp>
        <p:nvSpPr>
          <p:cNvPr id="19" name="Rectangle 17"/>
          <p:cNvSpPr>
            <a:spLocks noGrp="1" noChangeArrowheads="1"/>
          </p:cNvSpPr>
          <p:nvPr>
            <p:ph type="ftr" sz="quarter" idx="11"/>
          </p:nvPr>
        </p:nvSpPr>
        <p:spPr/>
        <p:txBody>
          <a:bodyPr/>
          <a:lstStyle>
            <a:lvl1pPr>
              <a:defRPr smtClean="0"/>
            </a:lvl1pPr>
          </a:lstStyle>
          <a:p>
            <a:pPr>
              <a:defRPr/>
            </a:pPr>
            <a:endParaRPr lang="ru-RU">
              <a:solidFill>
                <a:srgbClr val="000000"/>
              </a:solidFill>
            </a:endParaRPr>
          </a:p>
        </p:txBody>
      </p:sp>
      <p:sp>
        <p:nvSpPr>
          <p:cNvPr id="20" name="Rectangle 18"/>
          <p:cNvSpPr>
            <a:spLocks noGrp="1" noChangeArrowheads="1"/>
          </p:cNvSpPr>
          <p:nvPr>
            <p:ph type="sldNum" sz="quarter" idx="12"/>
          </p:nvPr>
        </p:nvSpPr>
        <p:spPr/>
        <p:txBody>
          <a:bodyPr/>
          <a:lstStyle>
            <a:lvl1pPr>
              <a:defRPr smtClean="0"/>
            </a:lvl1pPr>
          </a:lstStyle>
          <a:p>
            <a:pPr>
              <a:defRPr/>
            </a:pPr>
            <a:fld id="{41EEAE4D-D213-42A7-B680-C84EE745674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289481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ftr" sz="quarter" idx="10"/>
          </p:nvPr>
        </p:nvSpPr>
        <p:spPr>
          <a:ln/>
        </p:spPr>
        <p:txBody>
          <a:bodyPr/>
          <a:lstStyle>
            <a:lvl1pPr>
              <a:defRPr/>
            </a:lvl1pPr>
          </a:lstStyle>
          <a:p>
            <a:pPr>
              <a:defRPr/>
            </a:pPr>
            <a:endParaRPr lang="ru-RU">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77E98D8-381E-4A70-8420-C3E01F95560C}" type="slidenum">
              <a:rPr lang="ru-RU">
                <a:solidFill>
                  <a:srgbClr val="000000"/>
                </a:solidFill>
              </a:rPr>
              <a:pPr>
                <a:defRPr/>
              </a:pPr>
              <a:t>‹#›</a:t>
            </a:fld>
            <a:endParaRPr lang="ru-RU">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ru-RU">
              <a:solidFill>
                <a:srgbClr val="000000"/>
              </a:solidFill>
            </a:endParaRPr>
          </a:p>
        </p:txBody>
      </p:sp>
    </p:spTree>
    <p:extLst>
      <p:ext uri="{BB962C8B-B14F-4D97-AF65-F5344CB8AC3E}">
        <p14:creationId xmlns:p14="http://schemas.microsoft.com/office/powerpoint/2010/main" val="40501512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
          <p:cNvSpPr>
            <a:spLocks noGrp="1" noChangeArrowheads="1"/>
          </p:cNvSpPr>
          <p:nvPr>
            <p:ph type="ftr" sz="quarter" idx="10"/>
          </p:nvPr>
        </p:nvSpPr>
        <p:spPr>
          <a:ln/>
        </p:spPr>
        <p:txBody>
          <a:bodyPr/>
          <a:lstStyle>
            <a:lvl1pPr>
              <a:defRPr/>
            </a:lvl1pPr>
          </a:lstStyle>
          <a:p>
            <a:pPr>
              <a:defRPr/>
            </a:pPr>
            <a:endParaRPr lang="ru-RU">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47DEB472-7379-4B22-A2C6-7B346184F6BB}" type="slidenum">
              <a:rPr lang="ru-RU">
                <a:solidFill>
                  <a:srgbClr val="000000"/>
                </a:solidFill>
              </a:rPr>
              <a:pPr>
                <a:defRPr/>
              </a:pPr>
              <a:t>‹#›</a:t>
            </a:fld>
            <a:endParaRPr lang="ru-RU">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ru-RU">
              <a:solidFill>
                <a:srgbClr val="000000"/>
              </a:solidFill>
            </a:endParaRPr>
          </a:p>
        </p:txBody>
      </p:sp>
    </p:spTree>
    <p:extLst>
      <p:ext uri="{BB962C8B-B14F-4D97-AF65-F5344CB8AC3E}">
        <p14:creationId xmlns:p14="http://schemas.microsoft.com/office/powerpoint/2010/main" val="794714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
          <p:cNvSpPr>
            <a:spLocks noGrp="1" noChangeArrowheads="1"/>
          </p:cNvSpPr>
          <p:nvPr>
            <p:ph type="ftr" sz="quarter" idx="10"/>
          </p:nvPr>
        </p:nvSpPr>
        <p:spPr>
          <a:ln/>
        </p:spPr>
        <p:txBody>
          <a:bodyPr/>
          <a:lstStyle>
            <a:lvl1pPr>
              <a:defRPr/>
            </a:lvl1pPr>
          </a:lstStyle>
          <a:p>
            <a:pPr>
              <a:defRPr/>
            </a:pPr>
            <a:endParaRPr lang="ru-RU">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151D137B-571E-4D26-A7EA-1A9C8F30060C}" type="slidenum">
              <a:rPr lang="ru-RU">
                <a:solidFill>
                  <a:srgbClr val="000000"/>
                </a:solidFill>
              </a:rPr>
              <a:pPr>
                <a:defRPr/>
              </a:pPr>
              <a:t>‹#›</a:t>
            </a:fld>
            <a:endParaRPr lang="ru-RU">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ru-RU">
              <a:solidFill>
                <a:srgbClr val="000000"/>
              </a:solidFill>
            </a:endParaRPr>
          </a:p>
        </p:txBody>
      </p:sp>
    </p:spTree>
    <p:extLst>
      <p:ext uri="{BB962C8B-B14F-4D97-AF65-F5344CB8AC3E}">
        <p14:creationId xmlns:p14="http://schemas.microsoft.com/office/powerpoint/2010/main" val="638068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
          <p:cNvSpPr>
            <a:spLocks noGrp="1" noChangeArrowheads="1"/>
          </p:cNvSpPr>
          <p:nvPr>
            <p:ph type="ftr" sz="quarter" idx="10"/>
          </p:nvPr>
        </p:nvSpPr>
        <p:spPr>
          <a:ln/>
        </p:spPr>
        <p:txBody>
          <a:bodyPr/>
          <a:lstStyle>
            <a:lvl1pPr>
              <a:defRPr/>
            </a:lvl1pPr>
          </a:lstStyle>
          <a:p>
            <a:pPr>
              <a:defRPr/>
            </a:pPr>
            <a:endParaRPr lang="ru-RU">
              <a:solidFill>
                <a:srgbClr val="000000"/>
              </a:solidFill>
            </a:endParaRPr>
          </a:p>
        </p:txBody>
      </p:sp>
      <p:sp>
        <p:nvSpPr>
          <p:cNvPr id="8" name="Rectangle 3"/>
          <p:cNvSpPr>
            <a:spLocks noGrp="1" noChangeArrowheads="1"/>
          </p:cNvSpPr>
          <p:nvPr>
            <p:ph type="sldNum" sz="quarter" idx="11"/>
          </p:nvPr>
        </p:nvSpPr>
        <p:spPr>
          <a:ln/>
        </p:spPr>
        <p:txBody>
          <a:bodyPr/>
          <a:lstStyle>
            <a:lvl1pPr>
              <a:defRPr/>
            </a:lvl1pPr>
          </a:lstStyle>
          <a:p>
            <a:pPr>
              <a:defRPr/>
            </a:pPr>
            <a:fld id="{ADA79679-8010-4167-8784-12B575092B34}" type="slidenum">
              <a:rPr lang="ru-RU">
                <a:solidFill>
                  <a:srgbClr val="000000"/>
                </a:solidFill>
              </a:rPr>
              <a:pPr>
                <a:defRPr/>
              </a:pPr>
              <a:t>‹#›</a:t>
            </a:fld>
            <a:endParaRPr lang="ru-RU">
              <a:solidFill>
                <a:srgbClr val="000000"/>
              </a:solidFill>
            </a:endParaRPr>
          </a:p>
        </p:txBody>
      </p:sp>
      <p:sp>
        <p:nvSpPr>
          <p:cNvPr id="9" name="Rectangle 16"/>
          <p:cNvSpPr>
            <a:spLocks noGrp="1" noChangeArrowheads="1"/>
          </p:cNvSpPr>
          <p:nvPr>
            <p:ph type="dt" sz="half" idx="12"/>
          </p:nvPr>
        </p:nvSpPr>
        <p:spPr>
          <a:ln/>
        </p:spPr>
        <p:txBody>
          <a:bodyPr/>
          <a:lstStyle>
            <a:lvl1pPr>
              <a:defRPr/>
            </a:lvl1pPr>
          </a:lstStyle>
          <a:p>
            <a:pPr>
              <a:defRPr/>
            </a:pPr>
            <a:endParaRPr lang="ru-RU">
              <a:solidFill>
                <a:srgbClr val="000000"/>
              </a:solidFill>
            </a:endParaRPr>
          </a:p>
        </p:txBody>
      </p:sp>
    </p:spTree>
    <p:extLst>
      <p:ext uri="{BB962C8B-B14F-4D97-AF65-F5344CB8AC3E}">
        <p14:creationId xmlns:p14="http://schemas.microsoft.com/office/powerpoint/2010/main" val="1132750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
          <p:cNvSpPr>
            <a:spLocks noGrp="1" noChangeArrowheads="1"/>
          </p:cNvSpPr>
          <p:nvPr>
            <p:ph type="ftr" sz="quarter" idx="10"/>
          </p:nvPr>
        </p:nvSpPr>
        <p:spPr>
          <a:ln/>
        </p:spPr>
        <p:txBody>
          <a:bodyPr/>
          <a:lstStyle>
            <a:lvl1pPr>
              <a:defRPr/>
            </a:lvl1pPr>
          </a:lstStyle>
          <a:p>
            <a:pPr>
              <a:defRPr/>
            </a:pPr>
            <a:endParaRPr lang="ru-RU">
              <a:solidFill>
                <a:srgbClr val="000000"/>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59BBD5E8-6425-4FB0-BBF4-426D46E54BEA}" type="slidenum">
              <a:rPr lang="ru-RU">
                <a:solidFill>
                  <a:srgbClr val="000000"/>
                </a:solidFill>
              </a:rPr>
              <a:pPr>
                <a:defRPr/>
              </a:pPr>
              <a:t>‹#›</a:t>
            </a:fld>
            <a:endParaRPr lang="ru-RU">
              <a:solidFill>
                <a:srgbClr val="000000"/>
              </a:solidFill>
            </a:endParaRPr>
          </a:p>
        </p:txBody>
      </p:sp>
      <p:sp>
        <p:nvSpPr>
          <p:cNvPr id="5" name="Rectangle 16"/>
          <p:cNvSpPr>
            <a:spLocks noGrp="1" noChangeArrowheads="1"/>
          </p:cNvSpPr>
          <p:nvPr>
            <p:ph type="dt" sz="half" idx="12"/>
          </p:nvPr>
        </p:nvSpPr>
        <p:spPr>
          <a:ln/>
        </p:spPr>
        <p:txBody>
          <a:bodyPr/>
          <a:lstStyle>
            <a:lvl1pPr>
              <a:defRPr/>
            </a:lvl1pPr>
          </a:lstStyle>
          <a:p>
            <a:pPr>
              <a:defRPr/>
            </a:pPr>
            <a:endParaRPr lang="ru-RU">
              <a:solidFill>
                <a:srgbClr val="000000"/>
              </a:solidFill>
            </a:endParaRPr>
          </a:p>
        </p:txBody>
      </p:sp>
    </p:spTree>
    <p:extLst>
      <p:ext uri="{BB962C8B-B14F-4D97-AF65-F5344CB8AC3E}">
        <p14:creationId xmlns:p14="http://schemas.microsoft.com/office/powerpoint/2010/main" val="2277922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ru-RU">
              <a:solidFill>
                <a:srgbClr val="000000"/>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751BAEAF-8719-4A22-AFC6-D0D68678F8E5}" type="slidenum">
              <a:rPr lang="ru-RU">
                <a:solidFill>
                  <a:srgbClr val="000000"/>
                </a:solidFill>
              </a:rPr>
              <a:pPr>
                <a:defRPr/>
              </a:pPr>
              <a:t>‹#›</a:t>
            </a:fld>
            <a:endParaRPr lang="ru-RU">
              <a:solidFill>
                <a:srgbClr val="000000"/>
              </a:solidFill>
            </a:endParaRPr>
          </a:p>
        </p:txBody>
      </p:sp>
      <p:sp>
        <p:nvSpPr>
          <p:cNvPr id="4" name="Rectangle 16"/>
          <p:cNvSpPr>
            <a:spLocks noGrp="1" noChangeArrowheads="1"/>
          </p:cNvSpPr>
          <p:nvPr>
            <p:ph type="dt" sz="half" idx="12"/>
          </p:nvPr>
        </p:nvSpPr>
        <p:spPr>
          <a:ln/>
        </p:spPr>
        <p:txBody>
          <a:bodyPr/>
          <a:lstStyle>
            <a:lvl1pPr>
              <a:defRPr/>
            </a:lvl1pPr>
          </a:lstStyle>
          <a:p>
            <a:pPr>
              <a:defRPr/>
            </a:pPr>
            <a:endParaRPr lang="ru-RU">
              <a:solidFill>
                <a:srgbClr val="000000"/>
              </a:solidFill>
            </a:endParaRPr>
          </a:p>
        </p:txBody>
      </p:sp>
    </p:spTree>
    <p:extLst>
      <p:ext uri="{BB962C8B-B14F-4D97-AF65-F5344CB8AC3E}">
        <p14:creationId xmlns:p14="http://schemas.microsoft.com/office/powerpoint/2010/main" val="38736707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
          <p:cNvSpPr>
            <a:spLocks noGrp="1" noChangeArrowheads="1"/>
          </p:cNvSpPr>
          <p:nvPr>
            <p:ph type="ftr" sz="quarter" idx="10"/>
          </p:nvPr>
        </p:nvSpPr>
        <p:spPr>
          <a:ln/>
        </p:spPr>
        <p:txBody>
          <a:bodyPr/>
          <a:lstStyle>
            <a:lvl1pPr>
              <a:defRPr/>
            </a:lvl1pPr>
          </a:lstStyle>
          <a:p>
            <a:pPr>
              <a:defRPr/>
            </a:pPr>
            <a:endParaRPr lang="ru-RU">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32DEAD58-1818-4912-8BCA-C4E4D3FA29C1}" type="slidenum">
              <a:rPr lang="ru-RU">
                <a:solidFill>
                  <a:srgbClr val="000000"/>
                </a:solidFill>
              </a:rPr>
              <a:pPr>
                <a:defRPr/>
              </a:pPr>
              <a:t>‹#›</a:t>
            </a:fld>
            <a:endParaRPr lang="ru-RU">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ru-RU">
              <a:solidFill>
                <a:srgbClr val="000000"/>
              </a:solidFill>
            </a:endParaRPr>
          </a:p>
        </p:txBody>
      </p:sp>
    </p:spTree>
    <p:extLst>
      <p:ext uri="{BB962C8B-B14F-4D97-AF65-F5344CB8AC3E}">
        <p14:creationId xmlns:p14="http://schemas.microsoft.com/office/powerpoint/2010/main" val="9252585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
          <p:cNvSpPr>
            <a:spLocks noGrp="1" noChangeArrowheads="1"/>
          </p:cNvSpPr>
          <p:nvPr>
            <p:ph type="ftr" sz="quarter" idx="10"/>
          </p:nvPr>
        </p:nvSpPr>
        <p:spPr>
          <a:ln/>
        </p:spPr>
        <p:txBody>
          <a:bodyPr/>
          <a:lstStyle>
            <a:lvl1pPr>
              <a:defRPr/>
            </a:lvl1pPr>
          </a:lstStyle>
          <a:p>
            <a:pPr>
              <a:defRPr/>
            </a:pPr>
            <a:endParaRPr lang="ru-RU">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22D3F26E-8A2D-4026-8AF9-DA4F3608AD9F}" type="slidenum">
              <a:rPr lang="ru-RU">
                <a:solidFill>
                  <a:srgbClr val="000000"/>
                </a:solidFill>
              </a:rPr>
              <a:pPr>
                <a:defRPr/>
              </a:pPr>
              <a:t>‹#›</a:t>
            </a:fld>
            <a:endParaRPr lang="ru-RU">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ru-RU">
              <a:solidFill>
                <a:srgbClr val="000000"/>
              </a:solidFill>
            </a:endParaRPr>
          </a:p>
        </p:txBody>
      </p:sp>
    </p:spTree>
    <p:extLst>
      <p:ext uri="{BB962C8B-B14F-4D97-AF65-F5344CB8AC3E}">
        <p14:creationId xmlns:p14="http://schemas.microsoft.com/office/powerpoint/2010/main" val="6021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ftr" sz="quarter" idx="10"/>
          </p:nvPr>
        </p:nvSpPr>
        <p:spPr>
          <a:ln/>
        </p:spPr>
        <p:txBody>
          <a:bodyPr/>
          <a:lstStyle>
            <a:lvl1pPr>
              <a:defRPr/>
            </a:lvl1pPr>
          </a:lstStyle>
          <a:p>
            <a:pPr>
              <a:defRPr/>
            </a:pPr>
            <a:endParaRPr lang="ru-RU">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D5C81B39-3D1F-4521-8557-91C59026D342}" type="slidenum">
              <a:rPr lang="ru-RU">
                <a:solidFill>
                  <a:srgbClr val="000000"/>
                </a:solidFill>
              </a:rPr>
              <a:pPr>
                <a:defRPr/>
              </a:pPr>
              <a:t>‹#›</a:t>
            </a:fld>
            <a:endParaRPr lang="ru-RU">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ru-RU">
              <a:solidFill>
                <a:srgbClr val="000000"/>
              </a:solidFill>
            </a:endParaRPr>
          </a:p>
        </p:txBody>
      </p:sp>
    </p:spTree>
    <p:extLst>
      <p:ext uri="{BB962C8B-B14F-4D97-AF65-F5344CB8AC3E}">
        <p14:creationId xmlns:p14="http://schemas.microsoft.com/office/powerpoint/2010/main" val="3314512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457200"/>
            <a:ext cx="2057400" cy="5410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457200"/>
            <a:ext cx="6019800"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ftr" sz="quarter" idx="10"/>
          </p:nvPr>
        </p:nvSpPr>
        <p:spPr>
          <a:ln/>
        </p:spPr>
        <p:txBody>
          <a:bodyPr/>
          <a:lstStyle>
            <a:lvl1pPr>
              <a:defRPr/>
            </a:lvl1pPr>
          </a:lstStyle>
          <a:p>
            <a:pPr>
              <a:defRPr/>
            </a:pPr>
            <a:endParaRPr lang="ru-RU">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9F12EEE-1320-491F-8F4F-16CEC4F69E36}" type="slidenum">
              <a:rPr lang="ru-RU">
                <a:solidFill>
                  <a:srgbClr val="000000"/>
                </a:solidFill>
              </a:rPr>
              <a:pPr>
                <a:defRPr/>
              </a:pPr>
              <a:t>‹#›</a:t>
            </a:fld>
            <a:endParaRPr lang="ru-RU">
              <a:solidFill>
                <a:srgbClr val="000000"/>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ru-RU">
              <a:solidFill>
                <a:srgbClr val="000000"/>
              </a:solidFill>
            </a:endParaRPr>
          </a:p>
        </p:txBody>
      </p:sp>
    </p:spTree>
    <p:extLst>
      <p:ext uri="{BB962C8B-B14F-4D97-AF65-F5344CB8AC3E}">
        <p14:creationId xmlns:p14="http://schemas.microsoft.com/office/powerpoint/2010/main" val="3803019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17.09.2015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b="0" i="0" smtClean="0"/>
            </a:lvl1pPr>
          </a:lstStyle>
          <a:p>
            <a:pPr fontAlgn="base">
              <a:spcBef>
                <a:spcPct val="0"/>
              </a:spcBef>
              <a:spcAft>
                <a:spcPct val="0"/>
              </a:spcAft>
              <a:defRPr/>
            </a:pPr>
            <a:endParaRPr lang="ru-RU">
              <a:solidFill>
                <a:srgbClr val="000000"/>
              </a:solidFill>
            </a:endParaRPr>
          </a:p>
        </p:txBody>
      </p:sp>
      <p:sp>
        <p:nvSpPr>
          <p:cNvPr id="31747" name="Rectangle 3"/>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i="0" smtClean="0">
                <a:latin typeface="Arial Black" pitchFamily="34" charset="0"/>
              </a:defRPr>
            </a:lvl1pPr>
          </a:lstStyle>
          <a:p>
            <a:pPr fontAlgn="base">
              <a:spcBef>
                <a:spcPct val="0"/>
              </a:spcBef>
              <a:spcAft>
                <a:spcPct val="0"/>
              </a:spcAft>
              <a:defRPr/>
            </a:pPr>
            <a:fld id="{6EBD55A9-E2FD-4E89-83BB-8B06B1BE3AF6}" type="slidenum">
              <a:rPr lang="ru-RU">
                <a:solidFill>
                  <a:srgbClr val="000000"/>
                </a:solidFill>
              </a:rPr>
              <a:pPr fontAlgn="base">
                <a:spcBef>
                  <a:spcPct val="0"/>
                </a:spcBef>
                <a:spcAft>
                  <a:spcPct val="0"/>
                </a:spcAft>
                <a:defRPr/>
              </a:pPr>
              <a:t>‹#›</a:t>
            </a:fld>
            <a:endParaRPr lang="ru-RU">
              <a:solidFill>
                <a:srgbClr val="000000"/>
              </a:solidFill>
            </a:endParaRPr>
          </a:p>
        </p:txBody>
      </p:sp>
      <p:grpSp>
        <p:nvGrpSpPr>
          <p:cNvPr id="1028" name="Group 4"/>
          <p:cNvGrpSpPr>
            <a:grpSpLocks/>
          </p:cNvGrpSpPr>
          <p:nvPr/>
        </p:nvGrpSpPr>
        <p:grpSpPr bwMode="auto">
          <a:xfrm>
            <a:off x="0" y="0"/>
            <a:ext cx="9144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ru-RU" sz="2400">
                <a:solidFill>
                  <a:srgbClr val="000000"/>
                </a:solidFill>
                <a:latin typeface="Times New Roman" pitchFamily="18"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a:solidFill>
                  <a:srgbClr val="666699"/>
                </a:solidFill>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a:solidFill>
                  <a:srgbClr val="666699"/>
                </a:solidFill>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a:solidFill>
                  <a:srgbClr val="9999CC"/>
                </a:solidFill>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a:solidFill>
                  <a:srgbClr val="666699"/>
                </a:solidFill>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sz="2400">
                <a:solidFill>
                  <a:srgbClr val="000000"/>
                </a:solidFill>
                <a:latin typeface="Times New Roman" pitchFamily="18"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a:solidFill>
                  <a:srgbClr val="9999CC"/>
                </a:solidFill>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ru-RU">
                <a:solidFill>
                  <a:srgbClr val="9999CC"/>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1760" name="Rectangle 16"/>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i="0" smtClean="0"/>
            </a:lvl1pPr>
          </a:lstStyle>
          <a:p>
            <a:pPr fontAlgn="base">
              <a:spcBef>
                <a:spcPct val="0"/>
              </a:spcBef>
              <a:spcAft>
                <a:spcPct val="0"/>
              </a:spcAft>
              <a:defRPr/>
            </a:pPr>
            <a:endParaRPr lang="ru-RU">
              <a:solidFill>
                <a:srgbClr val="000000"/>
              </a:solidFill>
            </a:endParaRPr>
          </a:p>
        </p:txBody>
      </p:sp>
    </p:spTree>
    <p:extLst>
      <p:ext uri="{BB962C8B-B14F-4D97-AF65-F5344CB8AC3E}">
        <p14:creationId xmlns:p14="http://schemas.microsoft.com/office/powerpoint/2010/main" val="30662739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cs typeface="Arial" charset="0"/>
        </a:defRPr>
      </a:lvl2pPr>
      <a:lvl3pPr algn="l" rtl="0" eaLnBrk="0" fontAlgn="base" hangingPunct="0">
        <a:spcBef>
          <a:spcPct val="0"/>
        </a:spcBef>
        <a:spcAft>
          <a:spcPct val="0"/>
        </a:spcAft>
        <a:defRPr sz="4400">
          <a:solidFill>
            <a:schemeClr val="tx1"/>
          </a:solidFill>
          <a:latin typeface="Arial" charset="0"/>
          <a:cs typeface="Arial" charset="0"/>
        </a:defRPr>
      </a:lvl3pPr>
      <a:lvl4pPr algn="l" rtl="0" eaLnBrk="0" fontAlgn="base" hangingPunct="0">
        <a:spcBef>
          <a:spcPct val="0"/>
        </a:spcBef>
        <a:spcAft>
          <a:spcPct val="0"/>
        </a:spcAft>
        <a:defRPr sz="4400">
          <a:solidFill>
            <a:schemeClr val="tx1"/>
          </a:solidFill>
          <a:latin typeface="Arial" charset="0"/>
          <a:cs typeface="Arial" charset="0"/>
        </a:defRPr>
      </a:lvl4pPr>
      <a:lvl5pPr algn="l" rtl="0" eaLnBrk="0" fontAlgn="base" hangingPunct="0">
        <a:spcBef>
          <a:spcPct val="0"/>
        </a:spcBef>
        <a:spcAft>
          <a:spcPct val="0"/>
        </a:spcAft>
        <a:defRPr sz="4400">
          <a:solidFill>
            <a:schemeClr val="tx1"/>
          </a:solidFill>
          <a:latin typeface="Arial" charset="0"/>
          <a:cs typeface="Arial" charset="0"/>
        </a:defRPr>
      </a:lvl5pPr>
      <a:lvl6pPr marL="457200" algn="l" rtl="0" fontAlgn="base">
        <a:spcBef>
          <a:spcPct val="0"/>
        </a:spcBef>
        <a:spcAft>
          <a:spcPct val="0"/>
        </a:spcAft>
        <a:defRPr sz="4400">
          <a:solidFill>
            <a:schemeClr val="tx1"/>
          </a:solidFill>
          <a:latin typeface="Arial" charset="0"/>
          <a:cs typeface="Arial" charset="0"/>
        </a:defRPr>
      </a:lvl6pPr>
      <a:lvl7pPr marL="914400" algn="l" rtl="0" fontAlgn="base">
        <a:spcBef>
          <a:spcPct val="0"/>
        </a:spcBef>
        <a:spcAft>
          <a:spcPct val="0"/>
        </a:spcAft>
        <a:defRPr sz="4400">
          <a:solidFill>
            <a:schemeClr val="tx1"/>
          </a:solidFill>
          <a:latin typeface="Arial" charset="0"/>
          <a:cs typeface="Arial" charset="0"/>
        </a:defRPr>
      </a:lvl7pPr>
      <a:lvl8pPr marL="1371600" algn="l" rtl="0" fontAlgn="base">
        <a:spcBef>
          <a:spcPct val="0"/>
        </a:spcBef>
        <a:spcAft>
          <a:spcPct val="0"/>
        </a:spcAft>
        <a:defRPr sz="4400">
          <a:solidFill>
            <a:schemeClr val="tx1"/>
          </a:solidFill>
          <a:latin typeface="Arial" charset="0"/>
          <a:cs typeface="Arial" charset="0"/>
        </a:defRPr>
      </a:lvl8pPr>
      <a:lvl9pPr marL="1828800" algn="l" rtl="0" fontAlgn="base">
        <a:spcBef>
          <a:spcPct val="0"/>
        </a:spcBef>
        <a:spcAft>
          <a:spcPct val="0"/>
        </a:spcAft>
        <a:defRPr sz="44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196752"/>
            <a:ext cx="7772400" cy="1728192"/>
          </a:xfrm>
        </p:spPr>
        <p:txBody>
          <a:bodyPr>
            <a:normAutofit fontScale="90000"/>
          </a:bodyPr>
          <a:lstStyle/>
          <a:p>
            <a:r>
              <a:rPr lang="en-US" b="1" dirty="0"/>
              <a:t>A new stationary analytical model of the </a:t>
            </a:r>
            <a:r>
              <a:rPr lang="en-US" b="1" dirty="0" err="1"/>
              <a:t>heliospheric</a:t>
            </a:r>
            <a:r>
              <a:rPr lang="en-US" b="1" dirty="0"/>
              <a:t> current sheet and the plasma sheet</a:t>
            </a:r>
            <a:endParaRPr lang="ru-RU" dirty="0"/>
          </a:p>
        </p:txBody>
      </p:sp>
      <p:sp>
        <p:nvSpPr>
          <p:cNvPr id="3" name="Подзаголовок 2"/>
          <p:cNvSpPr>
            <a:spLocks noGrp="1"/>
          </p:cNvSpPr>
          <p:nvPr>
            <p:ph type="subTitle" idx="1"/>
          </p:nvPr>
        </p:nvSpPr>
        <p:spPr>
          <a:xfrm>
            <a:off x="1403648" y="3501008"/>
            <a:ext cx="6400800" cy="2351112"/>
          </a:xfrm>
        </p:spPr>
        <p:txBody>
          <a:bodyPr/>
          <a:lstStyle/>
          <a:p>
            <a:r>
              <a:rPr lang="en-US" dirty="0" smtClean="0">
                <a:solidFill>
                  <a:schemeClr val="tx1"/>
                </a:solidFill>
              </a:rPr>
              <a:t>Roman Kislov</a:t>
            </a:r>
            <a:endParaRPr lang="ru-RU" dirty="0" smtClean="0">
              <a:solidFill>
                <a:schemeClr val="tx1"/>
              </a:solidFill>
            </a:endParaRPr>
          </a:p>
          <a:p>
            <a:r>
              <a:rPr lang="en-US" dirty="0" smtClean="0">
                <a:solidFill>
                  <a:schemeClr val="tx1"/>
                </a:solidFill>
              </a:rPr>
              <a:t>IKI</a:t>
            </a:r>
            <a:r>
              <a:rPr lang="ru-RU" dirty="0" smtClean="0">
                <a:solidFill>
                  <a:schemeClr val="tx1"/>
                </a:solidFill>
              </a:rPr>
              <a:t> </a:t>
            </a:r>
            <a:r>
              <a:rPr lang="en-US" dirty="0" smtClean="0">
                <a:solidFill>
                  <a:schemeClr val="tx1"/>
                </a:solidFill>
              </a:rPr>
              <a:t>RAS</a:t>
            </a:r>
            <a:endParaRPr lang="ru-RU" dirty="0" smtClean="0">
              <a:solidFill>
                <a:schemeClr val="tx1"/>
              </a:solidFill>
            </a:endParaRPr>
          </a:p>
          <a:p>
            <a:r>
              <a:rPr lang="ru-RU" dirty="0" smtClean="0">
                <a:solidFill>
                  <a:schemeClr val="tx1"/>
                </a:solidFill>
              </a:rPr>
              <a:t>2015</a:t>
            </a:r>
          </a:p>
          <a:p>
            <a:r>
              <a:rPr lang="en-US" dirty="0">
                <a:solidFill>
                  <a:schemeClr val="tx1"/>
                </a:solidFill>
              </a:rPr>
              <a:t>k</a:t>
            </a:r>
            <a:r>
              <a:rPr lang="en-US" dirty="0" smtClean="0">
                <a:solidFill>
                  <a:schemeClr val="tx1"/>
                </a:solidFill>
              </a:rPr>
              <a:t>r-rk@bk.ru</a:t>
            </a:r>
            <a:endParaRPr lang="ru-RU" dirty="0">
              <a:solidFill>
                <a:schemeClr val="tx1"/>
              </a:solidFill>
            </a:endParaRPr>
          </a:p>
        </p:txBody>
      </p:sp>
    </p:spTree>
    <p:extLst>
      <p:ext uri="{BB962C8B-B14F-4D97-AF65-F5344CB8AC3E}">
        <p14:creationId xmlns:p14="http://schemas.microsoft.com/office/powerpoint/2010/main" val="273894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4900141" y="509055"/>
            <a:ext cx="4032250" cy="5080185"/>
          </a:xfrm>
          <a:solidFill>
            <a:srgbClr val="FFFFFF"/>
          </a:solidFill>
        </p:spPr>
        <p:txBody>
          <a:bodyPr/>
          <a:lstStyle/>
          <a:p>
            <a:pPr eaLnBrk="1" hangingPunct="1"/>
            <a:r>
              <a:rPr lang="en-US" sz="2800" b="1" dirty="0" smtClean="0">
                <a:solidFill>
                  <a:srgbClr val="39108A"/>
                </a:solidFill>
              </a:rPr>
              <a:t>a steady and purely radial outflow of the coronal plasma </a:t>
            </a:r>
          </a:p>
          <a:p>
            <a:pPr eaLnBrk="1" hangingPunct="1"/>
            <a:r>
              <a:rPr lang="en-US" sz="2800" b="1" dirty="0" smtClean="0">
                <a:solidFill>
                  <a:srgbClr val="39108A"/>
                </a:solidFill>
              </a:rPr>
              <a:t>a “frozen-in” magnetic field</a:t>
            </a:r>
            <a:r>
              <a:rPr lang="ru-RU" sz="2800" b="1" dirty="0" smtClean="0">
                <a:solidFill>
                  <a:srgbClr val="39108A"/>
                </a:solidFill>
              </a:rPr>
              <a:t> </a:t>
            </a:r>
            <a:endParaRPr lang="en-US" sz="2800" b="1" dirty="0" smtClean="0">
              <a:solidFill>
                <a:srgbClr val="39108A"/>
              </a:solidFill>
            </a:endParaRPr>
          </a:p>
          <a:p>
            <a:pPr eaLnBrk="1" hangingPunct="1"/>
            <a:r>
              <a:rPr lang="en-US" sz="2800" b="1" dirty="0" smtClean="0">
                <a:solidFill>
                  <a:srgbClr val="39108A"/>
                </a:solidFill>
              </a:rPr>
              <a:t>a Parker’ spiral form of the IMF</a:t>
            </a:r>
            <a:r>
              <a:rPr lang="ru-RU" sz="2800" b="1" dirty="0" smtClean="0">
                <a:solidFill>
                  <a:srgbClr val="39108A"/>
                </a:solidFill>
              </a:rPr>
              <a:t> </a:t>
            </a:r>
            <a:endParaRPr lang="en-US" sz="2800" b="1" dirty="0" smtClean="0">
              <a:solidFill>
                <a:srgbClr val="39108A"/>
              </a:solidFill>
            </a:endParaRPr>
          </a:p>
          <a:p>
            <a:pPr eaLnBrk="1" hangingPunct="1"/>
            <a:r>
              <a:rPr lang="en-US" sz="2800" b="1" dirty="0" smtClean="0">
                <a:solidFill>
                  <a:srgbClr val="39108A"/>
                </a:solidFill>
              </a:rPr>
              <a:t>the radial IMF component |</a:t>
            </a:r>
            <a:r>
              <a:rPr lang="en-US" sz="2800" b="1" i="1" dirty="0" smtClean="0">
                <a:solidFill>
                  <a:srgbClr val="39108A"/>
                </a:solidFill>
              </a:rPr>
              <a:t>B</a:t>
            </a:r>
            <a:r>
              <a:rPr lang="en-US" sz="2800" b="1" i="1" baseline="-25000" dirty="0" smtClean="0">
                <a:solidFill>
                  <a:srgbClr val="39108A"/>
                </a:solidFill>
              </a:rPr>
              <a:t>r</a:t>
            </a:r>
            <a:r>
              <a:rPr lang="en-US" sz="2800" b="1" dirty="0" smtClean="0">
                <a:solidFill>
                  <a:srgbClr val="39108A"/>
                </a:solidFill>
              </a:rPr>
              <a:t>|~</a:t>
            </a:r>
            <a:r>
              <a:rPr lang="en-US" sz="2800" b="1" i="1" dirty="0" smtClean="0">
                <a:solidFill>
                  <a:srgbClr val="39108A"/>
                </a:solidFill>
              </a:rPr>
              <a:t>r </a:t>
            </a:r>
            <a:r>
              <a:rPr lang="en-US" sz="2800" b="1" i="1" baseline="30000" dirty="0" smtClean="0">
                <a:solidFill>
                  <a:srgbClr val="39108A"/>
                </a:solidFill>
                <a:sym typeface="Symbol" pitchFamily="18" charset="2"/>
              </a:rPr>
              <a:t></a:t>
            </a:r>
            <a:r>
              <a:rPr lang="en-US" sz="2800" b="1" i="1" baseline="30000" dirty="0" smtClean="0">
                <a:solidFill>
                  <a:srgbClr val="39108A"/>
                </a:solidFill>
              </a:rPr>
              <a:t>2</a:t>
            </a:r>
            <a:r>
              <a:rPr lang="ru-RU" sz="2800" dirty="0" smtClean="0"/>
              <a:t> </a:t>
            </a:r>
            <a:endParaRPr lang="en-US" sz="1800" b="1" dirty="0" smtClean="0">
              <a:solidFill>
                <a:srgbClr val="39108A"/>
              </a:solidFill>
            </a:endParaRPr>
          </a:p>
          <a:p>
            <a:pPr eaLnBrk="1" hangingPunct="1">
              <a:buFont typeface="Wingdings" pitchFamily="2" charset="2"/>
              <a:buNone/>
            </a:pPr>
            <a:r>
              <a:rPr lang="en-US" sz="1800" b="1" dirty="0" smtClean="0">
                <a:solidFill>
                  <a:srgbClr val="39108A"/>
                </a:solidFill>
              </a:rPr>
              <a:t>			Parker 1958, 1963</a:t>
            </a:r>
            <a:r>
              <a:rPr lang="ru-RU" sz="1800" dirty="0" smtClean="0"/>
              <a:t> </a:t>
            </a:r>
            <a:endParaRPr lang="en-US" sz="1800" dirty="0" smtClean="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76250"/>
            <a:ext cx="4032250"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WordArt 5"/>
          <p:cNvSpPr>
            <a:spLocks noChangeArrowheads="1" noChangeShapeType="1" noTextEdit="1"/>
          </p:cNvSpPr>
          <p:nvPr/>
        </p:nvSpPr>
        <p:spPr bwMode="auto">
          <a:xfrm>
            <a:off x="900113" y="188913"/>
            <a:ext cx="6911975" cy="2873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pPr>
            <a:r>
              <a:rPr lang="en-US" sz="2000" b="1" i="1" kern="10" spc="400" dirty="0">
                <a:gradFill rotWithShape="1">
                  <a:gsLst>
                    <a:gs pos="0">
                      <a:srgbClr val="AAAAAA"/>
                    </a:gs>
                    <a:gs pos="100000">
                      <a:srgbClr val="FFFFFF"/>
                    </a:gs>
                  </a:gsLst>
                  <a:lin ang="5400000" scaled="1"/>
                </a:gradFill>
                <a:effectLst>
                  <a:outerShdw dist="45791" dir="3378596" algn="ctr" rotWithShape="0">
                    <a:srgbClr val="4D4D4D"/>
                  </a:outerShdw>
                </a:effectLst>
              </a:rPr>
              <a:t>The IMF expansion according to the Parker’s model</a:t>
            </a:r>
            <a:endParaRPr lang="ru-RU" sz="2000" b="1" i="1" kern="10" spc="400" dirty="0">
              <a:gradFill rotWithShape="1">
                <a:gsLst>
                  <a:gs pos="0">
                    <a:srgbClr val="AAAAAA"/>
                  </a:gs>
                  <a:gs pos="100000">
                    <a:srgbClr val="FFFFFF"/>
                  </a:gs>
                </a:gsLst>
                <a:lin ang="5400000" scaled="1"/>
              </a:gradFill>
              <a:effectLst>
                <a:outerShdw dist="45791" dir="3378596" algn="ctr" rotWithShape="0">
                  <a:srgbClr val="4D4D4D"/>
                </a:outerShdw>
              </a:effectLst>
            </a:endParaRPr>
          </a:p>
        </p:txBody>
      </p:sp>
      <p:pic>
        <p:nvPicPr>
          <p:cNvPr id="410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1268413"/>
            <a:ext cx="741362"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Прямая со стрелкой 11"/>
          <p:cNvCxnSpPr/>
          <p:nvPr/>
        </p:nvCxnSpPr>
        <p:spPr>
          <a:xfrm>
            <a:off x="5008274" y="5768474"/>
            <a:ext cx="1556150" cy="1504"/>
          </a:xfrm>
          <a:prstGeom prst="straightConnector1">
            <a:avLst/>
          </a:prstGeom>
          <a:noFill/>
          <a:ln w="38100" cap="flat" cmpd="sng" algn="ctr">
            <a:solidFill>
              <a:sysClr val="windowText" lastClr="000000"/>
            </a:solidFill>
            <a:prstDash val="solid"/>
            <a:tailEnd type="arrow"/>
          </a:ln>
          <a:effectLst>
            <a:outerShdw blurRad="40000" dist="23000" dir="5400000" rotWithShape="0">
              <a:srgbClr val="000000">
                <a:alpha val="35000"/>
              </a:srgbClr>
            </a:outerShdw>
          </a:effectLst>
        </p:spPr>
      </p:cxnSp>
      <p:pic>
        <p:nvPicPr>
          <p:cNvPr id="13" name="Picture 3" descr="D:\Моя учеба\ROMA\0+аспирантура РАН\аспирантура ИКИ\конференции\COSPAR\презентация коспар\страшное солнце.png"/>
          <p:cNvPicPr>
            <a:picLocks noChangeAspect="1" noChangeArrowheads="1"/>
          </p:cNvPicPr>
          <p:nvPr/>
        </p:nvPicPr>
        <p:blipFill>
          <a:blip r:embed="rId4"/>
          <a:srcRect/>
          <a:stretch>
            <a:fillRect/>
          </a:stretch>
        </p:blipFill>
        <p:spPr bwMode="auto">
          <a:xfrm>
            <a:off x="6732240" y="5055675"/>
            <a:ext cx="1616075" cy="1431925"/>
          </a:xfrm>
          <a:prstGeom prst="rect">
            <a:avLst/>
          </a:prstGeom>
          <a:noFill/>
          <a:ln w="9525">
            <a:noFill/>
            <a:miter lim="800000"/>
            <a:headEnd/>
            <a:tailEnd/>
          </a:ln>
        </p:spPr>
      </p:pic>
      <p:pic>
        <p:nvPicPr>
          <p:cNvPr id="14" name="Picture 5" descr="D:\Моя учеба\ROMA\0+аспирантура РАН\аспирантура ИКИ\конференции\12 апреля\тт4.png"/>
          <p:cNvPicPr>
            <a:picLocks noChangeAspect="1" noChangeArrowheads="1"/>
          </p:cNvPicPr>
          <p:nvPr/>
        </p:nvPicPr>
        <p:blipFill>
          <a:blip r:embed="rId5"/>
          <a:srcRect/>
          <a:stretch>
            <a:fillRect/>
          </a:stretch>
        </p:blipFill>
        <p:spPr bwMode="auto">
          <a:xfrm>
            <a:off x="161958" y="5013177"/>
            <a:ext cx="4786816" cy="1296143"/>
          </a:xfrm>
          <a:prstGeom prst="rect">
            <a:avLst/>
          </a:prstGeom>
          <a:noFill/>
          <a:ln w="9525">
            <a:noFill/>
            <a:miter lim="800000"/>
            <a:headEnd/>
            <a:tailEnd/>
          </a:ln>
        </p:spPr>
      </p:pic>
    </p:spTree>
    <p:extLst>
      <p:ext uri="{BB962C8B-B14F-4D97-AF65-F5344CB8AC3E}">
        <p14:creationId xmlns:p14="http://schemas.microsoft.com/office/powerpoint/2010/main" val="11922823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err="1" smtClean="0"/>
              <a:t>Heliospheric</a:t>
            </a:r>
            <a:r>
              <a:rPr lang="en-US" dirty="0" smtClean="0"/>
              <a:t> current sheet (HCS) and plasma sheet (HPS)</a:t>
            </a:r>
            <a:endParaRPr lang="ru-RU"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0166" y="1571612"/>
            <a:ext cx="6211516" cy="4643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980728"/>
          </a:xfrm>
        </p:spPr>
        <p:txBody>
          <a:bodyPr>
            <a:normAutofit/>
          </a:bodyPr>
          <a:lstStyle/>
          <a:p>
            <a:r>
              <a:rPr lang="en-US" sz="3200" dirty="0" err="1" smtClean="0"/>
              <a:t>Heliospheric</a:t>
            </a:r>
            <a:r>
              <a:rPr lang="en-US" sz="3200" dirty="0" smtClean="0"/>
              <a:t> plasma sheet</a:t>
            </a:r>
            <a:endParaRPr lang="ru-RU" sz="3200" dirty="0"/>
          </a:p>
        </p:txBody>
      </p:sp>
      <p:sp>
        <p:nvSpPr>
          <p:cNvPr id="10" name="TextBox 9"/>
          <p:cNvSpPr txBox="1"/>
          <p:nvPr/>
        </p:nvSpPr>
        <p:spPr>
          <a:xfrm>
            <a:off x="886997" y="5783996"/>
            <a:ext cx="6565323" cy="1077218"/>
          </a:xfrm>
          <a:prstGeom prst="rect">
            <a:avLst/>
          </a:prstGeom>
          <a:noFill/>
        </p:spPr>
        <p:txBody>
          <a:bodyPr wrap="none" rtlCol="0">
            <a:spAutoFit/>
          </a:bodyPr>
          <a:lstStyle/>
          <a:p>
            <a:pPr algn="ctr"/>
            <a:r>
              <a:rPr lang="it-IT" sz="1600" dirty="0">
                <a:solidFill>
                  <a:prstClr val="black"/>
                </a:solidFill>
              </a:rPr>
              <a:t>K.D.C. Simunac · A.B. Galvin · C.J. Farrugia · L.M. Kistler · H. Kucharek ·</a:t>
            </a:r>
          </a:p>
          <a:p>
            <a:pPr algn="ctr"/>
            <a:r>
              <a:rPr lang="it-IT" sz="1600" dirty="0">
                <a:solidFill>
                  <a:prstClr val="black"/>
                </a:solidFill>
              </a:rPr>
              <a:t>B. Lavraud · Y.C.-M. Liu · J.G. Luhmann · K.W. Ogilvie · A. Opitz · M.A. Popecki ·</a:t>
            </a:r>
          </a:p>
          <a:p>
            <a:pPr algn="ctr"/>
            <a:r>
              <a:rPr lang="it-IT" sz="1600" dirty="0">
                <a:solidFill>
                  <a:prstClr val="black"/>
                </a:solidFill>
              </a:rPr>
              <a:t>J.-A. Sauvaud · S. </a:t>
            </a:r>
            <a:r>
              <a:rPr lang="it-IT" sz="1600" dirty="0" smtClean="0">
                <a:solidFill>
                  <a:prstClr val="black"/>
                </a:solidFill>
              </a:rPr>
              <a:t>Wang</a:t>
            </a:r>
          </a:p>
          <a:p>
            <a:pPr algn="ctr"/>
            <a:r>
              <a:rPr lang="it-IT" sz="1600" dirty="0" smtClean="0">
                <a:solidFill>
                  <a:prstClr val="black"/>
                </a:solidFill>
              </a:rPr>
              <a:t>2012</a:t>
            </a:r>
            <a:endParaRPr lang="ru-RU" sz="1600" dirty="0">
              <a:solidFill>
                <a:prstClr val="black"/>
              </a:solidFill>
            </a:endParaRPr>
          </a:p>
        </p:txBody>
      </p:sp>
      <p:sp>
        <p:nvSpPr>
          <p:cNvPr id="11" name="Содержимое 2"/>
          <p:cNvSpPr txBox="1">
            <a:spLocks/>
          </p:cNvSpPr>
          <p:nvPr/>
        </p:nvSpPr>
        <p:spPr>
          <a:xfrm>
            <a:off x="6902208" y="1000124"/>
            <a:ext cx="2241791" cy="48771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ru-RU" sz="2000" dirty="0"/>
          </a:p>
          <a:p>
            <a:r>
              <a:rPr lang="en-US" sz="2000" dirty="0" smtClean="0"/>
              <a:t>Local density maximum</a:t>
            </a:r>
            <a:endParaRPr lang="ru-RU" sz="2000" dirty="0" smtClean="0"/>
          </a:p>
          <a:p>
            <a:pPr marL="0" indent="0">
              <a:buNone/>
            </a:pPr>
            <a:endParaRPr lang="ru-RU" sz="2000" dirty="0"/>
          </a:p>
          <a:p>
            <a:r>
              <a:rPr lang="en-US" sz="2000" dirty="0" smtClean="0"/>
              <a:t>Minimum of the magnetic field</a:t>
            </a:r>
            <a:endParaRPr lang="ru-RU" sz="2000" dirty="0" smtClean="0"/>
          </a:p>
          <a:p>
            <a:pPr marL="0" indent="0">
              <a:buNone/>
            </a:pPr>
            <a:endParaRPr lang="ru-RU" sz="2000" dirty="0" smtClean="0"/>
          </a:p>
          <a:p>
            <a:r>
              <a:rPr lang="en-US" sz="2000" dirty="0" smtClean="0"/>
              <a:t>proton speed 400 km/s</a:t>
            </a:r>
          </a:p>
          <a:p>
            <a:endParaRPr lang="en-US" sz="2000" dirty="0" smtClean="0"/>
          </a:p>
          <a:p>
            <a:r>
              <a:rPr lang="en-US" sz="2000" dirty="0" smtClean="0"/>
              <a:t>thickness less than 10 R</a:t>
            </a:r>
            <a:r>
              <a:rPr lang="en-US" sz="2000" baseline="-25000" dirty="0" smtClean="0"/>
              <a:t>0</a:t>
            </a:r>
            <a:r>
              <a:rPr lang="en-US" sz="2000" dirty="0" smtClean="0"/>
              <a:t> .</a:t>
            </a:r>
            <a:endParaRPr lang="ru-RU" sz="2000"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692696"/>
            <a:ext cx="5354544"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8733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normAutofit/>
          </a:bodyPr>
          <a:lstStyle/>
          <a:p>
            <a:r>
              <a:rPr lang="en-US" sz="3200" dirty="0" smtClean="0"/>
              <a:t>Plasma sheet structure</a:t>
            </a:r>
            <a:endParaRPr lang="ru-RU" sz="32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553098"/>
            <a:ext cx="7056784" cy="4486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7047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714356"/>
          </a:xfrm>
        </p:spPr>
        <p:txBody>
          <a:bodyPr>
            <a:normAutofit fontScale="90000"/>
          </a:bodyPr>
          <a:lstStyle/>
          <a:p>
            <a:r>
              <a:rPr lang="en-US" dirty="0" smtClean="0"/>
              <a:t>Models of HCS and HPS</a:t>
            </a:r>
            <a:endParaRPr lang="ru-RU" dirty="0"/>
          </a:p>
        </p:txBody>
      </p:sp>
      <p:sp>
        <p:nvSpPr>
          <p:cNvPr id="3" name="Содержимое 2"/>
          <p:cNvSpPr>
            <a:spLocks noGrp="1"/>
          </p:cNvSpPr>
          <p:nvPr>
            <p:ph idx="1"/>
          </p:nvPr>
        </p:nvSpPr>
        <p:spPr>
          <a:xfrm>
            <a:off x="0" y="928670"/>
            <a:ext cx="5429256" cy="5929330"/>
          </a:xfrm>
        </p:spPr>
        <p:txBody>
          <a:bodyPr>
            <a:normAutofit fontScale="92500" lnSpcReduction="10000"/>
          </a:bodyPr>
          <a:lstStyle/>
          <a:p>
            <a:r>
              <a:rPr lang="en-US" sz="2800" dirty="0" smtClean="0"/>
              <a:t>Large scales models of the HCS as thin rotating plasma disk. Internal structure is not important.</a:t>
            </a:r>
          </a:p>
          <a:p>
            <a:pPr>
              <a:buNone/>
            </a:pPr>
            <a:r>
              <a:rPr lang="en-US" sz="2600" i="1" dirty="0" smtClean="0"/>
              <a:t>Alfven 1977,1981; </a:t>
            </a:r>
            <a:r>
              <a:rPr lang="en-US" sz="2600" i="1" dirty="0" err="1" smtClean="0"/>
              <a:t>Israelevich</a:t>
            </a:r>
            <a:r>
              <a:rPr lang="en-US" sz="2600" i="1" dirty="0" smtClean="0"/>
              <a:t> et al., 2001; Fisk 1996; </a:t>
            </a:r>
            <a:r>
              <a:rPr lang="en-US" sz="2600" i="1" dirty="0" err="1" smtClean="0"/>
              <a:t>Shwadron</a:t>
            </a:r>
            <a:r>
              <a:rPr lang="en-US" sz="2600" i="1" dirty="0" smtClean="0"/>
              <a:t> and </a:t>
            </a:r>
            <a:r>
              <a:rPr lang="en-US" sz="2600" i="1" dirty="0" err="1" smtClean="0"/>
              <a:t>McComas</a:t>
            </a:r>
            <a:r>
              <a:rPr lang="en-US" sz="2600" i="1" dirty="0" smtClean="0"/>
              <a:t> 2005, </a:t>
            </a:r>
            <a:r>
              <a:rPr lang="en-US" sz="2600" i="1" dirty="0" err="1" smtClean="0"/>
              <a:t>Veselovsky</a:t>
            </a:r>
            <a:r>
              <a:rPr lang="en-US" sz="2600" i="1" dirty="0" smtClean="0"/>
              <a:t> et al., 2002, </a:t>
            </a:r>
            <a:r>
              <a:rPr lang="en-US" sz="2600" i="1" dirty="0" err="1" smtClean="0"/>
              <a:t>Czechovsky</a:t>
            </a:r>
            <a:r>
              <a:rPr lang="en-US" sz="2600" i="1" dirty="0" smtClean="0"/>
              <a:t> et al., 2010</a:t>
            </a:r>
          </a:p>
          <a:p>
            <a:r>
              <a:rPr lang="en-US" sz="2800" dirty="0" err="1" smtClean="0"/>
              <a:t>Schatten’s</a:t>
            </a:r>
            <a:r>
              <a:rPr lang="en-US" sz="2800" dirty="0" smtClean="0"/>
              <a:t> models (</a:t>
            </a:r>
            <a:r>
              <a:rPr lang="en-US" sz="2600" i="1" dirty="0" smtClean="0"/>
              <a:t>1971-1975</a:t>
            </a:r>
            <a:r>
              <a:rPr lang="en-US" sz="2800" i="1" dirty="0" smtClean="0"/>
              <a:t>) </a:t>
            </a:r>
            <a:r>
              <a:rPr lang="en-US" sz="2800" dirty="0" smtClean="0"/>
              <a:t>with sources surface, where coronal currents and solar wind are not take into account. Calculated HCS is too short, thick and located near the corona (criticism by </a:t>
            </a:r>
            <a:r>
              <a:rPr lang="en-US" sz="2600" i="1" dirty="0" smtClean="0"/>
              <a:t>Smith 2001</a:t>
            </a:r>
            <a:r>
              <a:rPr lang="en-US" sz="2800" dirty="0" smtClean="0"/>
              <a:t>).</a:t>
            </a:r>
          </a:p>
          <a:p>
            <a:r>
              <a:rPr lang="en-US" sz="2800" dirty="0" smtClean="0"/>
              <a:t>There is no models of the HPS’s structure</a:t>
            </a:r>
          </a:p>
        </p:txBody>
      </p:sp>
      <p:pic>
        <p:nvPicPr>
          <p:cNvPr id="4" name="Рисунок 3"/>
          <p:cNvPicPr/>
          <p:nvPr/>
        </p:nvPicPr>
        <p:blipFill>
          <a:blip r:embed="rId2">
            <a:extLst>
              <a:ext uri="{28A0092B-C50C-407E-A947-70E740481C1C}">
                <a14:useLocalDpi xmlns:a14="http://schemas.microsoft.com/office/drawing/2010/main" val="0"/>
              </a:ext>
            </a:extLst>
          </a:blip>
          <a:stretch>
            <a:fillRect/>
          </a:stretch>
        </p:blipFill>
        <p:spPr>
          <a:xfrm>
            <a:off x="5786446" y="714356"/>
            <a:ext cx="3357554" cy="3151064"/>
          </a:xfrm>
          <a:prstGeom prst="rect">
            <a:avLst/>
          </a:prstGeom>
        </p:spPr>
      </p:pic>
      <p:pic>
        <p:nvPicPr>
          <p:cNvPr id="6" name="Объект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9485" y="3714752"/>
            <a:ext cx="3294515" cy="292895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229600" cy="620688"/>
          </a:xfrm>
        </p:spPr>
        <p:txBody>
          <a:bodyPr>
            <a:normAutofit/>
          </a:bodyPr>
          <a:lstStyle/>
          <a:p>
            <a:r>
              <a:rPr lang="en-US" sz="3200" dirty="0" smtClean="0"/>
              <a:t>The model</a:t>
            </a:r>
            <a:endParaRPr lang="ru-RU" sz="3200" dirty="0"/>
          </a:p>
        </p:txBody>
      </p:sp>
      <p:sp>
        <p:nvSpPr>
          <p:cNvPr id="4" name="TextBox 3"/>
          <p:cNvSpPr txBox="1">
            <a:spLocks noRot="1" noChangeAspect="1" noMove="1" noResize="1" noEditPoints="1" noAdjustHandles="1" noChangeArrowheads="1" noChangeShapeType="1" noTextEdit="1"/>
          </p:cNvSpPr>
          <p:nvPr/>
        </p:nvSpPr>
        <p:spPr>
          <a:xfrm>
            <a:off x="0" y="4212042"/>
            <a:ext cx="5394158" cy="2642518"/>
          </a:xfrm>
          <a:prstGeom prst="rect">
            <a:avLst/>
          </a:prstGeom>
          <a:blipFill rotWithShape="1">
            <a:blip r:embed="rId3"/>
            <a:stretch>
              <a:fillRect b="-231"/>
            </a:stretch>
          </a:blipFill>
        </p:spPr>
        <p:txBody>
          <a:bodyPr/>
          <a:lstStyle/>
          <a:p>
            <a:r>
              <a:rPr lang="ru-RU">
                <a:noFill/>
              </a:rPr>
              <a:t> </a:t>
            </a:r>
          </a:p>
        </p:txBody>
      </p:sp>
      <p:pic>
        <p:nvPicPr>
          <p:cNvPr id="6" name="Рисунок 5"/>
          <p:cNvPicPr/>
          <p:nvPr/>
        </p:nvPicPr>
        <p:blipFill>
          <a:blip r:embed="rId4" cstate="print"/>
          <a:srcRect/>
          <a:stretch>
            <a:fillRect/>
          </a:stretch>
        </p:blipFill>
        <p:spPr bwMode="auto">
          <a:xfrm>
            <a:off x="44559" y="571480"/>
            <a:ext cx="4813193" cy="3630499"/>
          </a:xfrm>
          <a:prstGeom prst="rect">
            <a:avLst/>
          </a:prstGeom>
          <a:noFill/>
          <a:ln w="9525">
            <a:noFill/>
            <a:miter lim="800000"/>
            <a:headEnd/>
            <a:tailEnd/>
          </a:ln>
        </p:spPr>
      </p:pic>
      <p:sp>
        <p:nvSpPr>
          <p:cNvPr id="7" name="Содержимое 6"/>
          <p:cNvSpPr>
            <a:spLocks noGrp="1"/>
          </p:cNvSpPr>
          <p:nvPr>
            <p:ph idx="1"/>
          </p:nvPr>
        </p:nvSpPr>
        <p:spPr>
          <a:xfrm>
            <a:off x="4786314" y="714356"/>
            <a:ext cx="4357686" cy="6143644"/>
          </a:xfrm>
        </p:spPr>
        <p:txBody>
          <a:bodyPr>
            <a:normAutofit/>
          </a:bodyPr>
          <a:lstStyle/>
          <a:p>
            <a:r>
              <a:rPr lang="en-US" sz="2400" dirty="0" smtClean="0"/>
              <a:t>Axial symmetry</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r>
              <a:rPr lang="en-US" sz="2400" dirty="0" smtClean="0"/>
              <a:t>Monotonically in z coordinate</a:t>
            </a:r>
          </a:p>
          <a:p>
            <a:pPr>
              <a:buNone/>
            </a:pPr>
            <a:endParaRPr lang="en-US" sz="2400" dirty="0" smtClean="0"/>
          </a:p>
          <a:p>
            <a:r>
              <a:rPr lang="en-US" sz="2400" dirty="0" smtClean="0"/>
              <a:t>Thin HPS</a:t>
            </a:r>
          </a:p>
          <a:p>
            <a:pPr>
              <a:buNone/>
            </a:pPr>
            <a:endParaRPr lang="en-US" sz="2400" dirty="0" smtClean="0"/>
          </a:p>
          <a:p>
            <a:pPr>
              <a:buNone/>
            </a:pPr>
            <a:r>
              <a:rPr lang="en-US" sz="2400" dirty="0" smtClean="0"/>
              <a:t>                     k&lt;&lt;1</a:t>
            </a:r>
          </a:p>
          <a:p>
            <a:r>
              <a:rPr lang="en-US" sz="2400" dirty="0" err="1" smtClean="0"/>
              <a:t>Superalfvenic</a:t>
            </a:r>
            <a:r>
              <a:rPr lang="en-US" sz="2400" dirty="0" smtClean="0"/>
              <a:t> flow</a:t>
            </a:r>
          </a:p>
          <a:p>
            <a:pPr>
              <a:buNone/>
            </a:pPr>
            <a:endParaRPr lang="en-US" sz="2400" dirty="0" smtClean="0"/>
          </a:p>
          <a:p>
            <a:r>
              <a:rPr lang="en-US" sz="2400" dirty="0" smtClean="0"/>
              <a:t>Polytrophic index </a:t>
            </a:r>
            <a:r>
              <a:rPr lang="en-US" sz="2400" dirty="0" smtClean="0">
                <a:sym typeface="Symbol"/>
              </a:rPr>
              <a:t>=1 or 5/3</a:t>
            </a:r>
            <a:endParaRPr lang="ru-RU" sz="2400" dirty="0"/>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49" name="Picture 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4929190" y="1071546"/>
            <a:ext cx="1442827" cy="1071546"/>
          </a:xfrm>
          <a:prstGeom prst="rect">
            <a:avLst/>
          </a:prstGeom>
          <a:noFill/>
        </p:spPr>
      </p:pic>
      <p:sp>
        <p:nvSpPr>
          <p:cNvPr id="20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51" name="Picture 3"/>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6786578" y="1142984"/>
            <a:ext cx="1299323" cy="928670"/>
          </a:xfrm>
          <a:prstGeom prst="rect">
            <a:avLst/>
          </a:prstGeom>
          <a:noFill/>
        </p:spPr>
      </p:pic>
      <p:sp>
        <p:nvSpPr>
          <p:cNvPr id="205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53" name="Picture 5"/>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5072066" y="2285992"/>
            <a:ext cx="1268665" cy="428604"/>
          </a:xfrm>
          <a:prstGeom prst="rect">
            <a:avLst/>
          </a:prstGeom>
          <a:noFill/>
        </p:spPr>
      </p:pic>
      <p:sp>
        <p:nvSpPr>
          <p:cNvPr id="20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55" name="Picture 7"/>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6786578" y="2285992"/>
            <a:ext cx="1333813" cy="428604"/>
          </a:xfrm>
          <a:prstGeom prst="rect">
            <a:avLst/>
          </a:prstGeom>
          <a:noFill/>
        </p:spPr>
      </p:pic>
      <p:sp>
        <p:nvSpPr>
          <p:cNvPr id="205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57" name="Picture 9"/>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5786446" y="2714620"/>
            <a:ext cx="1542309" cy="357166"/>
          </a:xfrm>
          <a:prstGeom prst="rect">
            <a:avLst/>
          </a:prstGeom>
          <a:noFill/>
        </p:spPr>
      </p:pic>
      <p:sp>
        <p:nvSpPr>
          <p:cNvPr id="2060"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59" name="Picture 11"/>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5214942" y="3429000"/>
            <a:ext cx="873434" cy="357166"/>
          </a:xfrm>
          <a:prstGeom prst="rect">
            <a:avLst/>
          </a:prstGeom>
          <a:noFill/>
        </p:spPr>
      </p:pic>
      <p:sp>
        <p:nvSpPr>
          <p:cNvPr id="206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62" name="Picture 14"/>
          <p:cNvPicPr>
            <a:picLocks noChangeAspect="1" noChangeArrowheads="1"/>
          </p:cNvPicPr>
          <p:nvPr/>
        </p:nvPicPr>
        <p:blipFill>
          <a:blip r:embed="rId11">
            <a:clrChange>
              <a:clrFrom>
                <a:srgbClr val="FFFFFF"/>
              </a:clrFrom>
              <a:clrTo>
                <a:srgbClr val="FFFFFF">
                  <a:alpha val="0"/>
                </a:srgbClr>
              </a:clrTo>
            </a:clrChange>
          </a:blip>
          <a:srcRect/>
          <a:stretch>
            <a:fillRect/>
          </a:stretch>
        </p:blipFill>
        <p:spPr bwMode="auto">
          <a:xfrm>
            <a:off x="6143636" y="3429000"/>
            <a:ext cx="1550767" cy="428604"/>
          </a:xfrm>
          <a:prstGeom prst="rect">
            <a:avLst/>
          </a:prstGeom>
          <a:noFill/>
        </p:spPr>
      </p:pic>
      <p:sp>
        <p:nvSpPr>
          <p:cNvPr id="2065"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64" name="Picture 16"/>
          <p:cNvPicPr>
            <a:picLocks noChangeAspect="1" noChangeArrowheads="1"/>
          </p:cNvPicPr>
          <p:nvPr/>
        </p:nvPicPr>
        <p:blipFill>
          <a:blip r:embed="rId12">
            <a:clrChange>
              <a:clrFrom>
                <a:srgbClr val="FFFFFF"/>
              </a:clrFrom>
              <a:clrTo>
                <a:srgbClr val="FFFFFF">
                  <a:alpha val="0"/>
                </a:srgbClr>
              </a:clrTo>
            </a:clrChange>
          </a:blip>
          <a:srcRect/>
          <a:stretch>
            <a:fillRect/>
          </a:stretch>
        </p:blipFill>
        <p:spPr bwMode="auto">
          <a:xfrm>
            <a:off x="4929190" y="4286256"/>
            <a:ext cx="1397470" cy="285728"/>
          </a:xfrm>
          <a:prstGeom prst="rect">
            <a:avLst/>
          </a:prstGeom>
          <a:noFill/>
        </p:spPr>
      </p:pic>
      <p:sp>
        <p:nvSpPr>
          <p:cNvPr id="2066" name="Rectangle 18"/>
          <p:cNvSpPr>
            <a:spLocks noChangeArrowheads="1"/>
          </p:cNvSpPr>
          <p:nvPr/>
        </p:nvSpPr>
        <p:spPr bwMode="auto">
          <a:xfrm>
            <a:off x="0" y="174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ja-JP" sz="1200" b="0"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 </a:t>
            </a:r>
            <a:r>
              <a:rPr kumimoji="0" lang="ru-RU" altLang="ja-JP" sz="900" b="0" i="0" u="none" strike="noStrike" cap="none" normalizeH="0" baseline="0" smtClean="0">
                <a:ln>
                  <a:noFill/>
                </a:ln>
                <a:solidFill>
                  <a:schemeClr val="tx1"/>
                </a:solidFill>
                <a:effectLst/>
                <a:latin typeface="Arial" pitchFamily="34" charset="0"/>
                <a:cs typeface="Arial" pitchFamily="34" charset="0"/>
              </a:rPr>
              <a:t> </a:t>
            </a:r>
            <a:endParaRPr kumimoji="0" lang="ru-RU"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68" name="Rectangle 2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67" name="Picture 19"/>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6429388" y="4286256"/>
            <a:ext cx="1335241" cy="285752"/>
          </a:xfrm>
          <a:prstGeom prst="rect">
            <a:avLst/>
          </a:prstGeom>
          <a:noFill/>
        </p:spPr>
      </p:pic>
      <p:sp>
        <p:nvSpPr>
          <p:cNvPr id="2069" name="Rectangle 21"/>
          <p:cNvSpPr>
            <a:spLocks noChangeArrowheads="1"/>
          </p:cNvSpPr>
          <p:nvPr/>
        </p:nvSpPr>
        <p:spPr bwMode="auto">
          <a:xfrm>
            <a:off x="0" y="1746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ja-JP" sz="1200" b="0" i="1"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a:t>
            </a:r>
            <a:r>
              <a:rPr kumimoji="0" lang="en-US" altLang="ja-JP" sz="1200" b="0"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 </a:t>
            </a:r>
            <a:endParaRPr kumimoji="0" lang="en-US" altLang="ja-JP" sz="1800" b="0" i="0" u="none" strike="noStrike" cap="none" normalizeH="0" baseline="0" smtClean="0">
              <a:ln>
                <a:noFill/>
              </a:ln>
              <a:solidFill>
                <a:schemeClr val="tx1"/>
              </a:solidFill>
              <a:effectLst/>
              <a:latin typeface="Arial" pitchFamily="34" charset="0"/>
              <a:cs typeface="Arial" pitchFamily="34" charset="0"/>
            </a:endParaRPr>
          </a:p>
        </p:txBody>
      </p:sp>
      <p:sp>
        <p:nvSpPr>
          <p:cNvPr id="2071" name="Rectangle 2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70" name="Picture 22"/>
          <p:cNvPicPr>
            <a:picLocks noChangeAspect="1" noChangeArrowheads="1"/>
          </p:cNvPicPr>
          <p:nvPr/>
        </p:nvPicPr>
        <p:blipFill>
          <a:blip r:embed="rId14">
            <a:clrChange>
              <a:clrFrom>
                <a:srgbClr val="FFFFFF"/>
              </a:clrFrom>
              <a:clrTo>
                <a:srgbClr val="FFFFFF">
                  <a:alpha val="0"/>
                </a:srgbClr>
              </a:clrTo>
            </a:clrChange>
          </a:blip>
          <a:srcRect/>
          <a:stretch>
            <a:fillRect/>
          </a:stretch>
        </p:blipFill>
        <p:spPr bwMode="auto">
          <a:xfrm>
            <a:off x="6000760" y="5572140"/>
            <a:ext cx="925523" cy="357166"/>
          </a:xfrm>
          <a:prstGeom prst="rect">
            <a:avLst/>
          </a:prstGeom>
          <a:noFill/>
        </p:spPr>
      </p:pic>
    </p:spTree>
    <p:extLst>
      <p:ext uri="{BB962C8B-B14F-4D97-AF65-F5344CB8AC3E}">
        <p14:creationId xmlns:p14="http://schemas.microsoft.com/office/powerpoint/2010/main" val="3083524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Заголовок 1"/>
          <p:cNvSpPr>
            <a:spLocks noGrp="1"/>
          </p:cNvSpPr>
          <p:nvPr>
            <p:ph type="title"/>
          </p:nvPr>
        </p:nvSpPr>
        <p:spPr>
          <a:xfrm>
            <a:off x="468313" y="9525"/>
            <a:ext cx="8229600" cy="1143000"/>
          </a:xfrm>
        </p:spPr>
        <p:txBody>
          <a:bodyPr/>
          <a:lstStyle/>
          <a:p>
            <a:pPr eaLnBrk="1" hangingPunct="1"/>
            <a:r>
              <a:rPr lang="en-US" sz="3600" dirty="0" smtClean="0"/>
              <a:t>Plasma equilibrium in projections</a:t>
            </a:r>
            <a:endParaRPr lang="ru-RU" sz="3600" dirty="0" smtClean="0"/>
          </a:p>
        </p:txBody>
      </p:sp>
      <mc:AlternateContent xmlns:mc="http://schemas.openxmlformats.org/markup-compatibility/2006" xmlns:a14="http://schemas.microsoft.com/office/drawing/2010/main">
        <mc:Choice Requires="a14">
          <p:sp>
            <p:nvSpPr>
              <p:cNvPr id="3" name="Прямоугольник 2"/>
              <p:cNvSpPr/>
              <p:nvPr/>
            </p:nvSpPr>
            <p:spPr>
              <a:xfrm>
                <a:off x="472976" y="1484784"/>
                <a:ext cx="8136904" cy="954620"/>
              </a:xfrm>
              <a:prstGeom prst="rect">
                <a:avLst/>
              </a:prstGeom>
            </p:spPr>
            <p:txBody>
              <a:bodyPr wrap="square">
                <a:spAutoFit/>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r>
                        <a:rPr lang="ru-RU" i="1">
                          <a:latin typeface="Cambria Math"/>
                          <a:ea typeface="Times New Roman"/>
                          <a:cs typeface="Times New Roman"/>
                        </a:rPr>
                        <m:t>𝜌</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𝐻</m:t>
                          </m:r>
                        </m:e>
                        <m:sub>
                          <m:r>
                            <a:rPr lang="ru-RU" i="1">
                              <a:effectLst/>
                              <a:latin typeface="Cambria Math"/>
                              <a:ea typeface="Times New Roman"/>
                              <a:cs typeface="Times New Roman"/>
                            </a:rPr>
                            <m:t>𝑟</m:t>
                          </m:r>
                        </m:sub>
                      </m:sSub>
                      <m:d>
                        <m:dPr>
                          <m:ctrlPr>
                            <a:rPr lang="ru-RU" i="1">
                              <a:effectLst/>
                              <a:latin typeface="Cambria Math"/>
                              <a:ea typeface="Times New Roman"/>
                              <a:cs typeface="Times New Roman"/>
                            </a:rPr>
                          </m:ctrlPr>
                        </m:dPr>
                        <m:e>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𝑟</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𝑟</m:t>
                                  </m:r>
                                </m:sub>
                              </m:sSub>
                            </m:num>
                            <m:den>
                              <m:r>
                                <a:rPr lang="ru-RU" i="1">
                                  <a:effectLst/>
                                  <a:latin typeface="Cambria Math"/>
                                  <a:ea typeface="Times New Roman"/>
                                  <a:cs typeface="Times New Roman"/>
                                </a:rPr>
                                <m:t>𝜕</m:t>
                              </m:r>
                              <m:r>
                                <a:rPr lang="ru-RU" i="1">
                                  <a:effectLst/>
                                  <a:latin typeface="Cambria Math"/>
                                  <a:ea typeface="Times New Roman"/>
                                  <a:cs typeface="Times New Roman"/>
                                </a:rPr>
                                <m:t>𝑟</m:t>
                              </m:r>
                            </m:den>
                          </m:f>
                          <m:r>
                            <a:rPr lang="ru-RU" i="1">
                              <a:effectLst/>
                              <a:latin typeface="Cambria Math"/>
                              <a:ea typeface="Times New Roman"/>
                              <a:cs typeface="Times New Roman"/>
                            </a:rPr>
                            <m:t>−</m:t>
                          </m:r>
                          <m:f>
                            <m:fPr>
                              <m:ctrlPr>
                                <a:rPr lang="ru-RU" i="1">
                                  <a:effectLst/>
                                  <a:latin typeface="Cambria Math"/>
                                  <a:ea typeface="Times New Roman"/>
                                  <a:cs typeface="Times New Roman"/>
                                </a:rPr>
                              </m:ctrlPr>
                            </m:fPr>
                            <m:num>
                              <m:sSup>
                                <m:sSupPr>
                                  <m:ctrlPr>
                                    <a:rPr lang="ru-RU" i="1">
                                      <a:effectLst/>
                                      <a:latin typeface="Cambria Math"/>
                                      <a:ea typeface="Times New Roman"/>
                                      <a:cs typeface="Times New Roman"/>
                                    </a:rPr>
                                  </m:ctrlPr>
                                </m:sSupPr>
                                <m:e>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𝜑</m:t>
                                      </m:r>
                                    </m:sub>
                                  </m:sSub>
                                </m:e>
                                <m:sup>
                                  <m:r>
                                    <a:rPr lang="ru-RU" i="1">
                                      <a:effectLst/>
                                      <a:latin typeface="Cambria Math"/>
                                      <a:ea typeface="Times New Roman"/>
                                      <a:cs typeface="Times New Roman"/>
                                    </a:rPr>
                                    <m:t>2</m:t>
                                  </m:r>
                                </m:sup>
                              </m:sSup>
                            </m:num>
                            <m:den>
                              <m:r>
                                <a:rPr lang="ru-RU" i="1">
                                  <a:effectLst/>
                                  <a:latin typeface="Cambria Math"/>
                                  <a:ea typeface="Times New Roman"/>
                                  <a:cs typeface="Times New Roman"/>
                                </a:rPr>
                                <m:t>𝑟</m:t>
                              </m:r>
                            </m:den>
                          </m:f>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𝑧</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𝑟</m:t>
                                  </m:r>
                                </m:sub>
                              </m:sSub>
                            </m:num>
                            <m:den>
                              <m:r>
                                <a:rPr lang="ru-RU" i="1">
                                  <a:effectLst/>
                                  <a:latin typeface="Cambria Math"/>
                                  <a:ea typeface="Times New Roman"/>
                                  <a:cs typeface="Times New Roman"/>
                                </a:rPr>
                                <m:t>𝜕</m:t>
                              </m:r>
                              <m:r>
                                <a:rPr lang="ru-RU" i="1">
                                  <a:effectLst/>
                                  <a:latin typeface="Cambria Math"/>
                                  <a:ea typeface="Times New Roman"/>
                                  <a:cs typeface="Times New Roman"/>
                                </a:rPr>
                                <m:t>𝑧</m:t>
                              </m:r>
                            </m:den>
                          </m:f>
                        </m:e>
                      </m:d>
                      <m:r>
                        <a:rPr lang="ru-RU" i="1">
                          <a:effectLst/>
                          <a:latin typeface="Cambria Math"/>
                          <a:ea typeface="Times New Roman"/>
                          <a:cs typeface="Times New Roman"/>
                        </a:rPr>
                        <m:t>+</m:t>
                      </m:r>
                      <m:r>
                        <a:rPr lang="ru-RU" i="1">
                          <a:effectLst/>
                          <a:latin typeface="Cambria Math"/>
                          <a:ea typeface="Times New Roman"/>
                          <a:cs typeface="Times New Roman"/>
                        </a:rPr>
                        <m:t>𝜌</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𝐻</m:t>
                          </m:r>
                        </m:e>
                        <m:sub>
                          <m:r>
                            <a:rPr lang="ru-RU" i="1">
                              <a:effectLst/>
                              <a:latin typeface="Cambria Math"/>
                              <a:ea typeface="Times New Roman"/>
                              <a:cs typeface="Times New Roman"/>
                            </a:rPr>
                            <m:t>𝑧</m:t>
                          </m:r>
                        </m:sub>
                      </m:sSub>
                      <m:d>
                        <m:dPr>
                          <m:ctrlPr>
                            <a:rPr lang="ru-RU" i="1">
                              <a:effectLst/>
                              <a:latin typeface="Cambria Math"/>
                              <a:ea typeface="Times New Roman"/>
                              <a:cs typeface="Times New Roman"/>
                            </a:rPr>
                          </m:ctrlPr>
                        </m:dPr>
                        <m:e>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𝑟</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𝑧</m:t>
                                  </m:r>
                                </m:sub>
                              </m:sSub>
                            </m:num>
                            <m:den>
                              <m:r>
                                <a:rPr lang="ru-RU" i="1">
                                  <a:effectLst/>
                                  <a:latin typeface="Cambria Math"/>
                                  <a:ea typeface="Times New Roman"/>
                                  <a:cs typeface="Times New Roman"/>
                                </a:rPr>
                                <m:t>𝜕</m:t>
                              </m:r>
                              <m:r>
                                <a:rPr lang="ru-RU" i="1">
                                  <a:effectLst/>
                                  <a:latin typeface="Cambria Math"/>
                                  <a:ea typeface="Times New Roman"/>
                                  <a:cs typeface="Times New Roman"/>
                                </a:rPr>
                                <m:t>𝑟</m:t>
                              </m:r>
                            </m:den>
                          </m:f>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𝑧</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𝑧</m:t>
                                  </m:r>
                                </m:sub>
                              </m:sSub>
                            </m:num>
                            <m:den>
                              <m:r>
                                <a:rPr lang="ru-RU" i="1">
                                  <a:effectLst/>
                                  <a:latin typeface="Cambria Math"/>
                                  <a:ea typeface="Times New Roman"/>
                                  <a:cs typeface="Times New Roman"/>
                                </a:rPr>
                                <m:t>𝜕</m:t>
                              </m:r>
                              <m:r>
                                <a:rPr lang="ru-RU" i="1">
                                  <a:effectLst/>
                                  <a:latin typeface="Cambria Math"/>
                                  <a:ea typeface="Times New Roman"/>
                                  <a:cs typeface="Times New Roman"/>
                                </a:rPr>
                                <m:t>𝑧</m:t>
                              </m:r>
                            </m:den>
                          </m:f>
                        </m:e>
                      </m:d>
                      <m:r>
                        <a:rPr lang="ru-RU" i="1">
                          <a:effectLst/>
                          <a:latin typeface="Cambria Math"/>
                          <a:ea typeface="Times New Roman"/>
                          <a:cs typeface="Times New Roman"/>
                        </a:rPr>
                        <m:t>=−</m:t>
                      </m:r>
                      <m:d>
                        <m:dPr>
                          <m:ctrlPr>
                            <a:rPr lang="ru-RU" i="1">
                              <a:effectLst/>
                              <a:latin typeface="Cambria Math"/>
                              <a:ea typeface="Times New Roman"/>
                              <a:cs typeface="Times New Roman"/>
                            </a:rPr>
                          </m:ctrlPr>
                        </m:dPr>
                        <m:e>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𝐻</m:t>
                              </m:r>
                            </m:e>
                            <m:sub>
                              <m:r>
                                <a:rPr lang="ru-RU" i="1">
                                  <a:effectLst/>
                                  <a:latin typeface="Cambria Math"/>
                                  <a:ea typeface="Times New Roman"/>
                                  <a:cs typeface="Times New Roman"/>
                                </a:rPr>
                                <m:t>𝑟</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num>
                            <m:den>
                              <m:r>
                                <a:rPr lang="ru-RU" i="1">
                                  <a:effectLst/>
                                  <a:latin typeface="Cambria Math"/>
                                  <a:ea typeface="Times New Roman"/>
                                  <a:cs typeface="Times New Roman"/>
                                </a:rPr>
                                <m:t>𝜕</m:t>
                              </m:r>
                              <m:r>
                                <a:rPr lang="ru-RU" i="1">
                                  <a:effectLst/>
                                  <a:latin typeface="Cambria Math"/>
                                  <a:ea typeface="Times New Roman"/>
                                  <a:cs typeface="Times New Roman"/>
                                </a:rPr>
                                <m:t>𝑟</m:t>
                              </m:r>
                            </m:den>
                          </m:f>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𝐻</m:t>
                              </m:r>
                            </m:e>
                            <m:sub>
                              <m:r>
                                <a:rPr lang="ru-RU" i="1">
                                  <a:effectLst/>
                                  <a:latin typeface="Cambria Math"/>
                                  <a:ea typeface="Times New Roman"/>
                                  <a:cs typeface="Times New Roman"/>
                                </a:rPr>
                                <m:t>𝑧</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num>
                            <m:den>
                              <m:r>
                                <a:rPr lang="ru-RU" i="1">
                                  <a:effectLst/>
                                  <a:latin typeface="Cambria Math"/>
                                  <a:ea typeface="Times New Roman"/>
                                  <a:cs typeface="Times New Roman"/>
                                </a:rPr>
                                <m:t>𝜕</m:t>
                              </m:r>
                              <m:r>
                                <a:rPr lang="ru-RU" i="1">
                                  <a:effectLst/>
                                  <a:latin typeface="Cambria Math"/>
                                  <a:ea typeface="Times New Roman"/>
                                  <a:cs typeface="Times New Roman"/>
                                </a:rPr>
                                <m:t>𝑧</m:t>
                              </m:r>
                            </m:den>
                          </m:f>
                        </m:e>
                      </m:d>
                      <m:r>
                        <a:rPr lang="ru-RU" i="1">
                          <a:effectLst/>
                          <a:latin typeface="Cambria Math"/>
                          <a:ea typeface="Times New Roman"/>
                          <a:cs typeface="Times New Roman"/>
                        </a:rPr>
                        <m:t>𝑃</m:t>
                      </m:r>
                    </m:oMath>
                  </m:oMathPara>
                </a14:m>
                <a:endParaRPr lang="ru-RU" sz="1600" dirty="0">
                  <a:effectLst/>
                  <a:latin typeface="Calibri"/>
                  <a:ea typeface="Calibri"/>
                  <a:cs typeface="Times New Roman"/>
                </a:endParaRPr>
              </a:p>
            </p:txBody>
          </p:sp>
        </mc:Choice>
        <mc:Fallback xmlns="">
          <p:sp>
            <p:nvSpPr>
              <p:cNvPr id="3" name="Прямоугольник 2"/>
              <p:cNvSpPr>
                <a:spLocks noRot="1" noChangeAspect="1" noMove="1" noResize="1" noEditPoints="1" noAdjustHandles="1" noChangeArrowheads="1" noChangeShapeType="1" noTextEdit="1"/>
              </p:cNvSpPr>
              <p:nvPr/>
            </p:nvSpPr>
            <p:spPr>
              <a:xfrm>
                <a:off x="472976" y="1484784"/>
                <a:ext cx="8136904" cy="954620"/>
              </a:xfrm>
              <a:prstGeom prst="rect">
                <a:avLst/>
              </a:prstGeom>
              <a:blipFill rotWithShape="1">
                <a:blip r:embed="rId3"/>
                <a:stretch>
                  <a:fillRect/>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4" name="Прямоугольник 3"/>
              <p:cNvSpPr/>
              <p:nvPr/>
            </p:nvSpPr>
            <p:spPr>
              <a:xfrm>
                <a:off x="-12824" y="3212976"/>
                <a:ext cx="9108504" cy="1777923"/>
              </a:xfrm>
              <a:prstGeom prst="rect">
                <a:avLst/>
              </a:prstGeom>
            </p:spPr>
            <p:txBody>
              <a:bodyPr wrap="square">
                <a:spAutoFit/>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r>
                        <a:rPr lang="ru-RU" i="1">
                          <a:latin typeface="Cambria Math"/>
                          <a:ea typeface="Times New Roman"/>
                          <a:cs typeface="Times New Roman"/>
                        </a:rPr>
                        <m:t>𝜌</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𝐻</m:t>
                          </m:r>
                        </m:e>
                        <m:sub>
                          <m:r>
                            <a:rPr lang="ru-RU" i="1">
                              <a:effectLst/>
                              <a:latin typeface="Cambria Math"/>
                              <a:ea typeface="Times New Roman"/>
                              <a:cs typeface="Times New Roman"/>
                            </a:rPr>
                            <m:t>𝑧</m:t>
                          </m:r>
                        </m:sub>
                      </m:sSub>
                      <m:d>
                        <m:dPr>
                          <m:ctrlPr>
                            <a:rPr lang="ru-RU" i="1">
                              <a:effectLst/>
                              <a:latin typeface="Cambria Math"/>
                              <a:ea typeface="Times New Roman"/>
                              <a:cs typeface="Times New Roman"/>
                            </a:rPr>
                          </m:ctrlPr>
                        </m:dPr>
                        <m:e>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𝑟</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𝑟</m:t>
                                  </m:r>
                                </m:sub>
                              </m:sSub>
                            </m:num>
                            <m:den>
                              <m:r>
                                <a:rPr lang="ru-RU" i="1">
                                  <a:effectLst/>
                                  <a:latin typeface="Cambria Math"/>
                                  <a:ea typeface="Times New Roman"/>
                                  <a:cs typeface="Times New Roman"/>
                                </a:rPr>
                                <m:t>𝜕</m:t>
                              </m:r>
                              <m:r>
                                <a:rPr lang="ru-RU" i="1">
                                  <a:effectLst/>
                                  <a:latin typeface="Cambria Math"/>
                                  <a:ea typeface="Times New Roman"/>
                                  <a:cs typeface="Times New Roman"/>
                                </a:rPr>
                                <m:t>𝑟</m:t>
                              </m:r>
                            </m:den>
                          </m:f>
                          <m:r>
                            <a:rPr lang="ru-RU" i="1">
                              <a:effectLst/>
                              <a:latin typeface="Cambria Math"/>
                              <a:ea typeface="Times New Roman"/>
                              <a:cs typeface="Times New Roman"/>
                            </a:rPr>
                            <m:t>−</m:t>
                          </m:r>
                          <m:f>
                            <m:fPr>
                              <m:ctrlPr>
                                <a:rPr lang="ru-RU" i="1">
                                  <a:effectLst/>
                                  <a:latin typeface="Cambria Math"/>
                                  <a:ea typeface="Times New Roman"/>
                                  <a:cs typeface="Times New Roman"/>
                                </a:rPr>
                              </m:ctrlPr>
                            </m:fPr>
                            <m:num>
                              <m:sSup>
                                <m:sSupPr>
                                  <m:ctrlPr>
                                    <a:rPr lang="ru-RU" i="1">
                                      <a:effectLst/>
                                      <a:latin typeface="Cambria Math"/>
                                      <a:ea typeface="Times New Roman"/>
                                      <a:cs typeface="Times New Roman"/>
                                    </a:rPr>
                                  </m:ctrlPr>
                                </m:sSupPr>
                                <m:e>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𝜑</m:t>
                                      </m:r>
                                    </m:sub>
                                  </m:sSub>
                                </m:e>
                                <m:sup>
                                  <m:r>
                                    <a:rPr lang="ru-RU" i="1">
                                      <a:effectLst/>
                                      <a:latin typeface="Cambria Math"/>
                                      <a:ea typeface="Times New Roman"/>
                                      <a:cs typeface="Times New Roman"/>
                                    </a:rPr>
                                    <m:t>2</m:t>
                                  </m:r>
                                </m:sup>
                              </m:sSup>
                            </m:num>
                            <m:den>
                              <m:r>
                                <a:rPr lang="ru-RU" i="1">
                                  <a:effectLst/>
                                  <a:latin typeface="Cambria Math"/>
                                  <a:ea typeface="Times New Roman"/>
                                  <a:cs typeface="Times New Roman"/>
                                </a:rPr>
                                <m:t>𝑟</m:t>
                              </m:r>
                            </m:den>
                          </m:f>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𝑧</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𝑟</m:t>
                                  </m:r>
                                </m:sub>
                              </m:sSub>
                            </m:num>
                            <m:den>
                              <m:r>
                                <a:rPr lang="ru-RU" i="1">
                                  <a:effectLst/>
                                  <a:latin typeface="Cambria Math"/>
                                  <a:ea typeface="Times New Roman"/>
                                  <a:cs typeface="Times New Roman"/>
                                </a:rPr>
                                <m:t>𝜕</m:t>
                              </m:r>
                              <m:r>
                                <a:rPr lang="ru-RU" i="1">
                                  <a:effectLst/>
                                  <a:latin typeface="Cambria Math"/>
                                  <a:ea typeface="Times New Roman"/>
                                  <a:cs typeface="Times New Roman"/>
                                </a:rPr>
                                <m:t>𝑧</m:t>
                              </m:r>
                            </m:den>
                          </m:f>
                        </m:e>
                      </m:d>
                      <m:r>
                        <a:rPr lang="ru-RU" i="1">
                          <a:effectLst/>
                          <a:latin typeface="Cambria Math"/>
                          <a:ea typeface="Times New Roman"/>
                          <a:cs typeface="Times New Roman"/>
                        </a:rPr>
                        <m:t>−</m:t>
                      </m:r>
                      <m:r>
                        <a:rPr lang="ru-RU" i="1">
                          <a:effectLst/>
                          <a:latin typeface="Cambria Math"/>
                          <a:ea typeface="Times New Roman"/>
                          <a:cs typeface="Times New Roman"/>
                        </a:rPr>
                        <m:t>𝜌</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𝐻</m:t>
                          </m:r>
                        </m:e>
                        <m:sub>
                          <m:r>
                            <a:rPr lang="ru-RU" i="1">
                              <a:effectLst/>
                              <a:latin typeface="Cambria Math"/>
                              <a:ea typeface="Times New Roman"/>
                              <a:cs typeface="Times New Roman"/>
                            </a:rPr>
                            <m:t>𝑟</m:t>
                          </m:r>
                        </m:sub>
                      </m:sSub>
                      <m:d>
                        <m:dPr>
                          <m:ctrlPr>
                            <a:rPr lang="ru-RU" i="1">
                              <a:effectLst/>
                              <a:latin typeface="Cambria Math"/>
                              <a:ea typeface="Times New Roman"/>
                              <a:cs typeface="Times New Roman"/>
                            </a:rPr>
                          </m:ctrlPr>
                        </m:dPr>
                        <m:e>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𝑟</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𝑧</m:t>
                                  </m:r>
                                </m:sub>
                              </m:sSub>
                            </m:num>
                            <m:den>
                              <m:r>
                                <a:rPr lang="ru-RU" i="1">
                                  <a:effectLst/>
                                  <a:latin typeface="Cambria Math"/>
                                  <a:ea typeface="Times New Roman"/>
                                  <a:cs typeface="Times New Roman"/>
                                </a:rPr>
                                <m:t>𝜕</m:t>
                              </m:r>
                              <m:r>
                                <a:rPr lang="ru-RU" i="1">
                                  <a:effectLst/>
                                  <a:latin typeface="Cambria Math"/>
                                  <a:ea typeface="Times New Roman"/>
                                  <a:cs typeface="Times New Roman"/>
                                </a:rPr>
                                <m:t>𝑟</m:t>
                              </m:r>
                            </m:den>
                          </m:f>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𝑧</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𝑣</m:t>
                                  </m:r>
                                </m:e>
                                <m:sub>
                                  <m:r>
                                    <a:rPr lang="ru-RU" i="1">
                                      <a:effectLst/>
                                      <a:latin typeface="Cambria Math"/>
                                      <a:ea typeface="Times New Roman"/>
                                      <a:cs typeface="Times New Roman"/>
                                    </a:rPr>
                                    <m:t>𝑧</m:t>
                                  </m:r>
                                </m:sub>
                              </m:sSub>
                            </m:num>
                            <m:den>
                              <m:r>
                                <a:rPr lang="ru-RU" i="1">
                                  <a:effectLst/>
                                  <a:latin typeface="Cambria Math"/>
                                  <a:ea typeface="Times New Roman"/>
                                  <a:cs typeface="Times New Roman"/>
                                </a:rPr>
                                <m:t>𝜕</m:t>
                              </m:r>
                              <m:r>
                                <a:rPr lang="ru-RU" i="1">
                                  <a:effectLst/>
                                  <a:latin typeface="Cambria Math"/>
                                  <a:ea typeface="Times New Roman"/>
                                  <a:cs typeface="Times New Roman"/>
                                </a:rPr>
                                <m:t>𝑧</m:t>
                              </m:r>
                            </m:den>
                          </m:f>
                        </m:e>
                      </m:d>
                      <m:r>
                        <a:rPr lang="ru-RU" i="1">
                          <a:effectLst/>
                          <a:latin typeface="Cambria Math"/>
                          <a:ea typeface="Times New Roman"/>
                          <a:cs typeface="Times New Roman"/>
                        </a:rPr>
                        <m:t>==−</m:t>
                      </m:r>
                      <m:d>
                        <m:dPr>
                          <m:ctrlPr>
                            <a:rPr lang="ru-RU" i="1">
                              <a:effectLst/>
                              <a:latin typeface="Cambria Math"/>
                              <a:ea typeface="Times New Roman"/>
                              <a:cs typeface="Times New Roman"/>
                            </a:rPr>
                          </m:ctrlPr>
                        </m:dPr>
                        <m:e>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𝐻</m:t>
                              </m:r>
                            </m:e>
                            <m:sub>
                              <m:r>
                                <a:rPr lang="ru-RU" i="1">
                                  <a:effectLst/>
                                  <a:latin typeface="Cambria Math"/>
                                  <a:ea typeface="Times New Roman"/>
                                  <a:cs typeface="Times New Roman"/>
                                </a:rPr>
                                <m:t>𝑧</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num>
                            <m:den>
                              <m:r>
                                <a:rPr lang="ru-RU" i="1">
                                  <a:effectLst/>
                                  <a:latin typeface="Cambria Math"/>
                                  <a:ea typeface="Times New Roman"/>
                                  <a:cs typeface="Times New Roman"/>
                                </a:rPr>
                                <m:t>𝜕</m:t>
                              </m:r>
                              <m:r>
                                <a:rPr lang="ru-RU" i="1">
                                  <a:effectLst/>
                                  <a:latin typeface="Cambria Math"/>
                                  <a:ea typeface="Times New Roman"/>
                                  <a:cs typeface="Times New Roman"/>
                                </a:rPr>
                                <m:t>𝑟</m:t>
                              </m:r>
                            </m:den>
                          </m:f>
                          <m:r>
                            <a:rPr lang="ru-RU" i="1">
                              <a:effectLst/>
                              <a:latin typeface="Cambria Math"/>
                              <a:ea typeface="Times New Roman"/>
                              <a:cs typeface="Times New Roman"/>
                            </a:rPr>
                            <m:t>−</m:t>
                          </m:r>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𝐻</m:t>
                              </m:r>
                            </m:e>
                            <m:sub>
                              <m:r>
                                <a:rPr lang="ru-RU" i="1">
                                  <a:effectLst/>
                                  <a:latin typeface="Cambria Math"/>
                                  <a:ea typeface="Times New Roman"/>
                                  <a:cs typeface="Times New Roman"/>
                                </a:rPr>
                                <m:t>𝑟</m:t>
                              </m:r>
                            </m:sub>
                          </m:sSub>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num>
                            <m:den>
                              <m:r>
                                <a:rPr lang="ru-RU" i="1">
                                  <a:effectLst/>
                                  <a:latin typeface="Cambria Math"/>
                                  <a:ea typeface="Times New Roman"/>
                                  <a:cs typeface="Times New Roman"/>
                                </a:rPr>
                                <m:t>𝜕</m:t>
                              </m:r>
                              <m:r>
                                <a:rPr lang="ru-RU" i="1">
                                  <a:effectLst/>
                                  <a:latin typeface="Cambria Math"/>
                                  <a:ea typeface="Times New Roman"/>
                                  <a:cs typeface="Times New Roman"/>
                                </a:rPr>
                                <m:t>𝑧</m:t>
                              </m:r>
                            </m:den>
                          </m:f>
                        </m:e>
                      </m:d>
                      <m:r>
                        <a:rPr lang="ru-RU" i="1">
                          <a:effectLst/>
                          <a:latin typeface="Cambria Math"/>
                          <a:ea typeface="Times New Roman"/>
                          <a:cs typeface="Times New Roman"/>
                        </a:rPr>
                        <m:t>𝑃</m:t>
                      </m:r>
                      <m:r>
                        <a:rPr lang="ru-RU" i="1">
                          <a:effectLst/>
                          <a:latin typeface="Cambria Math"/>
                          <a:ea typeface="Times New Roman"/>
                          <a:cs typeface="Times New Roman"/>
                        </a:rPr>
                        <m:t>−</m:t>
                      </m:r>
                      <m:f>
                        <m:fPr>
                          <m:ctrlPr>
                            <a:rPr lang="ru-RU" i="1">
                              <a:effectLst/>
                              <a:latin typeface="Cambria Math"/>
                              <a:ea typeface="Times New Roman"/>
                              <a:cs typeface="Times New Roman"/>
                            </a:rPr>
                          </m:ctrlPr>
                        </m:fPr>
                        <m:num>
                          <m:sSup>
                            <m:sSupPr>
                              <m:ctrlPr>
                                <a:rPr lang="ru-RU" i="1">
                                  <a:effectLst/>
                                  <a:latin typeface="Cambria Math"/>
                                  <a:ea typeface="Times New Roman"/>
                                  <a:cs typeface="Times New Roman"/>
                                </a:rPr>
                              </m:ctrlPr>
                            </m:sSupPr>
                            <m:e>
                              <m:r>
                                <a:rPr lang="ru-RU" i="1">
                                  <a:effectLst/>
                                  <a:latin typeface="Cambria Math"/>
                                  <a:ea typeface="Times New Roman"/>
                                  <a:cs typeface="Times New Roman"/>
                                </a:rPr>
                                <m:t>𝐻</m:t>
                              </m:r>
                            </m:e>
                            <m:sup>
                              <m:r>
                                <a:rPr lang="ru-RU" i="1">
                                  <a:effectLst/>
                                  <a:latin typeface="Cambria Math"/>
                                  <a:ea typeface="Times New Roman"/>
                                  <a:cs typeface="Times New Roman"/>
                                </a:rPr>
                                <m:t>2</m:t>
                              </m:r>
                            </m:sup>
                          </m:sSup>
                        </m:num>
                        <m:den>
                          <m:r>
                            <a:rPr lang="ru-RU" i="1">
                              <a:effectLst/>
                              <a:latin typeface="Cambria Math"/>
                              <a:ea typeface="Times New Roman"/>
                              <a:cs typeface="Times New Roman"/>
                            </a:rPr>
                            <m:t>4</m:t>
                          </m:r>
                          <m:r>
                            <a:rPr lang="ru-RU" i="1">
                              <a:effectLst/>
                              <a:latin typeface="Cambria Math"/>
                              <a:ea typeface="Times New Roman"/>
                              <a:cs typeface="Times New Roman"/>
                            </a:rPr>
                            <m:t>𝜋</m:t>
                          </m:r>
                          <m:r>
                            <a:rPr lang="ru-RU" i="1">
                              <a:effectLst/>
                              <a:latin typeface="Cambria Math"/>
                              <a:ea typeface="Times New Roman"/>
                              <a:cs typeface="Times New Roman"/>
                            </a:rPr>
                            <m:t>𝑟</m:t>
                          </m:r>
                        </m:den>
                      </m:f>
                      <m:d>
                        <m:dPr>
                          <m:ctrlPr>
                            <a:rPr lang="ru-RU" i="1">
                              <a:effectLst/>
                              <a:latin typeface="Cambria Math"/>
                              <a:ea typeface="Times New Roman"/>
                              <a:cs typeface="Times New Roman"/>
                            </a:rPr>
                          </m:ctrlPr>
                        </m:dPr>
                        <m:e>
                          <m:f>
                            <m:fPr>
                              <m:ctrlPr>
                                <a:rPr lang="ru-RU" i="1">
                                  <a:effectLst/>
                                  <a:latin typeface="Cambria Math"/>
                                  <a:ea typeface="Times New Roman"/>
                                  <a:cs typeface="Times New Roman"/>
                                </a:rPr>
                              </m:ctrlPr>
                            </m:fPr>
                            <m:num>
                              <m:sSup>
                                <m:sSupPr>
                                  <m:ctrlPr>
                                    <a:rPr lang="ru-RU" i="1">
                                      <a:effectLst/>
                                      <a:latin typeface="Cambria Math"/>
                                      <a:ea typeface="Times New Roman"/>
                                      <a:cs typeface="Times New Roman"/>
                                    </a:rPr>
                                  </m:ctrlPr>
                                </m:sSupPr>
                                <m:e>
                                  <m:r>
                                    <a:rPr lang="ru-RU" i="1">
                                      <a:effectLst/>
                                      <a:latin typeface="Cambria Math"/>
                                      <a:ea typeface="Times New Roman"/>
                                      <a:cs typeface="Times New Roman"/>
                                    </a:rPr>
                                    <m:t>𝜕</m:t>
                                  </m:r>
                                </m:e>
                                <m:sup>
                                  <m:r>
                                    <a:rPr lang="ru-RU" i="1">
                                      <a:effectLst/>
                                      <a:latin typeface="Cambria Math"/>
                                      <a:ea typeface="Times New Roman"/>
                                      <a:cs typeface="Times New Roman"/>
                                    </a:rPr>
                                    <m:t>2</m:t>
                                  </m:r>
                                </m:sup>
                              </m:sSup>
                              <m:r>
                                <a:rPr lang="ru-RU" i="1">
                                  <a:effectLst/>
                                  <a:latin typeface="Cambria Math"/>
                                  <a:ea typeface="Times New Roman"/>
                                  <a:cs typeface="Times New Roman"/>
                                </a:rPr>
                                <m:t>Ф</m:t>
                              </m:r>
                            </m:num>
                            <m:den>
                              <m:r>
                                <a:rPr lang="ru-RU" i="1">
                                  <a:effectLst/>
                                  <a:latin typeface="Cambria Math"/>
                                  <a:ea typeface="Times New Roman"/>
                                  <a:cs typeface="Times New Roman"/>
                                </a:rPr>
                                <m:t>𝜕</m:t>
                              </m:r>
                              <m:sSup>
                                <m:sSupPr>
                                  <m:ctrlPr>
                                    <a:rPr lang="ru-RU" i="1">
                                      <a:effectLst/>
                                      <a:latin typeface="Cambria Math"/>
                                      <a:ea typeface="Times New Roman"/>
                                      <a:cs typeface="Times New Roman"/>
                                    </a:rPr>
                                  </m:ctrlPr>
                                </m:sSupPr>
                                <m:e>
                                  <m:r>
                                    <a:rPr lang="ru-RU" i="1">
                                      <a:effectLst/>
                                      <a:latin typeface="Cambria Math"/>
                                      <a:ea typeface="Times New Roman"/>
                                      <a:cs typeface="Times New Roman"/>
                                    </a:rPr>
                                    <m:t>𝑧</m:t>
                                  </m:r>
                                </m:e>
                                <m:sup>
                                  <m:r>
                                    <a:rPr lang="ru-RU" i="1">
                                      <a:effectLst/>
                                      <a:latin typeface="Cambria Math"/>
                                      <a:ea typeface="Times New Roman"/>
                                      <a:cs typeface="Times New Roman"/>
                                    </a:rPr>
                                    <m:t>2</m:t>
                                  </m:r>
                                </m:sup>
                              </m:sSup>
                            </m:den>
                          </m:f>
                          <m:r>
                            <a:rPr lang="ru-RU" i="1">
                              <a:effectLst/>
                              <a:latin typeface="Cambria Math"/>
                              <a:ea typeface="Times New Roman"/>
                              <a:cs typeface="Times New Roman"/>
                            </a:rPr>
                            <m:t>+</m:t>
                          </m:r>
                          <m:r>
                            <a:rPr lang="ru-RU" i="1">
                              <a:effectLst/>
                              <a:latin typeface="Cambria Math"/>
                              <a:ea typeface="Times New Roman"/>
                              <a:cs typeface="Times New Roman"/>
                            </a:rPr>
                            <m:t>𝑟</m:t>
                          </m:r>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num>
                            <m:den>
                              <m:r>
                                <a:rPr lang="ru-RU" i="1">
                                  <a:effectLst/>
                                  <a:latin typeface="Cambria Math"/>
                                  <a:ea typeface="Times New Roman"/>
                                  <a:cs typeface="Times New Roman"/>
                                </a:rPr>
                                <m:t>𝜕</m:t>
                              </m:r>
                              <m:r>
                                <a:rPr lang="ru-RU" i="1">
                                  <a:effectLst/>
                                  <a:latin typeface="Cambria Math"/>
                                  <a:ea typeface="Times New Roman"/>
                                  <a:cs typeface="Times New Roman"/>
                                </a:rPr>
                                <m:t>𝑟</m:t>
                              </m:r>
                            </m:den>
                          </m:f>
                          <m:d>
                            <m:dPr>
                              <m:ctrlPr>
                                <a:rPr lang="ru-RU" i="1">
                                  <a:effectLst/>
                                  <a:latin typeface="Cambria Math"/>
                                  <a:ea typeface="Times New Roman"/>
                                  <a:cs typeface="Times New Roman"/>
                                </a:rPr>
                              </m:ctrlPr>
                            </m:dPr>
                            <m:e>
                              <m:f>
                                <m:fPr>
                                  <m:ctrlPr>
                                    <a:rPr lang="ru-RU" i="1">
                                      <a:effectLst/>
                                      <a:latin typeface="Cambria Math"/>
                                      <a:ea typeface="Times New Roman"/>
                                      <a:cs typeface="Times New Roman"/>
                                    </a:rPr>
                                  </m:ctrlPr>
                                </m:fPr>
                                <m:num>
                                  <m:r>
                                    <a:rPr lang="ru-RU" i="1">
                                      <a:effectLst/>
                                      <a:latin typeface="Cambria Math"/>
                                      <a:ea typeface="Times New Roman"/>
                                      <a:cs typeface="Times New Roman"/>
                                    </a:rPr>
                                    <m:t>1</m:t>
                                  </m:r>
                                </m:num>
                                <m:den>
                                  <m:r>
                                    <a:rPr lang="ru-RU" i="1">
                                      <a:effectLst/>
                                      <a:latin typeface="Cambria Math"/>
                                      <a:ea typeface="Times New Roman"/>
                                      <a:cs typeface="Times New Roman"/>
                                    </a:rPr>
                                    <m:t>𝑟</m:t>
                                  </m:r>
                                </m:den>
                              </m:f>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r>
                                    <a:rPr lang="ru-RU" i="1">
                                      <a:effectLst/>
                                      <a:latin typeface="Cambria Math"/>
                                      <a:ea typeface="Times New Roman"/>
                                      <a:cs typeface="Times New Roman"/>
                                    </a:rPr>
                                    <m:t>Ф</m:t>
                                  </m:r>
                                </m:num>
                                <m:den>
                                  <m:r>
                                    <a:rPr lang="ru-RU" i="1">
                                      <a:effectLst/>
                                      <a:latin typeface="Cambria Math"/>
                                      <a:ea typeface="Times New Roman"/>
                                      <a:cs typeface="Times New Roman"/>
                                    </a:rPr>
                                    <m:t>𝜕</m:t>
                                  </m:r>
                                  <m:r>
                                    <a:rPr lang="ru-RU" i="1">
                                      <a:effectLst/>
                                      <a:latin typeface="Cambria Math"/>
                                      <a:ea typeface="Times New Roman"/>
                                      <a:cs typeface="Times New Roman"/>
                                    </a:rPr>
                                    <m:t>𝑟</m:t>
                                  </m:r>
                                </m:den>
                              </m:f>
                            </m:e>
                          </m:d>
                        </m:e>
                      </m:d>
                      <m:r>
                        <a:rPr lang="ru-RU" i="1">
                          <a:effectLst/>
                          <a:latin typeface="Cambria Math"/>
                          <a:ea typeface="Times New Roman"/>
                          <a:cs typeface="Times New Roman"/>
                        </a:rPr>
                        <m:t>−</m:t>
                      </m:r>
                      <m:f>
                        <m:fPr>
                          <m:ctrlPr>
                            <a:rPr lang="ru-RU" i="1">
                              <a:effectLst/>
                              <a:latin typeface="Cambria Math"/>
                              <a:ea typeface="Times New Roman"/>
                              <a:cs typeface="Times New Roman"/>
                            </a:rPr>
                          </m:ctrlPr>
                        </m:fPr>
                        <m:num>
                          <m:r>
                            <a:rPr lang="ru-RU" i="1">
                              <a:effectLst/>
                              <a:latin typeface="Cambria Math"/>
                              <a:ea typeface="Times New Roman"/>
                              <a:cs typeface="Times New Roman"/>
                            </a:rPr>
                            <m:t>1</m:t>
                          </m:r>
                        </m:num>
                        <m:den>
                          <m:r>
                            <a:rPr lang="ru-RU" i="1">
                              <a:effectLst/>
                              <a:latin typeface="Cambria Math"/>
                              <a:ea typeface="Times New Roman"/>
                              <a:cs typeface="Times New Roman"/>
                            </a:rPr>
                            <m:t>8</m:t>
                          </m:r>
                          <m:r>
                            <a:rPr lang="ru-RU" i="1">
                              <a:effectLst/>
                              <a:latin typeface="Cambria Math"/>
                              <a:ea typeface="Times New Roman"/>
                              <a:cs typeface="Times New Roman"/>
                            </a:rPr>
                            <m:t>𝜋</m:t>
                          </m:r>
                          <m:sSup>
                            <m:sSupPr>
                              <m:ctrlPr>
                                <a:rPr lang="ru-RU" i="1">
                                  <a:effectLst/>
                                  <a:latin typeface="Cambria Math"/>
                                  <a:ea typeface="Times New Roman"/>
                                  <a:cs typeface="Times New Roman"/>
                                </a:rPr>
                              </m:ctrlPr>
                            </m:sSupPr>
                            <m:e>
                              <m:r>
                                <a:rPr lang="ru-RU" i="1">
                                  <a:effectLst/>
                                  <a:latin typeface="Cambria Math"/>
                                  <a:ea typeface="Times New Roman"/>
                                  <a:cs typeface="Times New Roman"/>
                                </a:rPr>
                                <m:t>𝑟</m:t>
                              </m:r>
                            </m:e>
                            <m:sup>
                              <m:r>
                                <a:rPr lang="ru-RU" i="1">
                                  <a:effectLst/>
                                  <a:latin typeface="Cambria Math"/>
                                  <a:ea typeface="Times New Roman"/>
                                  <a:cs typeface="Times New Roman"/>
                                </a:rPr>
                                <m:t>2</m:t>
                              </m:r>
                            </m:sup>
                          </m:sSup>
                        </m:den>
                      </m:f>
                      <m:d>
                        <m:dPr>
                          <m:ctrlPr>
                            <a:rPr lang="ru-RU" i="1">
                              <a:effectLst/>
                              <a:latin typeface="Cambria Math"/>
                              <a:ea typeface="Times New Roman"/>
                              <a:cs typeface="Times New Roman"/>
                            </a:rPr>
                          </m:ctrlPr>
                        </m:dPr>
                        <m:e>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sSup>
                                <m:sSupPr>
                                  <m:ctrlPr>
                                    <a:rPr lang="ru-RU" i="1">
                                      <a:effectLst/>
                                      <a:latin typeface="Cambria Math"/>
                                      <a:ea typeface="Times New Roman"/>
                                      <a:cs typeface="Times New Roman"/>
                                    </a:rPr>
                                  </m:ctrlPr>
                                </m:sSupPr>
                                <m:e>
                                  <m:r>
                                    <a:rPr lang="ru-RU" i="1">
                                      <a:effectLst/>
                                      <a:latin typeface="Cambria Math"/>
                                      <a:ea typeface="Times New Roman"/>
                                      <a:cs typeface="Times New Roman"/>
                                    </a:rPr>
                                    <m:t>𝜓</m:t>
                                  </m:r>
                                </m:e>
                                <m:sup>
                                  <m:r>
                                    <a:rPr lang="ru-RU" i="1">
                                      <a:effectLst/>
                                      <a:latin typeface="Cambria Math"/>
                                      <a:ea typeface="Times New Roman"/>
                                      <a:cs typeface="Times New Roman"/>
                                    </a:rPr>
                                    <m:t>2</m:t>
                                  </m:r>
                                </m:sup>
                              </m:sSup>
                            </m:num>
                            <m:den>
                              <m:r>
                                <a:rPr lang="ru-RU" i="1">
                                  <a:effectLst/>
                                  <a:latin typeface="Cambria Math"/>
                                  <a:ea typeface="Times New Roman"/>
                                  <a:cs typeface="Times New Roman"/>
                                </a:rPr>
                                <m:t>𝜕</m:t>
                              </m:r>
                              <m:r>
                                <a:rPr lang="ru-RU" i="1">
                                  <a:effectLst/>
                                  <a:latin typeface="Cambria Math"/>
                                  <a:ea typeface="Times New Roman"/>
                                  <a:cs typeface="Times New Roman"/>
                                </a:rPr>
                                <m:t>𝑟</m:t>
                              </m:r>
                            </m:den>
                          </m:f>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𝐻</m:t>
                              </m:r>
                            </m:e>
                            <m:sub>
                              <m:r>
                                <a:rPr lang="ru-RU" i="1">
                                  <a:effectLst/>
                                  <a:latin typeface="Cambria Math"/>
                                  <a:ea typeface="Times New Roman"/>
                                  <a:cs typeface="Times New Roman"/>
                                </a:rPr>
                                <m:t>𝑧</m:t>
                              </m:r>
                            </m:sub>
                          </m:sSub>
                          <m:r>
                            <a:rPr lang="ru-RU" i="1">
                              <a:effectLst/>
                              <a:latin typeface="Cambria Math"/>
                              <a:ea typeface="Times New Roman"/>
                              <a:cs typeface="Times New Roman"/>
                            </a:rPr>
                            <m:t>+</m:t>
                          </m:r>
                          <m:f>
                            <m:fPr>
                              <m:ctrlPr>
                                <a:rPr lang="ru-RU" i="1">
                                  <a:effectLst/>
                                  <a:latin typeface="Cambria Math"/>
                                  <a:ea typeface="Times New Roman"/>
                                  <a:cs typeface="Times New Roman"/>
                                </a:rPr>
                              </m:ctrlPr>
                            </m:fPr>
                            <m:num>
                              <m:r>
                                <a:rPr lang="ru-RU" i="1">
                                  <a:effectLst/>
                                  <a:latin typeface="Cambria Math"/>
                                  <a:ea typeface="Times New Roman"/>
                                  <a:cs typeface="Times New Roman"/>
                                </a:rPr>
                                <m:t>𝜕</m:t>
                              </m:r>
                              <m:sSup>
                                <m:sSupPr>
                                  <m:ctrlPr>
                                    <a:rPr lang="ru-RU" i="1">
                                      <a:effectLst/>
                                      <a:latin typeface="Cambria Math"/>
                                      <a:ea typeface="Times New Roman"/>
                                      <a:cs typeface="Times New Roman"/>
                                    </a:rPr>
                                  </m:ctrlPr>
                                </m:sSupPr>
                                <m:e>
                                  <m:r>
                                    <a:rPr lang="ru-RU" i="1">
                                      <a:effectLst/>
                                      <a:latin typeface="Cambria Math"/>
                                      <a:ea typeface="Times New Roman"/>
                                      <a:cs typeface="Times New Roman"/>
                                    </a:rPr>
                                    <m:t>𝜓</m:t>
                                  </m:r>
                                </m:e>
                                <m:sup>
                                  <m:r>
                                    <a:rPr lang="ru-RU" i="1">
                                      <a:effectLst/>
                                      <a:latin typeface="Cambria Math"/>
                                      <a:ea typeface="Times New Roman"/>
                                      <a:cs typeface="Times New Roman"/>
                                    </a:rPr>
                                    <m:t>2</m:t>
                                  </m:r>
                                </m:sup>
                              </m:sSup>
                            </m:num>
                            <m:den>
                              <m:r>
                                <a:rPr lang="ru-RU" i="1">
                                  <a:effectLst/>
                                  <a:latin typeface="Cambria Math"/>
                                  <a:ea typeface="Times New Roman"/>
                                  <a:cs typeface="Times New Roman"/>
                                </a:rPr>
                                <m:t>𝜕</m:t>
                              </m:r>
                              <m:r>
                                <a:rPr lang="ru-RU" i="1">
                                  <a:effectLst/>
                                  <a:latin typeface="Cambria Math"/>
                                  <a:ea typeface="Times New Roman"/>
                                  <a:cs typeface="Times New Roman"/>
                                </a:rPr>
                                <m:t>𝑧</m:t>
                              </m:r>
                            </m:den>
                          </m:f>
                          <m:sSub>
                            <m:sSubPr>
                              <m:ctrlPr>
                                <a:rPr lang="ru-RU" i="1">
                                  <a:effectLst/>
                                  <a:latin typeface="Cambria Math"/>
                                  <a:ea typeface="Times New Roman"/>
                                  <a:cs typeface="Times New Roman"/>
                                </a:rPr>
                              </m:ctrlPr>
                            </m:sSubPr>
                            <m:e>
                              <m:r>
                                <a:rPr lang="ru-RU" i="1">
                                  <a:effectLst/>
                                  <a:latin typeface="Cambria Math"/>
                                  <a:ea typeface="Times New Roman"/>
                                  <a:cs typeface="Times New Roman"/>
                                </a:rPr>
                                <m:t>𝐻</m:t>
                              </m:r>
                            </m:e>
                            <m:sub>
                              <m:r>
                                <a:rPr lang="ru-RU" i="1">
                                  <a:effectLst/>
                                  <a:latin typeface="Cambria Math"/>
                                  <a:ea typeface="Times New Roman"/>
                                  <a:cs typeface="Times New Roman"/>
                                </a:rPr>
                                <m:t>𝑟</m:t>
                              </m:r>
                            </m:sub>
                          </m:sSub>
                        </m:e>
                      </m:d>
                    </m:oMath>
                  </m:oMathPara>
                </a14:m>
                <a:endParaRPr lang="ru-RU" sz="1600" dirty="0">
                  <a:effectLst/>
                  <a:latin typeface="Calibri"/>
                  <a:ea typeface="Calibri"/>
                  <a:cs typeface="Times New Roman"/>
                </a:endParaRPr>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12824" y="3212976"/>
                <a:ext cx="9108504" cy="1777923"/>
              </a:xfrm>
              <a:prstGeom prst="rect">
                <a:avLst/>
              </a:prstGeom>
              <a:blipFill rotWithShape="1">
                <a:blip r:embed="rId4"/>
                <a:stretch>
                  <a:fillRect/>
                </a:stretch>
              </a:blipFill>
            </p:spPr>
            <p:txBody>
              <a:bodyPr/>
              <a:lstStyle/>
              <a:p>
                <a:r>
                  <a:rPr lang="ru-RU">
                    <a:noFill/>
                  </a:rPr>
                  <a:t> </a:t>
                </a:r>
              </a:p>
            </p:txBody>
          </p:sp>
        </mc:Fallback>
      </mc:AlternateContent>
      <p:cxnSp>
        <p:nvCxnSpPr>
          <p:cNvPr id="5" name="Прямая соединительная линия 4"/>
          <p:cNvCxnSpPr/>
          <p:nvPr/>
        </p:nvCxnSpPr>
        <p:spPr>
          <a:xfrm flipV="1">
            <a:off x="3995936" y="1340768"/>
            <a:ext cx="1944216" cy="1368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4283968" y="1340768"/>
            <a:ext cx="1800200" cy="1296144"/>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flipV="1">
            <a:off x="2771800" y="1484784"/>
            <a:ext cx="720080" cy="9546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2915816" y="1484784"/>
            <a:ext cx="576064" cy="10801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flipV="1">
            <a:off x="157313" y="3237841"/>
            <a:ext cx="5544616" cy="8640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251520" y="3212976"/>
            <a:ext cx="5328592"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flipV="1">
            <a:off x="5076056" y="4101937"/>
            <a:ext cx="792088" cy="8889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5184068" y="4101937"/>
            <a:ext cx="684076" cy="88896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0640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980728"/>
          </a:xfrm>
        </p:spPr>
        <p:txBody>
          <a:bodyPr>
            <a:normAutofit/>
          </a:bodyPr>
          <a:lstStyle/>
          <a:p>
            <a:r>
              <a:rPr lang="en-US" sz="3200" dirty="0" smtClean="0"/>
              <a:t>Solutions</a:t>
            </a:r>
            <a:endParaRPr lang="ru-RU" sz="3200" dirty="0"/>
          </a:p>
        </p:txBody>
      </p:sp>
      <p:sp>
        <p:nvSpPr>
          <p:cNvPr id="7" name="Содержимое 2"/>
          <p:cNvSpPr txBox="1">
            <a:spLocks/>
          </p:cNvSpPr>
          <p:nvPr/>
        </p:nvSpPr>
        <p:spPr>
          <a:xfrm>
            <a:off x="9854" y="4941168"/>
            <a:ext cx="8162546" cy="191683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mj-lt"/>
              <a:buAutoNum type="arabicPeriod"/>
            </a:pPr>
            <a:r>
              <a:rPr lang="en-US" sz="1800" dirty="0" smtClean="0"/>
              <a:t>Pressure balance</a:t>
            </a:r>
            <a:endParaRPr lang="ru-RU" sz="1800" dirty="0" smtClean="0"/>
          </a:p>
          <a:p>
            <a:pPr marL="457200" indent="-457200">
              <a:buFont typeface="+mj-lt"/>
              <a:buAutoNum type="arabicPeriod"/>
            </a:pPr>
            <a:r>
              <a:rPr lang="en-US" sz="1800" dirty="0" smtClean="0"/>
              <a:t>“Bernoulli” equation</a:t>
            </a:r>
            <a:endParaRPr lang="ru-RU" sz="1800" dirty="0" smtClean="0"/>
          </a:p>
          <a:p>
            <a:pPr marL="457200" indent="-457200">
              <a:buFont typeface="+mj-lt"/>
              <a:buAutoNum type="arabicPeriod"/>
            </a:pPr>
            <a:r>
              <a:rPr lang="en-US" sz="1800" dirty="0" smtClean="0"/>
              <a:t>Total current is not only flux function</a:t>
            </a:r>
            <a:endParaRPr lang="ru-RU" sz="1800" dirty="0" smtClean="0"/>
          </a:p>
          <a:p>
            <a:pPr marL="457200" indent="-457200">
              <a:buFont typeface="+mj-lt"/>
              <a:buAutoNum type="arabicPeriod"/>
            </a:pPr>
            <a:r>
              <a:rPr lang="en-US" sz="1800" dirty="0" smtClean="0"/>
              <a:t>Mass flux along the magnetic lines</a:t>
            </a:r>
            <a:endParaRPr lang="ru-RU" sz="1800" dirty="0" smtClean="0"/>
          </a:p>
          <a:p>
            <a:pPr marL="457200" indent="-457200">
              <a:buFont typeface="+mj-lt"/>
              <a:buAutoNum type="arabicPeriod"/>
            </a:pPr>
            <a:r>
              <a:rPr lang="en-US" sz="1800" dirty="0" smtClean="0"/>
              <a:t>The magnetic lines are </a:t>
            </a:r>
            <a:r>
              <a:rPr lang="en-US" sz="1800" dirty="0" err="1" smtClean="0"/>
              <a:t>equipotential</a:t>
            </a:r>
            <a:endParaRPr lang="ru-RU" sz="1800" dirty="0" smtClean="0"/>
          </a:p>
          <a:p>
            <a:pPr marL="457200" indent="-457200">
              <a:buFont typeface="+mj-lt"/>
              <a:buAutoNum type="arabicPeriod"/>
            </a:pPr>
            <a:r>
              <a:rPr lang="en-US" sz="1800" dirty="0" smtClean="0"/>
              <a:t>Ferraro </a:t>
            </a:r>
            <a:r>
              <a:rPr lang="en-US" sz="1800" dirty="0" err="1" smtClean="0"/>
              <a:t>isorotation</a:t>
            </a:r>
            <a:r>
              <a:rPr lang="en-US" sz="1800" dirty="0" smtClean="0"/>
              <a:t> is not applicable in case of significant </a:t>
            </a:r>
            <a:r>
              <a:rPr lang="en-US" sz="1800" dirty="0" err="1" smtClean="0"/>
              <a:t>poloidal</a:t>
            </a:r>
            <a:r>
              <a:rPr lang="en-US" sz="1800" dirty="0" smtClean="0"/>
              <a:t> velocity.</a:t>
            </a:r>
            <a:endParaRPr lang="ru-RU" sz="1800" dirty="0" smtClean="0"/>
          </a:p>
        </p:txBody>
      </p:sp>
      <mc:AlternateContent xmlns:mc="http://schemas.openxmlformats.org/markup-compatibility/2006" xmlns:a14="http://schemas.microsoft.com/office/drawing/2010/main">
        <mc:Choice Requires="a14">
          <p:sp>
            <p:nvSpPr>
              <p:cNvPr id="5" name="TextBox 4"/>
              <p:cNvSpPr txBox="1"/>
              <p:nvPr/>
            </p:nvSpPr>
            <p:spPr>
              <a:xfrm>
                <a:off x="-9873" y="908720"/>
                <a:ext cx="3933801" cy="4274632"/>
              </a:xfrm>
              <a:prstGeom prst="rect">
                <a:avLst/>
              </a:prstGeom>
              <a:noFill/>
            </p:spPr>
            <p:txBody>
              <a:bodyPr wrap="square" rtlCol="0">
                <a:spAutoFit/>
              </a:bodyPr>
              <a:lstStyle/>
              <a:p>
                <a:pPr algn="ctr"/>
                <a:endParaRPr lang="en-US" i="1" dirty="0" smtClean="0"/>
              </a:p>
              <a:p>
                <a:pPr algn="ctr"/>
                <a:endParaRPr lang="en-US" i="1" dirty="0"/>
              </a:p>
              <a:p>
                <a:pPr algn="ctr"/>
                <a:endParaRPr lang="en-US" i="1" dirty="0" smtClean="0"/>
              </a:p>
              <a:p>
                <a:pPr algn="ctr"/>
                <a14:m>
                  <m:oMathPara xmlns:m="http://schemas.openxmlformats.org/officeDocument/2006/math">
                    <m:oMathParaPr>
                      <m:jc m:val="centerGroup"/>
                    </m:oMathParaPr>
                    <m:oMath xmlns:m="http://schemas.openxmlformats.org/officeDocument/2006/math">
                      <m:r>
                        <a:rPr lang="ru-RU" sz="2400" i="1">
                          <a:latin typeface="Cambria Math"/>
                        </a:rPr>
                        <m:t>𝜌</m:t>
                      </m:r>
                      <m:d>
                        <m:dPr>
                          <m:ctrlPr>
                            <a:rPr lang="ru-RU" sz="2400" i="1">
                              <a:latin typeface="Cambria Math"/>
                            </a:rPr>
                          </m:ctrlPr>
                        </m:dPr>
                        <m:e>
                          <m:r>
                            <a:rPr lang="en-US" sz="2400" b="1" i="1">
                              <a:latin typeface="Cambria Math"/>
                            </a:rPr>
                            <m:t>𝒗</m:t>
                          </m:r>
                          <m:r>
                            <a:rPr lang="en-US" sz="2400" i="1">
                              <a:latin typeface="Cambria Math"/>
                            </a:rPr>
                            <m:t>,</m:t>
                          </m:r>
                          <m:r>
                            <a:rPr lang="en-US" sz="2400">
                              <a:latin typeface="Cambria Math"/>
                            </a:rPr>
                            <m:t>𝛻</m:t>
                          </m:r>
                        </m:e>
                      </m:d>
                      <m:r>
                        <a:rPr lang="ru-RU" sz="2400" b="1" i="1">
                          <a:latin typeface="Cambria Math"/>
                        </a:rPr>
                        <m:t>𝒗</m:t>
                      </m:r>
                      <m:r>
                        <a:rPr lang="en-US" sz="2400" i="1">
                          <a:latin typeface="Cambria Math"/>
                        </a:rPr>
                        <m:t>=−</m:t>
                      </m:r>
                      <m:r>
                        <a:rPr lang="en-US" sz="2400">
                          <a:latin typeface="Cambria Math"/>
                        </a:rPr>
                        <m:t>𝛻</m:t>
                      </m:r>
                      <m:r>
                        <a:rPr lang="ru-RU" sz="2400" i="1">
                          <a:latin typeface="Cambria Math"/>
                        </a:rPr>
                        <m:t>𝑃</m:t>
                      </m:r>
                      <m:r>
                        <a:rPr lang="en-US" sz="2400" i="1">
                          <a:latin typeface="Cambria Math"/>
                        </a:rPr>
                        <m:t>+</m:t>
                      </m:r>
                      <m:f>
                        <m:fPr>
                          <m:ctrlPr>
                            <a:rPr lang="ru-RU" sz="2400" i="1">
                              <a:latin typeface="Cambria Math"/>
                            </a:rPr>
                          </m:ctrlPr>
                        </m:fPr>
                        <m:num>
                          <m:r>
                            <a:rPr lang="en-US" sz="2400" i="1">
                              <a:latin typeface="Cambria Math"/>
                            </a:rPr>
                            <m:t>1</m:t>
                          </m:r>
                        </m:num>
                        <m:den>
                          <m:r>
                            <a:rPr lang="ru-RU" sz="2400" i="1">
                              <a:latin typeface="Cambria Math"/>
                            </a:rPr>
                            <m:t>𝑐</m:t>
                          </m:r>
                        </m:den>
                      </m:f>
                      <m:d>
                        <m:dPr>
                          <m:begChr m:val="["/>
                          <m:endChr m:val="]"/>
                          <m:ctrlPr>
                            <a:rPr lang="ru-RU" sz="2400" i="1">
                              <a:latin typeface="Cambria Math"/>
                            </a:rPr>
                          </m:ctrlPr>
                        </m:dPr>
                        <m:e>
                          <m:r>
                            <a:rPr lang="en-US" sz="2400" b="1" i="1">
                              <a:latin typeface="Cambria Math"/>
                            </a:rPr>
                            <m:t>𝒋</m:t>
                          </m:r>
                          <m:r>
                            <a:rPr lang="en-US" sz="2400" i="1">
                              <a:latin typeface="Cambria Math"/>
                            </a:rPr>
                            <m:t>,</m:t>
                          </m:r>
                          <m:r>
                            <a:rPr lang="ru-RU" sz="2400" b="1" i="1">
                              <a:latin typeface="Cambria Math"/>
                            </a:rPr>
                            <m:t>𝑯</m:t>
                          </m:r>
                        </m:e>
                      </m:d>
                      <m:r>
                        <a:rPr lang="en-US" sz="2400" i="1">
                          <a:latin typeface="Cambria Math"/>
                        </a:rPr>
                        <m:t>,</m:t>
                      </m:r>
                    </m:oMath>
                  </m:oMathPara>
                </a14:m>
                <a:endParaRPr lang="ru-RU" sz="2400" dirty="0" smtClean="0"/>
              </a:p>
              <a:p>
                <a:pPr algn="ctr"/>
                <a:endParaRPr lang="en-US" sz="2400" dirty="0" smtClean="0"/>
              </a:p>
              <a:p>
                <a:pPr algn="ctr"/>
                <a:endParaRPr lang="en-US" sz="2400" dirty="0" smtClean="0"/>
              </a:p>
              <a:p>
                <a:pPr algn="ctr"/>
                <a:endParaRPr lang="ru-RU" sz="2400" dirty="0" smtClean="0"/>
              </a:p>
              <a:p>
                <a:pPr algn="ctr"/>
                <a:endParaRPr lang="ru-RU" sz="2400" dirty="0" smtClean="0"/>
              </a:p>
              <a:p>
                <a:pPr algn="ctr"/>
                <a:endParaRPr lang="ru-RU" sz="2400" dirty="0" smtClean="0"/>
              </a:p>
              <a:p>
                <a:pPr algn="ctr"/>
                <a14:m>
                  <m:oMathPara xmlns:m="http://schemas.openxmlformats.org/officeDocument/2006/math">
                    <m:oMathParaPr>
                      <m:jc m:val="centerGroup"/>
                    </m:oMathParaPr>
                    <m:oMath xmlns:m="http://schemas.openxmlformats.org/officeDocument/2006/math">
                      <m:r>
                        <a:rPr lang="en-US" sz="2400" b="1" i="1">
                          <a:latin typeface="Cambria Math"/>
                        </a:rPr>
                        <m:t>𝑬</m:t>
                      </m:r>
                      <m:r>
                        <a:rPr lang="en-US" sz="2400" i="1">
                          <a:latin typeface="Cambria Math"/>
                        </a:rPr>
                        <m:t>+</m:t>
                      </m:r>
                      <m:f>
                        <m:fPr>
                          <m:ctrlPr>
                            <a:rPr lang="ru-RU" sz="2400" i="1">
                              <a:latin typeface="Cambria Math"/>
                            </a:rPr>
                          </m:ctrlPr>
                        </m:fPr>
                        <m:num>
                          <m:r>
                            <a:rPr lang="en-US" sz="2400" i="1">
                              <a:latin typeface="Cambria Math"/>
                            </a:rPr>
                            <m:t>1</m:t>
                          </m:r>
                        </m:num>
                        <m:den>
                          <m:r>
                            <a:rPr lang="en-US" sz="2400" i="1">
                              <a:latin typeface="Cambria Math"/>
                            </a:rPr>
                            <m:t>𝑐</m:t>
                          </m:r>
                        </m:den>
                      </m:f>
                      <m:d>
                        <m:dPr>
                          <m:begChr m:val="["/>
                          <m:endChr m:val="]"/>
                          <m:ctrlPr>
                            <a:rPr lang="ru-RU" sz="2400" i="1">
                              <a:latin typeface="Cambria Math"/>
                            </a:rPr>
                          </m:ctrlPr>
                        </m:dPr>
                        <m:e>
                          <m:r>
                            <a:rPr lang="en-US" sz="2400" b="1" i="1">
                              <a:latin typeface="Cambria Math"/>
                            </a:rPr>
                            <m:t>𝒗</m:t>
                          </m:r>
                          <m:r>
                            <a:rPr lang="en-US" sz="2400" b="1" i="1">
                              <a:latin typeface="Cambria Math"/>
                            </a:rPr>
                            <m:t>,</m:t>
                          </m:r>
                          <m:r>
                            <a:rPr lang="en-US" sz="2400" b="1" i="1">
                              <a:latin typeface="Cambria Math"/>
                            </a:rPr>
                            <m:t>𝑯</m:t>
                          </m:r>
                        </m:e>
                      </m:d>
                      <m:r>
                        <a:rPr lang="en-US" sz="2400" i="1">
                          <a:latin typeface="Cambria Math"/>
                        </a:rPr>
                        <m:t>=0,</m:t>
                      </m:r>
                    </m:oMath>
                  </m:oMathPara>
                </a14:m>
                <a:endParaRPr lang="ru-RU" sz="2400" dirty="0" smtClean="0"/>
              </a:p>
              <a:p>
                <a:pPr algn="ctr"/>
                <a:endParaRPr lang="en-US" dirty="0" smtClean="0"/>
              </a:p>
            </p:txBody>
          </p:sp>
        </mc:Choice>
        <mc:Fallback xmlns="">
          <p:sp>
            <p:nvSpPr>
              <p:cNvPr id="5" name="TextBox 4"/>
              <p:cNvSpPr txBox="1">
                <a:spLocks noRot="1" noChangeAspect="1" noMove="1" noResize="1" noEditPoints="1" noAdjustHandles="1" noChangeArrowheads="1" noChangeShapeType="1" noTextEdit="1"/>
              </p:cNvSpPr>
              <p:nvPr/>
            </p:nvSpPr>
            <p:spPr>
              <a:xfrm>
                <a:off x="-9873" y="908720"/>
                <a:ext cx="3933801" cy="4274632"/>
              </a:xfrm>
              <a:prstGeom prst="rect">
                <a:avLst/>
              </a:prstGeom>
              <a:blipFill rotWithShape="1">
                <a:blip r:embed="rId3"/>
                <a:stretch>
                  <a:fillRect/>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004048" y="1065797"/>
                <a:ext cx="4146846" cy="4937185"/>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400" i="1">
                          <a:latin typeface="Cambria Math"/>
                        </a:rPr>
                        <m:t>8</m:t>
                      </m:r>
                      <m:r>
                        <a:rPr lang="ru-RU" sz="2400" i="1">
                          <a:latin typeface="Cambria Math"/>
                        </a:rPr>
                        <m:t>𝜋</m:t>
                      </m:r>
                      <m:r>
                        <a:rPr lang="ru-RU" sz="2400" i="1">
                          <a:latin typeface="Cambria Math"/>
                        </a:rPr>
                        <m:t>𝑃</m:t>
                      </m:r>
                      <m:r>
                        <a:rPr lang="en-US" sz="2400" i="1">
                          <a:latin typeface="Cambria Math"/>
                        </a:rPr>
                        <m:t>+</m:t>
                      </m:r>
                      <m:sSubSup>
                        <m:sSubSupPr>
                          <m:ctrlPr>
                            <a:rPr lang="ru-RU" sz="2400" i="1">
                              <a:latin typeface="Cambria Math"/>
                            </a:rPr>
                          </m:ctrlPr>
                        </m:sSubSupPr>
                        <m:e>
                          <m:r>
                            <a:rPr lang="ru-RU" sz="2400" i="1">
                              <a:latin typeface="Cambria Math"/>
                            </a:rPr>
                            <m:t>𝐻</m:t>
                          </m:r>
                        </m:e>
                        <m:sub>
                          <m:r>
                            <a:rPr lang="ru-RU" sz="2400" i="1">
                              <a:latin typeface="Cambria Math"/>
                            </a:rPr>
                            <m:t>𝑟</m:t>
                          </m:r>
                        </m:sub>
                        <m:sup>
                          <m:r>
                            <a:rPr lang="en-US" sz="2400" i="1">
                              <a:latin typeface="Cambria Math"/>
                            </a:rPr>
                            <m:t>2</m:t>
                          </m:r>
                        </m:sup>
                      </m:sSubSup>
                      <m:r>
                        <a:rPr lang="en-US" sz="2400" i="1">
                          <a:latin typeface="Cambria Math"/>
                        </a:rPr>
                        <m:t>+</m:t>
                      </m:r>
                      <m:f>
                        <m:fPr>
                          <m:ctrlPr>
                            <a:rPr lang="ru-RU" sz="2400" i="1">
                              <a:latin typeface="Cambria Math"/>
                            </a:rPr>
                          </m:ctrlPr>
                        </m:fPr>
                        <m:num>
                          <m:sSup>
                            <m:sSupPr>
                              <m:ctrlPr>
                                <a:rPr lang="ru-RU" sz="2400" i="1">
                                  <a:latin typeface="Cambria Math"/>
                                </a:rPr>
                              </m:ctrlPr>
                            </m:sSupPr>
                            <m:e>
                              <m:r>
                                <a:rPr lang="ru-RU" sz="2400" i="1">
                                  <a:latin typeface="Cambria Math"/>
                                </a:rPr>
                                <m:t>𝛹</m:t>
                              </m:r>
                            </m:e>
                            <m:sup>
                              <m:r>
                                <a:rPr lang="en-US" sz="2400" i="1">
                                  <a:latin typeface="Cambria Math"/>
                                </a:rPr>
                                <m:t>2</m:t>
                              </m:r>
                            </m:sup>
                          </m:sSup>
                        </m:num>
                        <m:den>
                          <m:sSup>
                            <m:sSupPr>
                              <m:ctrlPr>
                                <a:rPr lang="ru-RU" sz="2400" i="1">
                                  <a:latin typeface="Cambria Math"/>
                                </a:rPr>
                              </m:ctrlPr>
                            </m:sSupPr>
                            <m:e>
                              <m:r>
                                <a:rPr lang="ru-RU" sz="2400" i="1">
                                  <a:latin typeface="Cambria Math"/>
                                </a:rPr>
                                <m:t>𝑟</m:t>
                              </m:r>
                            </m:e>
                            <m:sup>
                              <m:r>
                                <a:rPr lang="en-US" sz="2400" i="1">
                                  <a:latin typeface="Cambria Math"/>
                                </a:rPr>
                                <m:t>2</m:t>
                              </m:r>
                            </m:sup>
                          </m:sSup>
                        </m:den>
                      </m:f>
                      <m:r>
                        <a:rPr lang="en-US" sz="2400" i="1">
                          <a:latin typeface="Cambria Math"/>
                        </a:rPr>
                        <m:t>=8</m:t>
                      </m:r>
                      <m:r>
                        <a:rPr lang="ru-RU" sz="2400" i="1">
                          <a:latin typeface="Cambria Math"/>
                        </a:rPr>
                        <m:t>𝜋</m:t>
                      </m:r>
                      <m:sSub>
                        <m:sSubPr>
                          <m:ctrlPr>
                            <a:rPr lang="ru-RU" sz="2400" i="1">
                              <a:latin typeface="Cambria Math"/>
                            </a:rPr>
                          </m:ctrlPr>
                        </m:sSubPr>
                        <m:e>
                          <m:r>
                            <a:rPr lang="ru-RU" sz="2400" i="1">
                              <a:latin typeface="Cambria Math"/>
                            </a:rPr>
                            <m:t>𝑃</m:t>
                          </m:r>
                        </m:e>
                        <m:sub>
                          <m:r>
                            <a:rPr lang="en-US" sz="2400" i="1">
                              <a:latin typeface="Cambria Math"/>
                            </a:rPr>
                            <m:t>0</m:t>
                          </m:r>
                        </m:sub>
                      </m:sSub>
                      <m:d>
                        <m:dPr>
                          <m:ctrlPr>
                            <a:rPr lang="ru-RU" sz="2400" i="1">
                              <a:latin typeface="Cambria Math"/>
                            </a:rPr>
                          </m:ctrlPr>
                        </m:dPr>
                        <m:e>
                          <m:r>
                            <a:rPr lang="ru-RU" sz="2400" i="1">
                              <a:latin typeface="Cambria Math"/>
                            </a:rPr>
                            <m:t>𝑟</m:t>
                          </m:r>
                        </m:e>
                      </m:d>
                    </m:oMath>
                  </m:oMathPara>
                </a14:m>
                <a:endParaRPr lang="en-US" sz="2400" dirty="0"/>
              </a:p>
              <a:p>
                <a:pPr algn="ctr"/>
                <a14:m>
                  <m:oMathPara xmlns:m="http://schemas.openxmlformats.org/officeDocument/2006/math">
                    <m:oMathParaPr>
                      <m:jc m:val="centerGroup"/>
                    </m:oMathParaPr>
                    <m:oMath xmlns:m="http://schemas.openxmlformats.org/officeDocument/2006/math">
                      <m:f>
                        <m:fPr>
                          <m:ctrlPr>
                            <a:rPr lang="ru-RU" sz="2400" i="1">
                              <a:latin typeface="Cambria Math"/>
                            </a:rPr>
                          </m:ctrlPr>
                        </m:fPr>
                        <m:num>
                          <m:sSubSup>
                            <m:sSubSupPr>
                              <m:ctrlPr>
                                <a:rPr lang="ru-RU" sz="2400" i="1">
                                  <a:latin typeface="Cambria Math"/>
                                </a:rPr>
                              </m:ctrlPr>
                            </m:sSubSupPr>
                            <m:e>
                              <m:r>
                                <a:rPr lang="ru-RU" sz="2400" i="1">
                                  <a:latin typeface="Cambria Math"/>
                                </a:rPr>
                                <m:t>𝑣</m:t>
                              </m:r>
                            </m:e>
                            <m:sub>
                              <m:r>
                                <a:rPr lang="ru-RU" sz="2400" i="1">
                                  <a:latin typeface="Cambria Math"/>
                                </a:rPr>
                                <m:t>𝑟</m:t>
                              </m:r>
                            </m:sub>
                            <m:sup>
                              <m:r>
                                <a:rPr lang="en-US" sz="2400" i="1">
                                  <a:latin typeface="Cambria Math"/>
                                </a:rPr>
                                <m:t>2</m:t>
                              </m:r>
                            </m:sup>
                          </m:sSubSup>
                        </m:num>
                        <m:den>
                          <m:r>
                            <a:rPr lang="en-US" sz="2400" i="1">
                              <a:latin typeface="Cambria Math"/>
                            </a:rPr>
                            <m:t>2</m:t>
                          </m:r>
                        </m:den>
                      </m:f>
                      <m:r>
                        <a:rPr lang="en-US" sz="2400" i="1">
                          <a:latin typeface="Cambria Math"/>
                        </a:rPr>
                        <m:t>=</m:t>
                      </m:r>
                      <m:r>
                        <a:rPr lang="en-US" sz="2400" i="1">
                          <a:latin typeface="Cambria Math"/>
                        </a:rPr>
                        <m:t>𝑈</m:t>
                      </m:r>
                      <m:d>
                        <m:dPr>
                          <m:ctrlPr>
                            <a:rPr lang="ru-RU" sz="2400" i="1">
                              <a:latin typeface="Cambria Math"/>
                            </a:rPr>
                          </m:ctrlPr>
                        </m:dPr>
                        <m:e>
                          <m:r>
                            <a:rPr lang="en-US" sz="2400" i="1">
                              <a:latin typeface="Cambria Math"/>
                            </a:rPr>
                            <m:t>Ф</m:t>
                          </m:r>
                        </m:e>
                      </m:d>
                    </m:oMath>
                  </m:oMathPara>
                </a14:m>
                <a:endParaRPr lang="en-US" sz="2400" i="1" dirty="0" smtClean="0"/>
              </a:p>
              <a:p>
                <a:pPr algn="ctr"/>
                <a14:m>
                  <m:oMathPara xmlns:m="http://schemas.openxmlformats.org/officeDocument/2006/math">
                    <m:oMathParaPr>
                      <m:jc m:val="centerGroup"/>
                    </m:oMathParaPr>
                    <m:oMath xmlns:m="http://schemas.openxmlformats.org/officeDocument/2006/math">
                      <m:r>
                        <a:rPr lang="en-US" sz="2400" i="1">
                          <a:latin typeface="Cambria Math"/>
                        </a:rPr>
                        <m:t>4</m:t>
                      </m:r>
                      <m:r>
                        <a:rPr lang="ru-RU" sz="2400" i="1">
                          <a:latin typeface="Cambria Math"/>
                        </a:rPr>
                        <m:t>𝜋𝛼</m:t>
                      </m:r>
                      <m:sSub>
                        <m:sSubPr>
                          <m:ctrlPr>
                            <a:rPr lang="ru-RU" sz="2400" i="1">
                              <a:latin typeface="Cambria Math"/>
                            </a:rPr>
                          </m:ctrlPr>
                        </m:sSubPr>
                        <m:e>
                          <m:r>
                            <a:rPr lang="ru-RU" sz="2400" i="1">
                              <a:latin typeface="Cambria Math"/>
                            </a:rPr>
                            <m:t>𝛹</m:t>
                          </m:r>
                        </m:e>
                        <m:sub>
                          <m:r>
                            <a:rPr lang="en-US" sz="2400" i="1">
                              <a:latin typeface="Cambria Math"/>
                            </a:rPr>
                            <m:t>1</m:t>
                          </m:r>
                        </m:sub>
                      </m:sSub>
                      <m:r>
                        <a:rPr lang="en-US" sz="2400" i="1">
                          <a:latin typeface="Cambria Math"/>
                        </a:rPr>
                        <m:t>−</m:t>
                      </m:r>
                      <m:r>
                        <a:rPr lang="ru-RU" sz="2400" i="1">
                          <a:latin typeface="Cambria Math"/>
                        </a:rPr>
                        <m:t>𝛹</m:t>
                      </m:r>
                      <m:r>
                        <a:rPr lang="en-US" sz="2400" i="1">
                          <a:latin typeface="Cambria Math"/>
                        </a:rPr>
                        <m:t>=</m:t>
                      </m:r>
                      <m:sSub>
                        <m:sSubPr>
                          <m:ctrlPr>
                            <a:rPr lang="ru-RU" sz="2400" i="1">
                              <a:latin typeface="Cambria Math"/>
                            </a:rPr>
                          </m:ctrlPr>
                        </m:sSubPr>
                        <m:e>
                          <m:r>
                            <a:rPr lang="ru-RU" sz="2400" i="1">
                              <a:latin typeface="Cambria Math"/>
                            </a:rPr>
                            <m:t>𝛹</m:t>
                          </m:r>
                        </m:e>
                        <m:sub>
                          <m:r>
                            <a:rPr lang="en-US" sz="2400" i="1">
                              <a:latin typeface="Cambria Math"/>
                            </a:rPr>
                            <m:t>0</m:t>
                          </m:r>
                        </m:sub>
                      </m:sSub>
                      <m:d>
                        <m:dPr>
                          <m:ctrlPr>
                            <a:rPr lang="ru-RU" sz="2400" i="1">
                              <a:latin typeface="Cambria Math"/>
                            </a:rPr>
                          </m:ctrlPr>
                        </m:dPr>
                        <m:e>
                          <m:r>
                            <a:rPr lang="ru-RU" sz="2400" i="1">
                              <a:latin typeface="Cambria Math"/>
                            </a:rPr>
                            <m:t>Ф</m:t>
                          </m:r>
                        </m:e>
                      </m:d>
                    </m:oMath>
                  </m:oMathPara>
                </a14:m>
                <a:endParaRPr lang="en-US" sz="2400" i="1" dirty="0" smtClean="0"/>
              </a:p>
              <a:p>
                <a:pPr algn="ctr"/>
                <a:endParaRPr lang="ru-RU" sz="2400" i="1" dirty="0" smtClean="0"/>
              </a:p>
              <a:p>
                <a:pPr algn="ctr"/>
                <a:endParaRPr lang="en-US" sz="2400" i="1" dirty="0" smtClean="0"/>
              </a:p>
              <a:p>
                <a:pPr algn="ctr"/>
                <a14:m>
                  <m:oMath xmlns:m="http://schemas.openxmlformats.org/officeDocument/2006/math">
                    <m:r>
                      <a:rPr lang="ru-RU" sz="2400" i="1">
                        <a:latin typeface="Cambria Math"/>
                      </a:rPr>
                      <m:t>𝐹</m:t>
                    </m:r>
                    <m:r>
                      <a:rPr lang="en-US" sz="2400" i="1">
                        <a:latin typeface="Cambria Math"/>
                      </a:rPr>
                      <m:t>=</m:t>
                    </m:r>
                    <m:r>
                      <a:rPr lang="ru-RU" sz="2400" i="1">
                        <a:latin typeface="Cambria Math"/>
                      </a:rPr>
                      <m:t>𝐹</m:t>
                    </m:r>
                    <m:d>
                      <m:dPr>
                        <m:ctrlPr>
                          <a:rPr lang="ru-RU" sz="2400" i="1">
                            <a:latin typeface="Cambria Math"/>
                          </a:rPr>
                        </m:ctrlPr>
                      </m:dPr>
                      <m:e>
                        <m:r>
                          <a:rPr lang="ru-RU" sz="2400" i="1">
                            <a:latin typeface="Cambria Math"/>
                          </a:rPr>
                          <m:t>Ф</m:t>
                        </m:r>
                      </m:e>
                    </m:d>
                  </m:oMath>
                </a14:m>
                <a:r>
                  <a:rPr lang="en-US" sz="2400" dirty="0" smtClean="0"/>
                  <a:t>, </a:t>
                </a:r>
                <a14:m>
                  <m:oMath xmlns:m="http://schemas.openxmlformats.org/officeDocument/2006/math">
                    <m:sSub>
                      <m:sSubPr>
                        <m:ctrlPr>
                          <a:rPr lang="ru-RU" sz="2400" b="1" i="1">
                            <a:latin typeface="Cambria Math"/>
                          </a:rPr>
                        </m:ctrlPr>
                      </m:sSubPr>
                      <m:e>
                        <m:r>
                          <a:rPr lang="ru-RU" sz="2400" b="1" i="1">
                            <a:latin typeface="Cambria Math"/>
                          </a:rPr>
                          <m:t>𝒗</m:t>
                        </m:r>
                      </m:e>
                      <m:sub>
                        <m:r>
                          <a:rPr lang="en-US" sz="2400" b="1" i="1">
                            <a:latin typeface="Cambria Math"/>
                          </a:rPr>
                          <m:t>𝒑</m:t>
                        </m:r>
                      </m:sub>
                    </m:sSub>
                    <m:r>
                      <a:rPr lang="en-US" sz="2400" i="1">
                        <a:latin typeface="Cambria Math"/>
                      </a:rPr>
                      <m:t>=</m:t>
                    </m:r>
                    <m:f>
                      <m:fPr>
                        <m:ctrlPr>
                          <a:rPr lang="ru-RU" sz="2400" i="1">
                            <a:latin typeface="Cambria Math"/>
                          </a:rPr>
                        </m:ctrlPr>
                      </m:fPr>
                      <m:num>
                        <m:r>
                          <a:rPr lang="ru-RU" sz="2400" i="1">
                            <a:latin typeface="Cambria Math"/>
                          </a:rPr>
                          <m:t>𝛼</m:t>
                        </m:r>
                      </m:num>
                      <m:den>
                        <m:r>
                          <a:rPr lang="ru-RU" sz="2400" i="1">
                            <a:latin typeface="Cambria Math"/>
                          </a:rPr>
                          <m:t>𝜌</m:t>
                        </m:r>
                      </m:den>
                    </m:f>
                    <m:sSub>
                      <m:sSubPr>
                        <m:ctrlPr>
                          <a:rPr lang="ru-RU" sz="2400" b="1" i="1">
                            <a:latin typeface="Cambria Math"/>
                          </a:rPr>
                        </m:ctrlPr>
                      </m:sSubPr>
                      <m:e>
                        <m:r>
                          <a:rPr lang="en-US" sz="2400" b="1" i="1">
                            <a:latin typeface="Cambria Math"/>
                          </a:rPr>
                          <m:t>𝑯</m:t>
                        </m:r>
                      </m:e>
                      <m:sub>
                        <m:r>
                          <a:rPr lang="en-US" sz="2400" b="1" i="1">
                            <a:latin typeface="Cambria Math"/>
                          </a:rPr>
                          <m:t>𝒑</m:t>
                        </m:r>
                      </m:sub>
                    </m:sSub>
                  </m:oMath>
                </a14:m>
                <a:endParaRPr lang="ru-RU" sz="2400" dirty="0" smtClean="0"/>
              </a:p>
              <a:p>
                <a:pPr algn="ctr"/>
                <a14:m>
                  <m:oMathPara xmlns:m="http://schemas.openxmlformats.org/officeDocument/2006/math">
                    <m:oMathParaPr>
                      <m:jc m:val="centerGroup"/>
                    </m:oMathParaPr>
                    <m:oMath xmlns:m="http://schemas.openxmlformats.org/officeDocument/2006/math">
                      <m:r>
                        <a:rPr lang="ru-RU" sz="2400" i="1">
                          <a:latin typeface="Cambria Math"/>
                        </a:rPr>
                        <m:t>𝜑</m:t>
                      </m:r>
                      <m:r>
                        <a:rPr lang="en-US" sz="2400" i="1">
                          <a:latin typeface="Cambria Math"/>
                        </a:rPr>
                        <m:t>=</m:t>
                      </m:r>
                      <m:r>
                        <a:rPr lang="ru-RU" sz="2400" i="1">
                          <a:latin typeface="Cambria Math"/>
                        </a:rPr>
                        <m:t>𝜑</m:t>
                      </m:r>
                      <m:d>
                        <m:dPr>
                          <m:ctrlPr>
                            <a:rPr lang="ru-RU" sz="2400" i="1">
                              <a:latin typeface="Cambria Math"/>
                            </a:rPr>
                          </m:ctrlPr>
                        </m:dPr>
                        <m:e>
                          <m:r>
                            <a:rPr lang="ru-RU" sz="2400" i="1">
                              <a:latin typeface="Cambria Math"/>
                            </a:rPr>
                            <m:t>Ф</m:t>
                          </m:r>
                        </m:e>
                      </m:d>
                    </m:oMath>
                  </m:oMathPara>
                </a14:m>
                <a:endParaRPr lang="en-US" sz="2400" dirty="0" smtClean="0"/>
              </a:p>
              <a:p>
                <a:pPr algn="ctr"/>
                <a14:m>
                  <m:oMathPara xmlns:m="http://schemas.openxmlformats.org/officeDocument/2006/math">
                    <m:oMathParaPr>
                      <m:jc m:val="centerGroup"/>
                    </m:oMathParaPr>
                    <m:oMath xmlns:m="http://schemas.openxmlformats.org/officeDocument/2006/math">
                      <m:sSub>
                        <m:sSubPr>
                          <m:ctrlPr>
                            <a:rPr lang="ru-RU" sz="2400" i="1">
                              <a:latin typeface="Cambria Math"/>
                            </a:rPr>
                          </m:ctrlPr>
                        </m:sSubPr>
                        <m:e>
                          <m:r>
                            <m:rPr>
                              <m:sty m:val="p"/>
                            </m:rPr>
                            <a:rPr lang="ru-RU" sz="2400">
                              <a:latin typeface="Cambria Math"/>
                            </a:rPr>
                            <m:t>Ψ</m:t>
                          </m:r>
                        </m:e>
                        <m:sub>
                          <m:r>
                            <a:rPr lang="en-US" sz="2400" i="1">
                              <a:latin typeface="Cambria Math"/>
                            </a:rPr>
                            <m:t>1</m:t>
                          </m:r>
                        </m:sub>
                      </m:sSub>
                      <m:r>
                        <a:rPr lang="en-US" sz="2400" i="1">
                          <a:latin typeface="Cambria Math"/>
                        </a:rPr>
                        <m:t>−</m:t>
                      </m:r>
                      <m:f>
                        <m:fPr>
                          <m:ctrlPr>
                            <a:rPr lang="ru-RU" sz="2400" i="1">
                              <a:latin typeface="Cambria Math"/>
                            </a:rPr>
                          </m:ctrlPr>
                        </m:fPr>
                        <m:num>
                          <m:r>
                            <a:rPr lang="ru-RU" sz="2400" i="1">
                              <a:latin typeface="Cambria Math"/>
                            </a:rPr>
                            <m:t>𝛼</m:t>
                          </m:r>
                        </m:num>
                        <m:den>
                          <m:r>
                            <a:rPr lang="ru-RU" sz="2400" i="1">
                              <a:latin typeface="Cambria Math"/>
                            </a:rPr>
                            <m:t>𝜌</m:t>
                          </m:r>
                        </m:den>
                      </m:f>
                      <m:r>
                        <m:rPr>
                          <m:sty m:val="p"/>
                        </m:rPr>
                        <a:rPr lang="ru-RU" sz="2400">
                          <a:latin typeface="Cambria Math"/>
                        </a:rPr>
                        <m:t>Ψ</m:t>
                      </m:r>
                      <m:r>
                        <a:rPr lang="en-US" sz="2400" i="1">
                          <a:latin typeface="Cambria Math"/>
                        </a:rPr>
                        <m:t>=</m:t>
                      </m:r>
                      <m:r>
                        <m:rPr>
                          <m:sty m:val="p"/>
                        </m:rPr>
                        <a:rPr lang="ru-RU" sz="2400">
                          <a:latin typeface="Cambria Math"/>
                        </a:rPr>
                        <m:t>Ω</m:t>
                      </m:r>
                      <m:sSup>
                        <m:sSupPr>
                          <m:ctrlPr>
                            <a:rPr lang="ru-RU" sz="2400" i="1">
                              <a:latin typeface="Cambria Math"/>
                            </a:rPr>
                          </m:ctrlPr>
                        </m:sSupPr>
                        <m:e>
                          <m:r>
                            <a:rPr lang="ru-RU" sz="2400" i="1">
                              <a:latin typeface="Cambria Math"/>
                            </a:rPr>
                            <m:t>𝑟</m:t>
                          </m:r>
                        </m:e>
                        <m:sup>
                          <m:r>
                            <a:rPr lang="en-US" sz="2400" i="1">
                              <a:latin typeface="Cambria Math"/>
                            </a:rPr>
                            <m:t>2</m:t>
                          </m:r>
                        </m:sup>
                      </m:sSup>
                    </m:oMath>
                  </m:oMathPara>
                </a14:m>
                <a:endParaRPr lang="ru-RU" sz="2400" dirty="0" smtClean="0"/>
              </a:p>
              <a:p>
                <a:pPr algn="ctr"/>
                <a:r>
                  <a:rPr lang="ru-RU" sz="2400" dirty="0" smtClean="0"/>
                  <a:t>где </a:t>
                </a:r>
                <a14:m>
                  <m:oMath xmlns:m="http://schemas.openxmlformats.org/officeDocument/2006/math">
                    <m:r>
                      <m:rPr>
                        <m:sty m:val="p"/>
                      </m:rPr>
                      <a:rPr lang="ru-RU" sz="2400">
                        <a:latin typeface="Cambria Math"/>
                      </a:rPr>
                      <m:t>Ω</m:t>
                    </m:r>
                    <m:r>
                      <a:rPr lang="en-US" sz="2400" i="1">
                        <a:latin typeface="Cambria Math"/>
                      </a:rPr>
                      <m:t>=</m:t>
                    </m:r>
                    <m:r>
                      <a:rPr lang="ru-RU" sz="2400" i="1">
                        <a:latin typeface="Cambria Math"/>
                      </a:rPr>
                      <m:t>с </m:t>
                    </m:r>
                    <m:f>
                      <m:fPr>
                        <m:ctrlPr>
                          <a:rPr lang="ru-RU" sz="2400" i="1">
                            <a:latin typeface="Cambria Math"/>
                          </a:rPr>
                        </m:ctrlPr>
                      </m:fPr>
                      <m:num>
                        <m:r>
                          <a:rPr lang="ru-RU" sz="2400" i="1">
                            <a:latin typeface="Cambria Math"/>
                          </a:rPr>
                          <m:t>𝜕𝜑</m:t>
                        </m:r>
                      </m:num>
                      <m:den>
                        <m:r>
                          <a:rPr lang="ru-RU" sz="2400" i="1">
                            <a:latin typeface="Cambria Math"/>
                          </a:rPr>
                          <m:t>𝜕</m:t>
                        </m:r>
                        <m:r>
                          <a:rPr lang="ru-RU" sz="2400" i="1">
                            <a:latin typeface="Cambria Math"/>
                          </a:rPr>
                          <m:t>Ф</m:t>
                        </m:r>
                      </m:den>
                    </m:f>
                  </m:oMath>
                </a14:m>
                <a:endParaRPr lang="en-US" sz="2400" dirty="0" smtClean="0"/>
              </a:p>
              <a:p>
                <a:pPr algn="ctr"/>
                <a:endParaRPr lang="ru-RU" dirty="0"/>
              </a:p>
            </p:txBody>
          </p:sp>
        </mc:Choice>
        <mc:Fallback xmlns="">
          <p:sp>
            <p:nvSpPr>
              <p:cNvPr id="6" name="TextBox 5"/>
              <p:cNvSpPr txBox="1">
                <a:spLocks noRot="1" noChangeAspect="1" noMove="1" noResize="1" noEditPoints="1" noAdjustHandles="1" noChangeArrowheads="1" noChangeShapeType="1" noTextEdit="1"/>
              </p:cNvSpPr>
              <p:nvPr/>
            </p:nvSpPr>
            <p:spPr>
              <a:xfrm>
                <a:off x="5004048" y="1065797"/>
                <a:ext cx="4146846" cy="4937185"/>
              </a:xfrm>
              <a:prstGeom prst="rect">
                <a:avLst/>
              </a:prstGeom>
              <a:blipFill rotWithShape="1">
                <a:blip r:embed="rId4"/>
                <a:stretch>
                  <a:fillRect/>
                </a:stretch>
              </a:blipFill>
            </p:spPr>
            <p:txBody>
              <a:bodyPr/>
              <a:lstStyle/>
              <a:p>
                <a:r>
                  <a:rPr lang="ru-RU">
                    <a:noFill/>
                  </a:rPr>
                  <a:t> </a:t>
                </a:r>
              </a:p>
            </p:txBody>
          </p:sp>
        </mc:Fallback>
      </mc:AlternateContent>
      <p:cxnSp>
        <p:nvCxnSpPr>
          <p:cNvPr id="8" name="Прямая со стрелкой 7"/>
          <p:cNvCxnSpPr/>
          <p:nvPr/>
        </p:nvCxnSpPr>
        <p:spPr>
          <a:xfrm>
            <a:off x="3688611" y="2135071"/>
            <a:ext cx="1243429" cy="0"/>
          </a:xfrm>
          <a:prstGeom prst="straightConnector1">
            <a:avLst/>
          </a:prstGeom>
          <a:ln w="25400">
            <a:tailEnd type="arrow"/>
          </a:ln>
        </p:spPr>
        <p:style>
          <a:lnRef idx="1">
            <a:schemeClr val="dk1"/>
          </a:lnRef>
          <a:fillRef idx="0">
            <a:schemeClr val="dk1"/>
          </a:fillRef>
          <a:effectRef idx="0">
            <a:schemeClr val="dk1"/>
          </a:effectRef>
          <a:fontRef idx="minor">
            <a:schemeClr val="tx1"/>
          </a:fontRef>
        </p:style>
      </p:cxnSp>
      <p:cxnSp>
        <p:nvCxnSpPr>
          <p:cNvPr id="9" name="Прямая со стрелкой 8"/>
          <p:cNvCxnSpPr/>
          <p:nvPr/>
        </p:nvCxnSpPr>
        <p:spPr>
          <a:xfrm>
            <a:off x="3491880" y="4653136"/>
            <a:ext cx="1224136" cy="0"/>
          </a:xfrm>
          <a:prstGeom prst="straightConnector1">
            <a:avLst/>
          </a:prstGeom>
          <a:ln w="25400">
            <a:tailEnd type="arrow"/>
          </a:ln>
        </p:spPr>
        <p:style>
          <a:lnRef idx="1">
            <a:schemeClr val="dk1"/>
          </a:lnRef>
          <a:fillRef idx="0">
            <a:schemeClr val="dk1"/>
          </a:fillRef>
          <a:effectRef idx="0">
            <a:schemeClr val="dk1"/>
          </a:effectRef>
          <a:fontRef idx="minor">
            <a:schemeClr val="tx1"/>
          </a:fontRef>
        </p:style>
      </p:cxnSp>
      <p:sp>
        <p:nvSpPr>
          <p:cNvPr id="11" name="Левая фигурная скобка 10"/>
          <p:cNvSpPr/>
          <p:nvPr/>
        </p:nvSpPr>
        <p:spPr>
          <a:xfrm>
            <a:off x="4957212" y="1412776"/>
            <a:ext cx="345511" cy="1512168"/>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3" name="Левая фигурная скобка 12"/>
          <p:cNvSpPr/>
          <p:nvPr/>
        </p:nvSpPr>
        <p:spPr>
          <a:xfrm>
            <a:off x="4917038" y="3612581"/>
            <a:ext cx="591065" cy="2059735"/>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9" name="TextBox 18"/>
          <p:cNvSpPr txBox="1"/>
          <p:nvPr/>
        </p:nvSpPr>
        <p:spPr>
          <a:xfrm>
            <a:off x="8842314" y="1412776"/>
            <a:ext cx="301686" cy="369332"/>
          </a:xfrm>
          <a:prstGeom prst="rect">
            <a:avLst/>
          </a:prstGeom>
          <a:noFill/>
        </p:spPr>
        <p:txBody>
          <a:bodyPr wrap="none" rtlCol="0">
            <a:spAutoFit/>
          </a:bodyPr>
          <a:lstStyle/>
          <a:p>
            <a:r>
              <a:rPr lang="ru-RU" dirty="0" smtClean="0"/>
              <a:t>1</a:t>
            </a:r>
            <a:endParaRPr lang="ru-RU" dirty="0"/>
          </a:p>
        </p:txBody>
      </p:sp>
      <p:sp>
        <p:nvSpPr>
          <p:cNvPr id="21" name="TextBox 20"/>
          <p:cNvSpPr txBox="1"/>
          <p:nvPr/>
        </p:nvSpPr>
        <p:spPr>
          <a:xfrm>
            <a:off x="8842314" y="2053199"/>
            <a:ext cx="301686" cy="369332"/>
          </a:xfrm>
          <a:prstGeom prst="rect">
            <a:avLst/>
          </a:prstGeom>
          <a:noFill/>
        </p:spPr>
        <p:txBody>
          <a:bodyPr wrap="none" rtlCol="0">
            <a:spAutoFit/>
          </a:bodyPr>
          <a:lstStyle/>
          <a:p>
            <a:r>
              <a:rPr lang="ru-RU" dirty="0" smtClean="0"/>
              <a:t>2</a:t>
            </a:r>
            <a:endParaRPr lang="ru-RU" dirty="0"/>
          </a:p>
        </p:txBody>
      </p:sp>
      <p:sp>
        <p:nvSpPr>
          <p:cNvPr id="22" name="TextBox 21"/>
          <p:cNvSpPr txBox="1"/>
          <p:nvPr/>
        </p:nvSpPr>
        <p:spPr>
          <a:xfrm>
            <a:off x="8842314" y="2633990"/>
            <a:ext cx="301686" cy="369332"/>
          </a:xfrm>
          <a:prstGeom prst="rect">
            <a:avLst/>
          </a:prstGeom>
          <a:noFill/>
        </p:spPr>
        <p:txBody>
          <a:bodyPr wrap="none" rtlCol="0">
            <a:spAutoFit/>
          </a:bodyPr>
          <a:lstStyle/>
          <a:p>
            <a:r>
              <a:rPr lang="ru-RU" dirty="0" smtClean="0"/>
              <a:t>3</a:t>
            </a:r>
            <a:endParaRPr lang="ru-RU" dirty="0"/>
          </a:p>
        </p:txBody>
      </p:sp>
      <p:sp>
        <p:nvSpPr>
          <p:cNvPr id="23" name="TextBox 22"/>
          <p:cNvSpPr txBox="1"/>
          <p:nvPr/>
        </p:nvSpPr>
        <p:spPr>
          <a:xfrm>
            <a:off x="8842314" y="3745228"/>
            <a:ext cx="301686" cy="369332"/>
          </a:xfrm>
          <a:prstGeom prst="rect">
            <a:avLst/>
          </a:prstGeom>
          <a:noFill/>
        </p:spPr>
        <p:txBody>
          <a:bodyPr wrap="none" rtlCol="0">
            <a:spAutoFit/>
          </a:bodyPr>
          <a:lstStyle/>
          <a:p>
            <a:r>
              <a:rPr lang="ru-RU" dirty="0" smtClean="0"/>
              <a:t>4</a:t>
            </a:r>
            <a:endParaRPr lang="ru-RU" dirty="0"/>
          </a:p>
        </p:txBody>
      </p:sp>
      <p:sp>
        <p:nvSpPr>
          <p:cNvPr id="24" name="TextBox 23"/>
          <p:cNvSpPr txBox="1"/>
          <p:nvPr/>
        </p:nvSpPr>
        <p:spPr>
          <a:xfrm>
            <a:off x="8852001" y="4124673"/>
            <a:ext cx="301686" cy="369332"/>
          </a:xfrm>
          <a:prstGeom prst="rect">
            <a:avLst/>
          </a:prstGeom>
          <a:noFill/>
        </p:spPr>
        <p:txBody>
          <a:bodyPr wrap="none" rtlCol="0">
            <a:spAutoFit/>
          </a:bodyPr>
          <a:lstStyle/>
          <a:p>
            <a:r>
              <a:rPr lang="ru-RU" dirty="0" smtClean="0"/>
              <a:t>5</a:t>
            </a:r>
            <a:endParaRPr lang="ru-RU" dirty="0"/>
          </a:p>
        </p:txBody>
      </p:sp>
      <p:sp>
        <p:nvSpPr>
          <p:cNvPr id="25" name="TextBox 24"/>
          <p:cNvSpPr txBox="1"/>
          <p:nvPr/>
        </p:nvSpPr>
        <p:spPr>
          <a:xfrm>
            <a:off x="8842314" y="4571836"/>
            <a:ext cx="301686" cy="369332"/>
          </a:xfrm>
          <a:prstGeom prst="rect">
            <a:avLst/>
          </a:prstGeom>
          <a:noFill/>
        </p:spPr>
        <p:txBody>
          <a:bodyPr wrap="none" rtlCol="0">
            <a:spAutoFit/>
          </a:bodyPr>
          <a:lstStyle/>
          <a:p>
            <a:r>
              <a:rPr lang="ru-RU" dirty="0" smtClean="0"/>
              <a:t>6</a:t>
            </a:r>
            <a:endParaRPr lang="ru-RU" dirty="0"/>
          </a:p>
        </p:txBody>
      </p:sp>
      <mc:AlternateContent xmlns:mc="http://schemas.openxmlformats.org/markup-compatibility/2006" xmlns:a14="http://schemas.microsoft.com/office/drawing/2010/main">
        <mc:Choice Requires="a14">
          <p:sp>
            <p:nvSpPr>
              <p:cNvPr id="26" name="TextBox 25"/>
              <p:cNvSpPr txBox="1"/>
              <p:nvPr/>
            </p:nvSpPr>
            <p:spPr>
              <a:xfrm>
                <a:off x="1547664" y="807095"/>
                <a:ext cx="5976664" cy="461665"/>
              </a:xfrm>
              <a:prstGeom prst="rect">
                <a:avLst/>
              </a:prstGeom>
              <a:noFill/>
            </p:spPr>
            <p:txBody>
              <a:bodyPr wrap="square" rtlCol="0">
                <a:spAutoFit/>
              </a:bodyPr>
              <a:lstStyle/>
              <a:p>
                <a:pPr algn="ctr"/>
                <a14:m>
                  <m:oMath xmlns:m="http://schemas.openxmlformats.org/officeDocument/2006/math">
                    <m:sSub>
                      <m:sSubPr>
                        <m:ctrlPr>
                          <a:rPr lang="ru-RU" sz="2400" i="1" smtClean="0">
                            <a:latin typeface="Cambria Math"/>
                          </a:rPr>
                        </m:ctrlPr>
                      </m:sSubPr>
                      <m:e>
                        <m:r>
                          <a:rPr lang="ru-RU" sz="2400" i="1">
                            <a:latin typeface="Cambria Math"/>
                          </a:rPr>
                          <m:t>Ф</m:t>
                        </m:r>
                      </m:e>
                      <m:sub>
                        <m:r>
                          <a:rPr lang="en-US" sz="2400" i="1">
                            <a:latin typeface="Cambria Math"/>
                          </a:rPr>
                          <m:t>0</m:t>
                        </m:r>
                      </m:sub>
                    </m:sSub>
                    <m:r>
                      <a:rPr lang="en-US" sz="2400" i="1">
                        <a:latin typeface="Cambria Math"/>
                      </a:rPr>
                      <m:t>(</m:t>
                    </m:r>
                    <m:r>
                      <a:rPr lang="en-US" sz="2400" i="1">
                        <a:latin typeface="Cambria Math"/>
                      </a:rPr>
                      <m:t>𝑟</m:t>
                    </m:r>
                    <m:r>
                      <a:rPr lang="en-US" sz="2400" i="1">
                        <a:latin typeface="Cambria Math"/>
                      </a:rPr>
                      <m:t>)</m:t>
                    </m:r>
                  </m:oMath>
                </a14:m>
                <a:r>
                  <a:rPr lang="en-US" sz="2400" dirty="0"/>
                  <a:t>, </a:t>
                </a:r>
                <a14:m>
                  <m:oMath xmlns:m="http://schemas.openxmlformats.org/officeDocument/2006/math">
                    <m:sSub>
                      <m:sSubPr>
                        <m:ctrlPr>
                          <a:rPr lang="ru-RU" sz="2400" i="1">
                            <a:latin typeface="Cambria Math"/>
                          </a:rPr>
                        </m:ctrlPr>
                      </m:sSubPr>
                      <m:e>
                        <m:r>
                          <a:rPr lang="en-US" sz="2400" i="1">
                            <a:latin typeface="Cambria Math"/>
                          </a:rPr>
                          <m:t>𝑃</m:t>
                        </m:r>
                      </m:e>
                      <m:sub>
                        <m:r>
                          <a:rPr lang="en-US" sz="2400" i="1">
                            <a:latin typeface="Cambria Math"/>
                          </a:rPr>
                          <m:t>0</m:t>
                        </m:r>
                      </m:sub>
                    </m:sSub>
                    <m:r>
                      <a:rPr lang="en-US" sz="2400" i="1">
                        <a:latin typeface="Cambria Math"/>
                      </a:rPr>
                      <m:t>(</m:t>
                    </m:r>
                    <m:r>
                      <a:rPr lang="en-US" sz="2400" i="1">
                        <a:latin typeface="Cambria Math"/>
                      </a:rPr>
                      <m:t>𝑟</m:t>
                    </m:r>
                    <m:r>
                      <a:rPr lang="en-US" sz="2400" i="1">
                        <a:latin typeface="Cambria Math"/>
                      </a:rPr>
                      <m:t>)</m:t>
                    </m:r>
                  </m:oMath>
                </a14:m>
                <a:r>
                  <a:rPr lang="ru-RU" sz="2400" dirty="0" smtClean="0"/>
                  <a:t>при</a:t>
                </a:r>
                <a14:m>
                  <m:oMath xmlns:m="http://schemas.openxmlformats.org/officeDocument/2006/math">
                    <m:r>
                      <a:rPr lang="ru-RU" sz="2400" i="1">
                        <a:latin typeface="Cambria Math"/>
                      </a:rPr>
                      <m:t>𝑧</m:t>
                    </m:r>
                    <m:r>
                      <a:rPr lang="en-US" sz="2400" i="1">
                        <a:latin typeface="Cambria Math"/>
                      </a:rPr>
                      <m:t>=0</m:t>
                    </m:r>
                    <m:r>
                      <a:rPr lang="ru-RU" sz="2400" b="0" i="1" smtClean="0">
                        <a:latin typeface="Cambria Math"/>
                      </a:rPr>
                      <m:t>,</m:t>
                    </m:r>
                    <m:r>
                      <a:rPr lang="ru-RU" sz="2400" i="1">
                        <a:latin typeface="Cambria Math"/>
                      </a:rPr>
                      <m:t>𝛼</m:t>
                    </m:r>
                  </m:oMath>
                </a14:m>
                <a:r>
                  <a:rPr lang="en-US" sz="2400" dirty="0"/>
                  <a:t>, </a:t>
                </a:r>
                <a14:m>
                  <m:oMath xmlns:m="http://schemas.openxmlformats.org/officeDocument/2006/math">
                    <m:r>
                      <m:rPr>
                        <m:sty m:val="p"/>
                      </m:rPr>
                      <a:rPr lang="ru-RU" sz="2400">
                        <a:latin typeface="Cambria Math"/>
                      </a:rPr>
                      <m:t>Ω</m:t>
                    </m:r>
                  </m:oMath>
                </a14:m>
                <a:r>
                  <a:rPr lang="en-US" sz="2400" dirty="0"/>
                  <a:t>, </a:t>
                </a:r>
                <a14:m>
                  <m:oMath xmlns:m="http://schemas.openxmlformats.org/officeDocument/2006/math">
                    <m:r>
                      <a:rPr lang="ru-RU" sz="2400" i="1">
                        <a:latin typeface="Cambria Math"/>
                      </a:rPr>
                      <m:t>𝑈</m:t>
                    </m:r>
                  </m:oMath>
                </a14:m>
                <a:r>
                  <a:rPr lang="en-US" sz="2400" dirty="0"/>
                  <a:t>, </a:t>
                </a:r>
                <a14:m>
                  <m:oMath xmlns:m="http://schemas.openxmlformats.org/officeDocument/2006/math">
                    <m:sSub>
                      <m:sSubPr>
                        <m:ctrlPr>
                          <a:rPr lang="ru-RU" sz="2400" i="1">
                            <a:latin typeface="Cambria Math"/>
                          </a:rPr>
                        </m:ctrlPr>
                      </m:sSubPr>
                      <m:e>
                        <m:r>
                          <a:rPr lang="ru-RU" sz="2400" i="1">
                            <a:latin typeface="Cambria Math"/>
                          </a:rPr>
                          <m:t>𝛹</m:t>
                        </m:r>
                      </m:e>
                      <m:sub>
                        <m:r>
                          <a:rPr lang="en-US" sz="2400" i="1">
                            <a:latin typeface="Cambria Math"/>
                          </a:rPr>
                          <m:t>0</m:t>
                        </m:r>
                      </m:sub>
                    </m:sSub>
                  </m:oMath>
                </a14:m>
                <a:endParaRPr lang="en-US" sz="2400" dirty="0" smtClean="0"/>
              </a:p>
            </p:txBody>
          </p:sp>
        </mc:Choice>
        <mc:Fallback xmlns="">
          <p:sp>
            <p:nvSpPr>
              <p:cNvPr id="26" name="TextBox 25"/>
              <p:cNvSpPr txBox="1">
                <a:spLocks noRot="1" noChangeAspect="1" noMove="1" noResize="1" noEditPoints="1" noAdjustHandles="1" noChangeArrowheads="1" noChangeShapeType="1" noTextEdit="1"/>
              </p:cNvSpPr>
              <p:nvPr/>
            </p:nvSpPr>
            <p:spPr>
              <a:xfrm>
                <a:off x="1547664" y="807095"/>
                <a:ext cx="5976664" cy="461665"/>
              </a:xfrm>
              <a:prstGeom prst="rect">
                <a:avLst/>
              </a:prstGeom>
              <a:blipFill rotWithShape="1">
                <a:blip r:embed="rId5"/>
                <a:stretch>
                  <a:fillRect t="-10526" b="-28947"/>
                </a:stretch>
              </a:blipFill>
            </p:spPr>
            <p:txBody>
              <a:bodyPr/>
              <a:lstStyle/>
              <a:p>
                <a:r>
                  <a:rPr lang="ru-RU">
                    <a:noFill/>
                  </a:rPr>
                  <a:t> </a:t>
                </a:r>
              </a:p>
            </p:txBody>
          </p:sp>
        </mc:Fallback>
      </mc:AlternateContent>
    </p:spTree>
    <p:extLst>
      <p:ext uri="{BB962C8B-B14F-4D97-AF65-F5344CB8AC3E}">
        <p14:creationId xmlns:p14="http://schemas.microsoft.com/office/powerpoint/2010/main" val="4051968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229600" cy="857232"/>
          </a:xfrm>
        </p:spPr>
        <p:txBody>
          <a:bodyPr>
            <a:normAutofit/>
          </a:bodyPr>
          <a:lstStyle/>
          <a:p>
            <a:r>
              <a:rPr lang="en-US" sz="3600" dirty="0" err="1" smtClean="0"/>
              <a:t>Unipolar</a:t>
            </a:r>
            <a:r>
              <a:rPr lang="en-US" sz="3600" dirty="0" smtClean="0"/>
              <a:t> generation in the corona</a:t>
            </a:r>
            <a:endParaRPr lang="ru-RU" sz="3600" dirty="0"/>
          </a:p>
        </p:txBody>
      </p:sp>
      <p:sp>
        <p:nvSpPr>
          <p:cNvPr id="3" name="Содержимое 2"/>
          <p:cNvSpPr>
            <a:spLocks noGrp="1"/>
          </p:cNvSpPr>
          <p:nvPr>
            <p:ph idx="1"/>
          </p:nvPr>
        </p:nvSpPr>
        <p:spPr>
          <a:xfrm>
            <a:off x="428596" y="3000372"/>
            <a:ext cx="8229600" cy="1071570"/>
          </a:xfrm>
        </p:spPr>
        <p:txBody>
          <a:bodyPr>
            <a:normAutofit fontScale="92500" lnSpcReduction="20000"/>
          </a:bodyPr>
          <a:lstStyle/>
          <a:p>
            <a:r>
              <a:rPr lang="en-US" sz="2800" dirty="0" smtClean="0"/>
              <a:t>In the internal corona conductivity is finite but the boundary is </a:t>
            </a:r>
            <a:r>
              <a:rPr lang="en-US" sz="2800" dirty="0" err="1" smtClean="0"/>
              <a:t>determinated</a:t>
            </a:r>
            <a:r>
              <a:rPr lang="en-US" sz="2800" dirty="0" smtClean="0"/>
              <a:t> as place where conductivity is infinite:</a:t>
            </a:r>
            <a:endParaRPr lang="ru-RU" sz="2800" dirty="0"/>
          </a:p>
        </p:txBody>
      </p:sp>
      <p:pic>
        <p:nvPicPr>
          <p:cNvPr id="4" name="Рисунок 3"/>
          <p:cNvPicPr/>
          <p:nvPr/>
        </p:nvPicPr>
        <p:blipFill>
          <a:blip r:embed="rId2" cstate="print"/>
          <a:srcRect/>
          <a:stretch>
            <a:fillRect/>
          </a:stretch>
        </p:blipFill>
        <p:spPr bwMode="auto">
          <a:xfrm>
            <a:off x="1928794" y="714356"/>
            <a:ext cx="5072098" cy="2301351"/>
          </a:xfrm>
          <a:prstGeom prst="rect">
            <a:avLst/>
          </a:prstGeom>
          <a:noFill/>
          <a:ln w="9525">
            <a:noFill/>
            <a:miter lim="800000"/>
            <a:headEnd/>
            <a:tailEnd/>
          </a:ln>
        </p:spPr>
      </p:pic>
      <p:sp>
        <p:nvSpPr>
          <p:cNvPr id="921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92161"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357422" y="3643314"/>
            <a:ext cx="2149634" cy="357190"/>
          </a:xfrm>
          <a:prstGeom prst="rect">
            <a:avLst/>
          </a:prstGeom>
          <a:noFill/>
        </p:spPr>
      </p:pic>
      <p:sp>
        <p:nvSpPr>
          <p:cNvPr id="9216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92163"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857224" y="3929066"/>
            <a:ext cx="5998307" cy="571504"/>
          </a:xfrm>
          <a:prstGeom prst="rect">
            <a:avLst/>
          </a:prstGeom>
          <a:noFill/>
        </p:spPr>
      </p:pic>
      <p:sp>
        <p:nvSpPr>
          <p:cNvPr id="9" name="Содержимое 2"/>
          <p:cNvSpPr txBox="1">
            <a:spLocks/>
          </p:cNvSpPr>
          <p:nvPr/>
        </p:nvSpPr>
        <p:spPr>
          <a:xfrm>
            <a:off x="357158" y="4357694"/>
            <a:ext cx="8229600" cy="57150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On the boundary is correct “non-Ferraro” equation, so </a:t>
            </a:r>
            <a:endParaRPr kumimoji="0" lang="ru-RU"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9216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92165" name="Picture 5"/>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222832" y="4714884"/>
            <a:ext cx="3777928" cy="642942"/>
          </a:xfrm>
          <a:prstGeom prst="rect">
            <a:avLst/>
          </a:prstGeom>
          <a:noFill/>
        </p:spPr>
      </p:pic>
      <p:sp>
        <p:nvSpPr>
          <p:cNvPr id="9216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92167" name="Picture 7"/>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71472" y="5429264"/>
            <a:ext cx="7560351" cy="642942"/>
          </a:xfrm>
          <a:prstGeom prst="rect">
            <a:avLst/>
          </a:prstGeom>
          <a:noFill/>
        </p:spPr>
      </p:pic>
      <p:sp>
        <p:nvSpPr>
          <p:cNvPr id="14" name="Содержимое 2"/>
          <p:cNvSpPr txBox="1">
            <a:spLocks/>
          </p:cNvSpPr>
          <p:nvPr/>
        </p:nvSpPr>
        <p:spPr>
          <a:xfrm>
            <a:off x="357158" y="5072074"/>
            <a:ext cx="8229600" cy="57150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The solution:</a:t>
            </a:r>
            <a:endParaRPr kumimoji="0" lang="ru-RU"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9217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92169" name="Picture 9"/>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286116" y="6215082"/>
            <a:ext cx="1956598" cy="64291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apf.mail.ru/cgi-bin/readmsg/V%20versus%20R.png?id=14243804830000000221%3B0%3B2&amp;x-email=kr-rk%40bk.ru&amp;exif=1&amp;bs=3506459&amp;bl=20047&amp;ct=image%2Fpng&amp;cn=V%20versus%20R.png&amp;cte=bin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 name="AutoShape 4" descr="https://apf.mail.ru/cgi-bin/readmsg/V%20versus%20R.png?id=14243804830000000221%3B0%3B2&amp;x-email=kr-rk%40bk.ru&amp;exif=1&amp;bs=3506459&amp;bl=20047&amp;ct=image%2Fpng&amp;cn=V%20versus%20R.png&amp;cte=bin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7" name="picture"/>
          <p:cNvPicPr/>
          <p:nvPr/>
        </p:nvPicPr>
        <p:blipFill>
          <a:blip r:embed="rId2" cstate="print">
            <a:extLst>
              <a:ext uri="{28A0092B-C50C-407E-A947-70E740481C1C}">
                <a14:useLocalDpi xmlns:a14="http://schemas.microsoft.com/office/drawing/2010/main" val="0"/>
              </a:ext>
            </a:extLst>
          </a:blip>
          <a:stretch>
            <a:fillRect/>
          </a:stretch>
        </p:blipFill>
        <p:spPr>
          <a:xfrm>
            <a:off x="0" y="1142984"/>
            <a:ext cx="9048913" cy="3500462"/>
          </a:xfrm>
          <a:prstGeom prst="rect">
            <a:avLst/>
          </a:prstGeom>
        </p:spPr>
      </p:pic>
      <p:sp>
        <p:nvSpPr>
          <p:cNvPr id="8" name="Заголовок 7"/>
          <p:cNvSpPr>
            <a:spLocks noGrp="1"/>
          </p:cNvSpPr>
          <p:nvPr>
            <p:ph type="title"/>
          </p:nvPr>
        </p:nvSpPr>
        <p:spPr>
          <a:xfrm>
            <a:off x="500034" y="0"/>
            <a:ext cx="8229600" cy="1143000"/>
          </a:xfrm>
        </p:spPr>
        <p:txBody>
          <a:bodyPr/>
          <a:lstStyle/>
          <a:p>
            <a:r>
              <a:rPr lang="en-US" dirty="0" smtClean="0"/>
              <a:t>Speed at 1 AU (1AU=215R</a:t>
            </a:r>
            <a:r>
              <a:rPr lang="en-US" baseline="-25000" dirty="0" smtClean="0"/>
              <a:t>0</a:t>
            </a:r>
            <a:r>
              <a:rPr lang="en-US" dirty="0" smtClean="0"/>
              <a:t>)</a:t>
            </a:r>
            <a:endParaRPr lang="ru-RU" dirty="0"/>
          </a:p>
        </p:txBody>
      </p:sp>
      <p:sp>
        <p:nvSpPr>
          <p:cNvPr id="9" name="TextBox 8"/>
          <p:cNvSpPr txBox="1"/>
          <p:nvPr/>
        </p:nvSpPr>
        <p:spPr>
          <a:xfrm>
            <a:off x="0" y="4572008"/>
            <a:ext cx="9144000" cy="1200329"/>
          </a:xfrm>
          <a:prstGeom prst="rect">
            <a:avLst/>
          </a:prstGeom>
          <a:noFill/>
        </p:spPr>
        <p:txBody>
          <a:bodyPr wrap="square" rtlCol="0">
            <a:spAutoFit/>
          </a:bodyPr>
          <a:lstStyle/>
          <a:p>
            <a:r>
              <a:rPr lang="en-US" sz="2400" dirty="0" smtClean="0"/>
              <a:t>The radial dependence of the solar wind speed. (a) the modeling result in the neutral plane (z=0); (b) the solar wind speed distribution at 1 AU from OMNI2 database. </a:t>
            </a:r>
            <a:endParaRPr lang="ru-RU" sz="2400" dirty="0"/>
          </a:p>
        </p:txBody>
      </p:sp>
    </p:spTree>
    <p:extLst>
      <p:ext uri="{BB962C8B-B14F-4D97-AF65-F5344CB8AC3E}">
        <p14:creationId xmlns:p14="http://schemas.microsoft.com/office/powerpoint/2010/main" val="2941762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Заголовок 1"/>
          <p:cNvSpPr>
            <a:spLocks noGrp="1"/>
          </p:cNvSpPr>
          <p:nvPr>
            <p:ph type="title"/>
          </p:nvPr>
        </p:nvSpPr>
        <p:spPr>
          <a:xfrm>
            <a:off x="468313" y="9525"/>
            <a:ext cx="8229600" cy="1143000"/>
          </a:xfrm>
        </p:spPr>
        <p:txBody>
          <a:bodyPr/>
          <a:lstStyle/>
          <a:p>
            <a:pPr eaLnBrk="1" hangingPunct="1"/>
            <a:r>
              <a:rPr lang="en-US" sz="2800" dirty="0" smtClean="0"/>
              <a:t>Total HCS’s current. Returning point</a:t>
            </a:r>
            <a:endParaRPr lang="ru-RU" sz="2800" dirty="0" smtClean="0"/>
          </a:p>
        </p:txBody>
      </p:sp>
      <p:pic>
        <p:nvPicPr>
          <p:cNvPr id="8" name="Рисунок 7" descr="D:\OLGA-TEMP\5 and 6 true.png"/>
          <p:cNvPicPr/>
          <p:nvPr/>
        </p:nvPicPr>
        <p:blipFill>
          <a:blip r:embed="rId2">
            <a:extLst>
              <a:ext uri="{28A0092B-C50C-407E-A947-70E740481C1C}">
                <a14:useLocalDpi xmlns:a14="http://schemas.microsoft.com/office/drawing/2010/main" val="0"/>
              </a:ext>
            </a:extLst>
          </a:blip>
          <a:srcRect/>
          <a:stretch>
            <a:fillRect/>
          </a:stretch>
        </p:blipFill>
        <p:spPr bwMode="auto">
          <a:xfrm>
            <a:off x="238362" y="785818"/>
            <a:ext cx="5190894" cy="5929330"/>
          </a:xfrm>
          <a:prstGeom prst="rect">
            <a:avLst/>
          </a:prstGeom>
          <a:noFill/>
          <a:ln>
            <a:noFill/>
          </a:ln>
        </p:spPr>
      </p:pic>
      <p:sp>
        <p:nvSpPr>
          <p:cNvPr id="9" name="TextBox 8"/>
          <p:cNvSpPr txBox="1"/>
          <p:nvPr/>
        </p:nvSpPr>
        <p:spPr>
          <a:xfrm>
            <a:off x="5286381" y="2500306"/>
            <a:ext cx="3857619" cy="1569660"/>
          </a:xfrm>
          <a:prstGeom prst="rect">
            <a:avLst/>
          </a:prstGeom>
          <a:noFill/>
        </p:spPr>
        <p:txBody>
          <a:bodyPr wrap="square" rtlCol="0">
            <a:spAutoFit/>
          </a:bodyPr>
          <a:lstStyle/>
          <a:p>
            <a:r>
              <a:rPr lang="en-US" sz="2400" dirty="0" smtClean="0"/>
              <a:t>Fig. 5. The cumulative current through the HCS for(a) and for  (b). The returning point is shown with crossed red lines. </a:t>
            </a:r>
            <a:endParaRPr lang="ru-RU" sz="2400" dirty="0" smtClean="0"/>
          </a:p>
        </p:txBody>
      </p:sp>
    </p:spTree>
    <p:extLst>
      <p:ext uri="{BB962C8B-B14F-4D97-AF65-F5344CB8AC3E}">
        <p14:creationId xmlns:p14="http://schemas.microsoft.com/office/powerpoint/2010/main" val="3051267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Заголовок 1"/>
          <p:cNvSpPr>
            <a:spLocks noGrp="1"/>
          </p:cNvSpPr>
          <p:nvPr>
            <p:ph type="title"/>
          </p:nvPr>
        </p:nvSpPr>
        <p:spPr>
          <a:xfrm>
            <a:off x="468313" y="9525"/>
            <a:ext cx="8229600" cy="1143000"/>
          </a:xfrm>
        </p:spPr>
        <p:txBody>
          <a:bodyPr/>
          <a:lstStyle/>
          <a:p>
            <a:pPr eaLnBrk="1" hangingPunct="1"/>
            <a:r>
              <a:rPr lang="en-US" sz="2800" dirty="0" smtClean="0"/>
              <a:t>Non-Parker Spiral</a:t>
            </a:r>
            <a:endParaRPr lang="ru-RU" sz="2800" dirty="0" smtClean="0"/>
          </a:p>
        </p:txBody>
      </p:sp>
      <p:pic>
        <p:nvPicPr>
          <p:cNvPr id="4" name="Рисунок 3"/>
          <p:cNvPicPr/>
          <p:nvPr/>
        </p:nvPicPr>
        <p:blipFill>
          <a:blip r:embed="rId3">
            <a:extLst>
              <a:ext uri="{28A0092B-C50C-407E-A947-70E740481C1C}">
                <a14:useLocalDpi xmlns:a14="http://schemas.microsoft.com/office/drawing/2010/main" val="0"/>
              </a:ext>
            </a:extLst>
          </a:blip>
          <a:stretch>
            <a:fillRect/>
          </a:stretch>
        </p:blipFill>
        <p:spPr>
          <a:xfrm>
            <a:off x="1571852" y="857232"/>
            <a:ext cx="5571916" cy="5719519"/>
          </a:xfrm>
          <a:prstGeom prst="rect">
            <a:avLst/>
          </a:prstGeom>
        </p:spPr>
      </p:pic>
      <p:sp>
        <p:nvSpPr>
          <p:cNvPr id="6" name="TextBox 5"/>
          <p:cNvSpPr txBox="1"/>
          <p:nvPr/>
        </p:nvSpPr>
        <p:spPr>
          <a:xfrm>
            <a:off x="428596" y="5929330"/>
            <a:ext cx="7920053" cy="461665"/>
          </a:xfrm>
          <a:prstGeom prst="rect">
            <a:avLst/>
          </a:prstGeom>
          <a:noFill/>
        </p:spPr>
        <p:txBody>
          <a:bodyPr wrap="none" rtlCol="0">
            <a:spAutoFit/>
          </a:bodyPr>
          <a:lstStyle/>
          <a:p>
            <a:r>
              <a:rPr lang="en-US" sz="2400" dirty="0" smtClean="0"/>
              <a:t>Calculated magnetic field line directions (blue) along the HCS. </a:t>
            </a:r>
            <a:endParaRPr lang="ru-RU" sz="2400" dirty="0"/>
          </a:p>
        </p:txBody>
      </p:sp>
    </p:spTree>
    <p:extLst>
      <p:ext uri="{BB962C8B-B14F-4D97-AF65-F5344CB8AC3E}">
        <p14:creationId xmlns:p14="http://schemas.microsoft.com/office/powerpoint/2010/main" val="3051267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Заголовок 1"/>
          <p:cNvSpPr>
            <a:spLocks noGrp="1"/>
          </p:cNvSpPr>
          <p:nvPr>
            <p:ph type="title"/>
          </p:nvPr>
        </p:nvSpPr>
        <p:spPr>
          <a:xfrm>
            <a:off x="468313" y="9525"/>
            <a:ext cx="8229600" cy="827187"/>
          </a:xfrm>
        </p:spPr>
        <p:txBody>
          <a:bodyPr>
            <a:normAutofit fontScale="90000"/>
          </a:bodyPr>
          <a:lstStyle/>
          <a:p>
            <a:pPr eaLnBrk="1" hangingPunct="1"/>
            <a:r>
              <a:rPr lang="en-US" sz="2800" dirty="0" smtClean="0"/>
              <a:t>Azimutal current density, radial field, </a:t>
            </a:r>
            <a:r>
              <a:rPr lang="en-US" sz="2800" dirty="0" err="1" smtClean="0"/>
              <a:t>separatrixes</a:t>
            </a:r>
            <a:r>
              <a:rPr lang="en-US" sz="2800" dirty="0" smtClean="0"/>
              <a:t>, thickness</a:t>
            </a:r>
            <a:endParaRPr lang="ru-RU" sz="2800" dirty="0" smtClean="0"/>
          </a:p>
        </p:txBody>
      </p:sp>
      <p:pic>
        <p:nvPicPr>
          <p:cNvPr id="5" name="Объект 3"/>
          <p:cNvPicPr>
            <a:picLocks noChangeAspect="1"/>
          </p:cNvPicPr>
          <p:nvPr/>
        </p:nvPicPr>
        <p:blipFill>
          <a:blip r:embed="rId3"/>
          <a:srcRect/>
          <a:stretch>
            <a:fillRect/>
          </a:stretch>
        </p:blipFill>
        <p:spPr>
          <a:xfrm>
            <a:off x="5167284" y="928670"/>
            <a:ext cx="3976716" cy="2873068"/>
          </a:xfrm>
          <a:prstGeom prst="rect">
            <a:avLst/>
          </a:prstGeom>
        </p:spPr>
      </p:pic>
      <p:pic>
        <p:nvPicPr>
          <p:cNvPr id="8" name="Рисунок 7" descr="D:\OLGA-TEMP\по фи ток и по r поле (2).png"/>
          <p:cNvPicPr/>
          <p:nvPr/>
        </p:nvPicPr>
        <p:blipFill>
          <a:blip r:embed="rId4">
            <a:extLst>
              <a:ext uri="{28A0092B-C50C-407E-A947-70E740481C1C}">
                <a14:useLocalDpi xmlns:a14="http://schemas.microsoft.com/office/drawing/2010/main" val="0"/>
              </a:ext>
            </a:extLst>
          </a:blip>
          <a:srcRect/>
          <a:stretch>
            <a:fillRect/>
          </a:stretch>
        </p:blipFill>
        <p:spPr bwMode="auto">
          <a:xfrm>
            <a:off x="0" y="857232"/>
            <a:ext cx="5177638" cy="5500726"/>
          </a:xfrm>
          <a:prstGeom prst="rect">
            <a:avLst/>
          </a:prstGeom>
          <a:noFill/>
          <a:ln>
            <a:noFill/>
          </a:ln>
        </p:spPr>
      </p:pic>
      <p:sp>
        <p:nvSpPr>
          <p:cNvPr id="12" name="TextBox 11"/>
          <p:cNvSpPr txBox="1"/>
          <p:nvPr/>
        </p:nvSpPr>
        <p:spPr>
          <a:xfrm>
            <a:off x="5429257" y="3718679"/>
            <a:ext cx="3714743" cy="3139321"/>
          </a:xfrm>
          <a:prstGeom prst="rect">
            <a:avLst/>
          </a:prstGeom>
          <a:noFill/>
        </p:spPr>
        <p:txBody>
          <a:bodyPr wrap="square" rtlCol="0">
            <a:spAutoFit/>
          </a:bodyPr>
          <a:lstStyle/>
          <a:p>
            <a:r>
              <a:rPr lang="en-US" dirty="0" smtClean="0"/>
              <a:t>Variations of the azimuthal electric current density (a) and the absolute value of the radial magnetic field (b) at  along the normal to the HCS (Z) direction. The red lines indicate </a:t>
            </a:r>
            <a:r>
              <a:rPr lang="en-US" dirty="0" err="1" smtClean="0"/>
              <a:t>separatrices</a:t>
            </a:r>
            <a:r>
              <a:rPr lang="en-US" dirty="0" smtClean="0"/>
              <a:t>. The horizontal red line in (b) indicates minimal level of the field upon the </a:t>
            </a:r>
            <a:r>
              <a:rPr lang="en-US" dirty="0" err="1" smtClean="0"/>
              <a:t>separatrices</a:t>
            </a:r>
            <a:r>
              <a:rPr lang="en-US" dirty="0" smtClean="0"/>
              <a:t> at Z much more than the thickness. Pluses and minuses indicate a sign of </a:t>
            </a:r>
            <a:r>
              <a:rPr lang="en-US" i="1" dirty="0" smtClean="0"/>
              <a:t>H</a:t>
            </a:r>
            <a:r>
              <a:rPr lang="en-US" i="1" baseline="-25000" dirty="0" smtClean="0"/>
              <a:t>r </a:t>
            </a:r>
            <a:r>
              <a:rPr lang="en-US" dirty="0" smtClean="0"/>
              <a:t>function. </a:t>
            </a:r>
            <a:r>
              <a:rPr lang="en-US" i="1" dirty="0" smtClean="0"/>
              <a:t>L </a:t>
            </a:r>
            <a:r>
              <a:rPr lang="en-US" dirty="0" smtClean="0"/>
              <a:t>is the HPS thickness.</a:t>
            </a:r>
            <a:endParaRPr lang="ru-RU" dirty="0"/>
          </a:p>
        </p:txBody>
      </p:sp>
    </p:spTree>
    <p:extLst>
      <p:ext uri="{BB962C8B-B14F-4D97-AF65-F5344CB8AC3E}">
        <p14:creationId xmlns:p14="http://schemas.microsoft.com/office/powerpoint/2010/main" val="3749944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Заголовок 1"/>
          <p:cNvSpPr>
            <a:spLocks noGrp="1"/>
          </p:cNvSpPr>
          <p:nvPr>
            <p:ph type="title"/>
          </p:nvPr>
        </p:nvSpPr>
        <p:spPr>
          <a:xfrm>
            <a:off x="468313" y="9525"/>
            <a:ext cx="8229600" cy="827187"/>
          </a:xfrm>
        </p:spPr>
        <p:txBody>
          <a:bodyPr>
            <a:normAutofit fontScale="90000"/>
          </a:bodyPr>
          <a:lstStyle/>
          <a:p>
            <a:pPr eaLnBrk="1" hangingPunct="1"/>
            <a:r>
              <a:rPr lang="en-US" sz="2800" dirty="0" smtClean="0"/>
              <a:t>Comparison with the experiment. </a:t>
            </a:r>
            <a:r>
              <a:rPr lang="en-US" sz="2800" dirty="0" err="1" smtClean="0"/>
              <a:t>Separatrix</a:t>
            </a:r>
            <a:r>
              <a:rPr lang="en-US" sz="2800" dirty="0" smtClean="0"/>
              <a:t> current sheets (SCS)</a:t>
            </a:r>
            <a:endParaRPr lang="ru-RU" sz="2800" dirty="0" smtClean="0"/>
          </a:p>
        </p:txBody>
      </p:sp>
      <p:pic>
        <p:nvPicPr>
          <p:cNvPr id="8" name="Рисунок 7" descr="D:\OLGA-TEMP\по фи ток и по r поле (2).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4895" y="3643314"/>
            <a:ext cx="3025870" cy="3214686"/>
          </a:xfrm>
          <a:prstGeom prst="rect">
            <a:avLst/>
          </a:prstGeom>
          <a:noFill/>
          <a:ln>
            <a:noFill/>
          </a:ln>
        </p:spPr>
      </p:pic>
      <p:sp>
        <p:nvSpPr>
          <p:cNvPr id="12" name="TextBox 11"/>
          <p:cNvSpPr txBox="1"/>
          <p:nvPr/>
        </p:nvSpPr>
        <p:spPr>
          <a:xfrm>
            <a:off x="4643438" y="3714752"/>
            <a:ext cx="4071966" cy="2554545"/>
          </a:xfrm>
          <a:prstGeom prst="rect">
            <a:avLst/>
          </a:prstGeom>
          <a:noFill/>
        </p:spPr>
        <p:txBody>
          <a:bodyPr wrap="square" rtlCol="0">
            <a:spAutoFit/>
          </a:bodyPr>
          <a:lstStyle/>
          <a:p>
            <a:r>
              <a:rPr lang="en-US" sz="2000" dirty="0" smtClean="0"/>
              <a:t>The vertical cutoff of the HCS-HPS structure as seen from daily averaged Ulysses data for the vertical component of the IMF. The periodic structure corresponds to crossings of the HPS </a:t>
            </a:r>
            <a:r>
              <a:rPr lang="en-US" sz="2000" dirty="0" err="1" smtClean="0"/>
              <a:t>separatrices</a:t>
            </a:r>
            <a:r>
              <a:rPr lang="en-US" sz="2000" dirty="0" smtClean="0"/>
              <a:t> (</a:t>
            </a:r>
            <a:r>
              <a:rPr lang="en-US" sz="2000" dirty="0" err="1" smtClean="0"/>
              <a:t>separatrix</a:t>
            </a:r>
            <a:r>
              <a:rPr lang="en-US" sz="2000" dirty="0" smtClean="0"/>
              <a:t> current sheets - SCSs) and the HCS between them</a:t>
            </a:r>
            <a:endParaRPr lang="ru-RU" sz="2000" dirty="0"/>
          </a:p>
        </p:txBody>
      </p:sp>
      <p:pic>
        <p:nvPicPr>
          <p:cNvPr id="6" name="Рисунок 5"/>
          <p:cNvPicPr/>
          <p:nvPr/>
        </p:nvPicPr>
        <p:blipFill>
          <a:blip r:embed="rId4">
            <a:extLst>
              <a:ext uri="{28A0092B-C50C-407E-A947-70E740481C1C}">
                <a14:useLocalDpi xmlns:a14="http://schemas.microsoft.com/office/drawing/2010/main" val="0"/>
              </a:ext>
            </a:extLst>
          </a:blip>
          <a:srcRect/>
          <a:stretch>
            <a:fillRect/>
          </a:stretch>
        </p:blipFill>
        <p:spPr bwMode="auto">
          <a:xfrm>
            <a:off x="1428728" y="1000108"/>
            <a:ext cx="5936615" cy="2674620"/>
          </a:xfrm>
          <a:prstGeom prst="rect">
            <a:avLst/>
          </a:prstGeom>
          <a:noFill/>
          <a:ln>
            <a:noFill/>
          </a:ln>
        </p:spPr>
      </p:pic>
    </p:spTree>
    <p:extLst>
      <p:ext uri="{BB962C8B-B14F-4D97-AF65-F5344CB8AC3E}">
        <p14:creationId xmlns:p14="http://schemas.microsoft.com/office/powerpoint/2010/main" val="3749944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Заголовок 1"/>
          <p:cNvSpPr>
            <a:spLocks noGrp="1"/>
          </p:cNvSpPr>
          <p:nvPr>
            <p:ph type="title"/>
          </p:nvPr>
        </p:nvSpPr>
        <p:spPr>
          <a:xfrm>
            <a:off x="468313" y="9525"/>
            <a:ext cx="8229600" cy="1143000"/>
          </a:xfrm>
        </p:spPr>
        <p:txBody>
          <a:bodyPr/>
          <a:lstStyle/>
          <a:p>
            <a:pPr eaLnBrk="1" hangingPunct="1"/>
            <a:r>
              <a:rPr lang="en-US" sz="2800" dirty="0" smtClean="0"/>
              <a:t>There is no corotation</a:t>
            </a:r>
            <a:endParaRPr lang="ru-RU" sz="2800" dirty="0" smtClean="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488" y="1376363"/>
            <a:ext cx="5915025" cy="410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Заголовок 1"/>
          <p:cNvSpPr txBox="1">
            <a:spLocks/>
          </p:cNvSpPr>
          <p:nvPr/>
        </p:nvSpPr>
        <p:spPr>
          <a:xfrm>
            <a:off x="571472" y="571500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Mass density of the angular momentum </a:t>
            </a:r>
            <a:endParaRPr kumimoji="0" lang="ru-RU" sz="2800" b="0" i="0" u="none" strike="noStrike" kern="1200" cap="none" spc="0" normalizeH="0" baseline="0" noProof="0" dirty="0" smtClean="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1782766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Заголовок 1"/>
          <p:cNvSpPr>
            <a:spLocks noGrp="1"/>
          </p:cNvSpPr>
          <p:nvPr>
            <p:ph type="title"/>
          </p:nvPr>
        </p:nvSpPr>
        <p:spPr>
          <a:xfrm>
            <a:off x="539750" y="0"/>
            <a:ext cx="8229600" cy="500042"/>
          </a:xfrm>
        </p:spPr>
        <p:txBody>
          <a:bodyPr>
            <a:normAutofit fontScale="90000"/>
          </a:bodyPr>
          <a:lstStyle/>
          <a:p>
            <a:pPr eaLnBrk="1" hangingPunct="1"/>
            <a:r>
              <a:rPr lang="en-US" sz="3600" dirty="0" smtClean="0"/>
              <a:t>Conclusion</a:t>
            </a:r>
            <a:endParaRPr lang="ru-RU" sz="3600" dirty="0" smtClean="0"/>
          </a:p>
        </p:txBody>
      </p:sp>
      <p:sp>
        <p:nvSpPr>
          <p:cNvPr id="84994" name="Объект 2"/>
          <p:cNvSpPr>
            <a:spLocks noGrp="1"/>
          </p:cNvSpPr>
          <p:nvPr>
            <p:ph idx="1"/>
          </p:nvPr>
        </p:nvSpPr>
        <p:spPr>
          <a:xfrm>
            <a:off x="0" y="428604"/>
            <a:ext cx="9144000" cy="6429396"/>
          </a:xfrm>
        </p:spPr>
        <p:txBody>
          <a:bodyPr>
            <a:normAutofit fontScale="77500" lnSpcReduction="20000"/>
          </a:bodyPr>
          <a:lstStyle/>
          <a:p>
            <a:pPr marL="457200" indent="-457200">
              <a:buNone/>
            </a:pPr>
            <a:r>
              <a:rPr lang="en-US" dirty="0" smtClean="0"/>
              <a:t>1) Radial speed in agreement with observations</a:t>
            </a:r>
            <a:endParaRPr lang="ru-RU" dirty="0" smtClean="0"/>
          </a:p>
          <a:p>
            <a:pPr marL="457200" indent="-457200">
              <a:buNone/>
            </a:pPr>
            <a:r>
              <a:rPr lang="en-US" dirty="0" smtClean="0"/>
              <a:t>2) The cumulative (integrated) electric current in the HCS-HPS system significantly depends on the height-integrated conductivity of the solar corona. </a:t>
            </a:r>
          </a:p>
          <a:p>
            <a:pPr marL="457200" indent="-457200">
              <a:buNone/>
            </a:pPr>
            <a:r>
              <a:rPr lang="en-US" dirty="0" smtClean="0"/>
              <a:t>3) The existence of a turning point at distances about 245 </a:t>
            </a:r>
          </a:p>
          <a:p>
            <a:pPr marL="457200" indent="-457200">
              <a:buNone/>
            </a:pPr>
            <a:r>
              <a:rPr lang="en-US" dirty="0" smtClean="0"/>
              <a:t>4) The total current makes tens of hundreds of MA in the presence of a turning point, and may reach </a:t>
            </a:r>
            <a:r>
              <a:rPr lang="en-US" dirty="0" err="1" smtClean="0"/>
              <a:t>severaltens</a:t>
            </a:r>
            <a:r>
              <a:rPr lang="en-US" dirty="0" smtClean="0"/>
              <a:t> of GA without it. The total ring current makes about 25 GA within the HPS</a:t>
            </a:r>
            <a:endParaRPr lang="ru-RU" dirty="0" smtClean="0"/>
          </a:p>
          <a:p>
            <a:pPr marL="457200" indent="-457200">
              <a:buNone/>
            </a:pPr>
            <a:r>
              <a:rPr lang="en-US" dirty="0" smtClean="0"/>
              <a:t>5) The thickness of the HPS weakly depends on distance and is about 2.5 solar radii. </a:t>
            </a:r>
            <a:endParaRPr lang="ru-RU" dirty="0" smtClean="0"/>
          </a:p>
          <a:p>
            <a:pPr marL="457200" indent="-457200">
              <a:buNone/>
            </a:pPr>
            <a:r>
              <a:rPr lang="en-US" dirty="0" smtClean="0"/>
              <a:t>6) The boundary of the HPS represents two </a:t>
            </a:r>
            <a:r>
              <a:rPr lang="en-US" dirty="0" err="1" smtClean="0"/>
              <a:t>separatrices</a:t>
            </a:r>
            <a:r>
              <a:rPr lang="en-US" dirty="0" smtClean="0"/>
              <a:t> </a:t>
            </a:r>
            <a:r>
              <a:rPr lang="en-US" dirty="0" err="1" smtClean="0"/>
              <a:t>wih</a:t>
            </a:r>
            <a:r>
              <a:rPr lang="en-US" dirty="0" smtClean="0"/>
              <a:t> strong SCS currents</a:t>
            </a:r>
            <a:endParaRPr lang="ru-RU" dirty="0" smtClean="0"/>
          </a:p>
          <a:p>
            <a:pPr marL="457200" indent="-457200">
              <a:buNone/>
            </a:pPr>
            <a:r>
              <a:rPr lang="en-US" dirty="0" smtClean="0"/>
              <a:t>7) There is no significant co-rotation of the solar wind plasma. </a:t>
            </a:r>
            <a:endParaRPr lang="ru-RU" dirty="0" smtClean="0"/>
          </a:p>
          <a:p>
            <a:pPr marL="457200" indent="-457200">
              <a:buNone/>
            </a:pPr>
            <a:r>
              <a:rPr lang="en-US" dirty="0" smtClean="0"/>
              <a:t>  8) Observations confirm the existence of sharp boundaries of the HPS – </a:t>
            </a:r>
            <a:r>
              <a:rPr lang="en-US" dirty="0" err="1" smtClean="0"/>
              <a:t>separatrices</a:t>
            </a:r>
            <a:r>
              <a:rPr lang="en-US" dirty="0" smtClean="0"/>
              <a:t>. The </a:t>
            </a:r>
            <a:r>
              <a:rPr lang="en-US" dirty="0" err="1" smtClean="0"/>
              <a:t>separatrices</a:t>
            </a:r>
            <a:r>
              <a:rPr lang="en-US" dirty="0" smtClean="0"/>
              <a:t> represent two additional current sheets surrounding the HCS. Periodic boundary conditions may </a:t>
            </a:r>
            <a:r>
              <a:rPr lang="en-US" dirty="0" err="1" smtClean="0"/>
              <a:t>producethe</a:t>
            </a:r>
            <a:r>
              <a:rPr lang="en-US" dirty="0" smtClean="0"/>
              <a:t> recurrent profile of the IMF radial component across the HCS-HPS system observed by Ulysses at 5.3 AU.</a:t>
            </a:r>
            <a:endParaRPr lang="ru-RU" dirty="0" smtClean="0"/>
          </a:p>
          <a:p>
            <a:pPr marL="457200" indent="-457200" eaLnBrk="1" hangingPunct="1">
              <a:buFont typeface="+mj-lt"/>
              <a:buAutoNum type="arabicPeriod"/>
            </a:pPr>
            <a:endParaRPr lang="ru-RU" sz="2000" dirty="0" smtClean="0"/>
          </a:p>
        </p:txBody>
      </p:sp>
    </p:spTree>
    <p:extLst>
      <p:ext uri="{BB962C8B-B14F-4D97-AF65-F5344CB8AC3E}">
        <p14:creationId xmlns:p14="http://schemas.microsoft.com/office/powerpoint/2010/main" val="3645820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6000" y="2705725"/>
            <a:ext cx="4572000" cy="1446550"/>
          </a:xfrm>
          <a:prstGeom prst="rect">
            <a:avLst/>
          </a:prstGeom>
        </p:spPr>
        <p:txBody>
          <a:bodyPr>
            <a:spAutoFit/>
          </a:bodyPr>
          <a:lstStyle/>
          <a:p>
            <a:pPr lvl="0" algn="ctr">
              <a:spcBef>
                <a:spcPct val="0"/>
              </a:spcBef>
              <a:defRPr/>
            </a:pPr>
            <a:r>
              <a:rPr lang="en-US" sz="4400" dirty="0"/>
              <a:t>Thank you for attention!</a:t>
            </a:r>
            <a:endParaRPr lang="ru-RU" sz="4400" dirty="0"/>
          </a:p>
        </p:txBody>
      </p:sp>
    </p:spTree>
    <p:extLst>
      <p:ext uri="{BB962C8B-B14F-4D97-AF65-F5344CB8AC3E}">
        <p14:creationId xmlns:p14="http://schemas.microsoft.com/office/powerpoint/2010/main" val="63516018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Пиксел">
  <a:themeElements>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Пиксел">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Пиксел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Пиксел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Пиксел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Пиксел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Пиксел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Пиксел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Пиксел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Пиксел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Пиксел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Пиксел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1531</TotalTime>
  <Words>1254</Words>
  <Application>Microsoft Office PowerPoint</Application>
  <PresentationFormat>Экран (4:3)</PresentationFormat>
  <Paragraphs>121</Paragraphs>
  <Slides>18</Slides>
  <Notes>8</Notes>
  <HiddenSlides>0</HiddenSlides>
  <MMClips>0</MMClips>
  <ScaleCrop>false</ScaleCrop>
  <HeadingPairs>
    <vt:vector size="4" baseType="variant">
      <vt:variant>
        <vt:lpstr>Тема</vt:lpstr>
      </vt:variant>
      <vt:variant>
        <vt:i4>2</vt:i4>
      </vt:variant>
      <vt:variant>
        <vt:lpstr>Заголовки слайдов</vt:lpstr>
      </vt:variant>
      <vt:variant>
        <vt:i4>18</vt:i4>
      </vt:variant>
    </vt:vector>
  </HeadingPairs>
  <TitlesOfParts>
    <vt:vector size="20" baseType="lpstr">
      <vt:lpstr>Тема Office</vt:lpstr>
      <vt:lpstr>Пиксел</vt:lpstr>
      <vt:lpstr>A new stationary analytical model of the heliospheric current sheet and the plasma sheet</vt:lpstr>
      <vt:lpstr>Презентация PowerPoint</vt:lpstr>
      <vt:lpstr>Heliospheric current sheet (HCS) and plasma sheet (HPS)</vt:lpstr>
      <vt:lpstr>Heliospheric plasma sheet</vt:lpstr>
      <vt:lpstr>Plasma sheet structure</vt:lpstr>
      <vt:lpstr>Models of HCS and HPS</vt:lpstr>
      <vt:lpstr>The model</vt:lpstr>
      <vt:lpstr>Plasma equilibrium in projections</vt:lpstr>
      <vt:lpstr>Solutions</vt:lpstr>
      <vt:lpstr>Unipolar generation in the corona</vt:lpstr>
      <vt:lpstr>Speed at 1 AU (1AU=215R0)</vt:lpstr>
      <vt:lpstr>Total HCS’s current. Returning point</vt:lpstr>
      <vt:lpstr>Non-Parker Spiral</vt:lpstr>
      <vt:lpstr>Azimutal current density, radial field, separatrixes, thickness</vt:lpstr>
      <vt:lpstr>Comparison with the experiment. Separatrix current sheets (SCS)</vt:lpstr>
      <vt:lpstr>There is no corotation</vt:lpstr>
      <vt:lpstr>Conclusion</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Татьяна</dc:creator>
  <cp:lastModifiedBy>Татьяна</cp:lastModifiedBy>
  <cp:revision>238</cp:revision>
  <dcterms:created xsi:type="dcterms:W3CDTF">2015-05-14T10:45:06Z</dcterms:created>
  <dcterms:modified xsi:type="dcterms:W3CDTF">2015-09-16T20:44:58Z</dcterms:modified>
</cp:coreProperties>
</file>