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81" r:id="rId4"/>
    <p:sldId id="271" r:id="rId5"/>
    <p:sldId id="273" r:id="rId6"/>
    <p:sldId id="275" r:id="rId7"/>
    <p:sldId id="280" r:id="rId8"/>
    <p:sldId id="262" r:id="rId9"/>
    <p:sldId id="283" r:id="rId10"/>
    <p:sldId id="263" r:id="rId11"/>
    <p:sldId id="277" r:id="rId12"/>
    <p:sldId id="284" r:id="rId13"/>
    <p:sldId id="285" r:id="rId14"/>
    <p:sldId id="267" r:id="rId15"/>
    <p:sldId id="28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585" autoAdjust="0"/>
  </p:normalViewPr>
  <p:slideViewPr>
    <p:cSldViewPr>
      <p:cViewPr>
        <p:scale>
          <a:sx n="100" d="100"/>
          <a:sy n="100" d="100"/>
        </p:scale>
        <p:origin x="-234" y="11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F2E04-93DE-49AF-946A-7ACC34DC6C8D}" type="datetimeFigureOut">
              <a:rPr lang="en-US" smtClean="0"/>
              <a:pPr/>
              <a:t>07-Sep-15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752DC-7568-4793-8AB1-3C962486C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226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F2E04-93DE-49AF-946A-7ACC34DC6C8D}" type="datetimeFigureOut">
              <a:rPr lang="en-US" smtClean="0"/>
              <a:pPr/>
              <a:t>07-Sep-15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752DC-7568-4793-8AB1-3C962486C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31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F2E04-93DE-49AF-946A-7ACC34DC6C8D}" type="datetimeFigureOut">
              <a:rPr lang="en-US" smtClean="0"/>
              <a:pPr/>
              <a:t>07-Sep-15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752DC-7568-4793-8AB1-3C962486C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37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F2E04-93DE-49AF-946A-7ACC34DC6C8D}" type="datetimeFigureOut">
              <a:rPr lang="en-US" smtClean="0"/>
              <a:pPr/>
              <a:t>07-Sep-15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752DC-7568-4793-8AB1-3C962486C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25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F2E04-93DE-49AF-946A-7ACC34DC6C8D}" type="datetimeFigureOut">
              <a:rPr lang="en-US" smtClean="0"/>
              <a:pPr/>
              <a:t>07-Sep-15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752DC-7568-4793-8AB1-3C962486C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06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F2E04-93DE-49AF-946A-7ACC34DC6C8D}" type="datetimeFigureOut">
              <a:rPr lang="en-US" smtClean="0"/>
              <a:pPr/>
              <a:t>07-Sep-15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752DC-7568-4793-8AB1-3C962486C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065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F2E04-93DE-49AF-946A-7ACC34DC6C8D}" type="datetimeFigureOut">
              <a:rPr lang="en-US" smtClean="0"/>
              <a:pPr/>
              <a:t>07-Sep-15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752DC-7568-4793-8AB1-3C962486C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74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F2E04-93DE-49AF-946A-7ACC34DC6C8D}" type="datetimeFigureOut">
              <a:rPr lang="en-US" smtClean="0"/>
              <a:pPr/>
              <a:t>07-Sep-15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752DC-7568-4793-8AB1-3C962486C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6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F2E04-93DE-49AF-946A-7ACC34DC6C8D}" type="datetimeFigureOut">
              <a:rPr lang="en-US" smtClean="0"/>
              <a:pPr/>
              <a:t>07-Sep-15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752DC-7568-4793-8AB1-3C962486C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53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F2E04-93DE-49AF-946A-7ACC34DC6C8D}" type="datetimeFigureOut">
              <a:rPr lang="en-US" smtClean="0"/>
              <a:pPr/>
              <a:t>07-Sep-15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752DC-7568-4793-8AB1-3C962486C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37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F2E04-93DE-49AF-946A-7ACC34DC6C8D}" type="datetimeFigureOut">
              <a:rPr lang="en-US" smtClean="0"/>
              <a:pPr/>
              <a:t>07-Sep-15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752DC-7568-4793-8AB1-3C962486C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52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F2E04-93DE-49AF-946A-7ACC34DC6C8D}" type="datetimeFigureOut">
              <a:rPr lang="en-US" smtClean="0"/>
              <a:pPr/>
              <a:t>07-Sep-15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752DC-7568-4793-8AB1-3C962486C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45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lexey@byalko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7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jp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MHD Rankine</a:t>
            </a:r>
            <a:r>
              <a:rPr lang="en-US" sz="3600" dirty="0"/>
              <a:t> </a:t>
            </a:r>
            <a:r>
              <a:rPr lang="en-US" sz="3600" dirty="0" smtClean="0"/>
              <a:t>Vortex: an exact solution </a:t>
            </a:r>
            <a:br>
              <a:rPr lang="en-US" sz="3600" dirty="0" smtClean="0"/>
            </a:br>
            <a:r>
              <a:rPr lang="en-US" sz="3600" dirty="0" smtClean="0"/>
              <a:t>and implementation for solar chromosphere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Alexey V. </a:t>
            </a:r>
            <a:r>
              <a:rPr lang="en-US" sz="3600" dirty="0" err="1" smtClean="0"/>
              <a:t>Byalko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sz="2800" dirty="0" smtClean="0"/>
              <a:t>Landau Institute of Theoretical Physics RAS, </a:t>
            </a:r>
            <a:br>
              <a:rPr lang="en-US" sz="2800" dirty="0" smtClean="0"/>
            </a:br>
            <a:r>
              <a:rPr lang="en-US" sz="2800" dirty="0" err="1" smtClean="0"/>
              <a:t>Chernogolovka</a:t>
            </a:r>
            <a:r>
              <a:rPr lang="en-US" sz="2800" dirty="0" smtClean="0"/>
              <a:t>, Moscow oblast, 142432 Russia </a:t>
            </a:r>
            <a:br>
              <a:rPr lang="en-US" sz="2800" dirty="0" smtClean="0"/>
            </a:br>
            <a:r>
              <a:rPr lang="en-US" sz="2800" dirty="0" smtClean="0"/>
              <a:t>&amp; journal “Priroda” RAS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dirty="0" smtClean="0"/>
              <a:t>email: </a:t>
            </a:r>
            <a:r>
              <a:rPr lang="en-US" sz="2800" dirty="0" smtClean="0">
                <a:hlinkClick r:id="rId2"/>
              </a:rPr>
              <a:t>alexey@byalko.ru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www.byalko.com/alexey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950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Autofit/>
          </a:bodyPr>
          <a:lstStyle/>
          <a:p>
            <a:r>
              <a:rPr lang="en-US" sz="3200" dirty="0"/>
              <a:t>Rankine vortex in general hydrodynamic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Rankine W.J.M. Manual of Applied Mechanics, London, 1858.</a:t>
            </a:r>
            <a:br>
              <a:rPr lang="en-US" sz="1600" dirty="0"/>
            </a:br>
            <a:r>
              <a:rPr lang="en-US" sz="1600" dirty="0"/>
              <a:t>Byalko A.V. Underwater Gas Tornado and Its Possible Occurrence in Nature, </a:t>
            </a:r>
            <a:r>
              <a:rPr lang="it-IT" sz="1400" dirty="0"/>
              <a:t>Procedia IUTAM 8 , 51 – 57,</a:t>
            </a:r>
            <a:r>
              <a:rPr lang="it-IT" sz="1800" dirty="0"/>
              <a:t> </a:t>
            </a:r>
            <a:r>
              <a:rPr lang="it-IT" sz="1400" dirty="0"/>
              <a:t>2013. </a:t>
            </a:r>
            <a:endParaRPr lang="en-US" sz="1600" dirty="0"/>
          </a:p>
        </p:txBody>
      </p:sp>
      <p:pic>
        <p:nvPicPr>
          <p:cNvPr id="5" name="Рисунок 5" descr="DSC0136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162050"/>
            <a:ext cx="3895725" cy="2920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Natasha\Documents\Documents\Presentations\Ris_From\whirlpool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3001"/>
            <a:ext cx="4381358" cy="293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5" y="4082393"/>
            <a:ext cx="4343400" cy="277387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9525" y="5001309"/>
            <a:ext cx="472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viscosity term for Rankine vortex in </a:t>
            </a:r>
            <a:r>
              <a:rPr lang="en-US" dirty="0" err="1"/>
              <a:t>Navier</a:t>
            </a:r>
            <a:r>
              <a:rPr lang="en-US" dirty="0"/>
              <a:t>-Stokes equations is equal to zero!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-114300" y="5691341"/>
                <a:ext cx="5029199" cy="7146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𝜑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𝜑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i="1">
                          <a:latin typeface="Cambria Math"/>
                        </a:rPr>
                        <m:t>≡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𝜈</m:t>
                          </m:r>
                        </m:num>
                        <m:den>
                          <m:r>
                            <a:rPr lang="ru-RU" i="1">
                              <a:latin typeface="Cambria Math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ru-RU" i="1">
                              <a:latin typeface="Cambria Math"/>
                            </a:rPr>
                            <m:t>𝜕</m:t>
                          </m:r>
                          <m:r>
                            <a:rPr lang="ru-RU" i="1">
                              <a:latin typeface="Cambria Math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i="1">
                              <a:latin typeface="Cambria Math"/>
                            </a:rPr>
                            <m:t>𝑟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ru-RU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𝜑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ru-RU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𝜈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𝜑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0  </m:t>
                              </m:r>
                              <m:r>
                                <m:rPr>
                                  <m:sty m:val="p"/>
                                </m:rPr>
                                <a:rPr lang="ru-RU">
                                  <a:latin typeface="Cambria Math"/>
                                </a:rPr>
                                <m:t>if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  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𝑟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&lt;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0  </m:t>
                              </m:r>
                              <m:r>
                                <m:rPr>
                                  <m:sty m:val="p"/>
                                </m:rPr>
                                <a:rPr lang="ru-RU">
                                  <a:latin typeface="Cambria Math"/>
                                </a:rPr>
                                <m:t>if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  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𝑟</m:t>
                              </m:r>
                              <m:r>
                                <a:rPr lang="ru-RU" i="1">
                                  <a:latin typeface="Cambria Math"/>
                                </a:rPr>
                                <m:t>&gt;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300" y="5691341"/>
                <a:ext cx="5029199" cy="714683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1" y="4245002"/>
                <a:ext cx="4622035" cy="7146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i="1">
                          <a:latin typeface="Cambria Math"/>
                        </a:rPr>
                        <m:t>; 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Rankine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  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at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&lt;1;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at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&gt;1.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4245002"/>
                <a:ext cx="4622035" cy="714683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320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63050" cy="1295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Stable 2-dimentional vortex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1800" dirty="0" smtClean="0"/>
              <a:t>Jason L. et al.  Universal Profile of the Vortex Condensate in Two-Dimensional Turbulence PRL 113, 254503 (2014)</a:t>
            </a:r>
            <a:endParaRPr lang="en-US" sz="32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Рисунок 5" descr="Lebed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42758" y="1143000"/>
            <a:ext cx="4191717" cy="2998125"/>
          </a:xfrm>
          <a:prstGeom prst="rect">
            <a:avLst/>
          </a:prstGeom>
        </p:spPr>
      </p:pic>
      <p:pic>
        <p:nvPicPr>
          <p:cNvPr id="7" name="Рисунок 6" descr="Lebed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90365" y="4070975"/>
            <a:ext cx="4153635" cy="27870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6201" y="1371600"/>
            <a:ext cx="49141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An </a:t>
            </a:r>
            <a:r>
              <a:rPr lang="en-US" dirty="0"/>
              <a:t>inverse turbulent cascade in a restricted </a:t>
            </a:r>
            <a:endParaRPr lang="en-US" dirty="0" smtClean="0"/>
          </a:p>
          <a:p>
            <a:r>
              <a:rPr lang="en-US" dirty="0" smtClean="0"/>
              <a:t>two-dimensional </a:t>
            </a:r>
            <a:r>
              <a:rPr lang="en-US" dirty="0"/>
              <a:t>periodic domain creates a </a:t>
            </a:r>
            <a:r>
              <a:rPr lang="en-US" dirty="0" smtClean="0"/>
              <a:t>condensate—a pair </a:t>
            </a:r>
            <a:r>
              <a:rPr lang="en-US" dirty="0"/>
              <a:t>of coherent system-size </a:t>
            </a:r>
            <a:r>
              <a:rPr lang="en-US" dirty="0" smtClean="0"/>
              <a:t>vortices. </a:t>
            </a:r>
          </a:p>
          <a:p>
            <a:r>
              <a:rPr lang="en-US" dirty="0" smtClean="0"/>
              <a:t>The </a:t>
            </a:r>
            <a:r>
              <a:rPr lang="en-US" dirty="0"/>
              <a:t>vortices have a universal internal structure independent of the type of small-scale</a:t>
            </a:r>
          </a:p>
          <a:p>
            <a:r>
              <a:rPr lang="en-US" dirty="0"/>
              <a:t>dissipation, small-scale forcing, and boundary conditions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Radial profile of the mean polar velocity</a:t>
            </a:r>
          </a:p>
          <a:p>
            <a:r>
              <a:rPr lang="en-US" dirty="0"/>
              <a:t>U in log-</a:t>
            </a:r>
            <a:r>
              <a:rPr lang="en-US" dirty="0" err="1"/>
              <a:t>lin</a:t>
            </a:r>
            <a:r>
              <a:rPr lang="en-US" dirty="0"/>
              <a:t> coordinates.</a:t>
            </a:r>
          </a:p>
        </p:txBody>
      </p:sp>
    </p:spTree>
    <p:extLst>
      <p:ext uri="{BB962C8B-B14F-4D97-AF65-F5344CB8AC3E}">
        <p14:creationId xmlns:p14="http://schemas.microsoft.com/office/powerpoint/2010/main" val="166728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3998" cy="457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Burgers—</a:t>
            </a:r>
            <a:r>
              <a:rPr lang="en-US" sz="2400" dirty="0" err="1" smtClean="0"/>
              <a:t>Rott</a:t>
            </a:r>
            <a:r>
              <a:rPr lang="en-US" sz="2400" dirty="0" smtClean="0"/>
              <a:t> vortex is an exact solution of </a:t>
            </a:r>
            <a:r>
              <a:rPr lang="en-US" sz="2400" dirty="0" err="1"/>
              <a:t>Navier</a:t>
            </a:r>
            <a:r>
              <a:rPr lang="en-US" sz="2400" dirty="0"/>
              <a:t>-Stokes equations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828799" y="1399697"/>
                <a:ext cx="5791200" cy="5905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Burge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Rott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  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at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≪1;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at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≫1.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799" y="1399697"/>
                <a:ext cx="5791200" cy="59054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1" y="1990243"/>
                <a:ext cx="9144000" cy="7064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dirty="0"/>
                  <a:t>The viscosity term for Burges—</a:t>
                </a:r>
                <a:r>
                  <a:rPr lang="en-US" dirty="0" err="1"/>
                  <a:t>Rott</a:t>
                </a:r>
                <a:r>
                  <a:rPr lang="en-US" dirty="0"/>
                  <a:t> </a:t>
                </a:r>
                <a:r>
                  <a:rPr lang="en-US" dirty="0" smtClean="0"/>
                  <a:t> vortex is proportional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𝜈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(1+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4</m:t>
                            </m:r>
                          </m:sup>
                        </m:s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)</m:t>
                        </m:r>
                      </m:e>
                    </m:d>
                    <m:sSup>
                      <m:s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−3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en-US" dirty="0" smtClean="0"/>
                  <a:t>(dashed curve), it is located near the vortex core x=1. </a:t>
                </a:r>
                <a:endParaRPr lang="en-US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1990243"/>
                <a:ext cx="9144000" cy="70641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533" b="-12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685799" y="428590"/>
                <a:ext cx="8077200" cy="6597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=−</m:t>
                      </m:r>
                      <m:r>
                        <a:rPr lang="en-US" i="1">
                          <a:latin typeface="Cambria Math"/>
                        </a:rPr>
                        <m:t>𝛼</m:t>
                      </m:r>
                      <m:r>
                        <a:rPr lang="en-US" i="1">
                          <a:latin typeface="Cambria Math"/>
                        </a:rPr>
                        <m:t>𝑟</m:t>
                      </m:r>
                      <m:r>
                        <a:rPr lang="en-US" i="1">
                          <a:latin typeface="Cambria Math"/>
                        </a:rPr>
                        <m:t>; 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=2</m:t>
                      </m:r>
                      <m:r>
                        <a:rPr lang="en-US" i="1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</a:rPr>
                        <m:t>;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Burges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Rott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(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);  </m:t>
                      </m:r>
                      <m:sSubSup>
                        <m:sSubSupPr>
                          <m:ctrlPr>
                            <a:rPr lang="en-US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ru-RU" i="1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ru-RU" i="1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ru-R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i="1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</a:rPr>
                            <m:t>𝜈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.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99" y="428590"/>
                <a:ext cx="8077200" cy="65979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2478696" y="1030365"/>
                <a:ext cx="48806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&gt;0;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are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arbitrary</m:t>
                    </m:r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constants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and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8696" y="1030365"/>
                <a:ext cx="4880631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12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/>
          <p:cNvSpPr/>
          <p:nvPr/>
        </p:nvSpPr>
        <p:spPr>
          <a:xfrm>
            <a:off x="1981201" y="4876800"/>
            <a:ext cx="7162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67933"/>
            <a:ext cx="5333999" cy="35138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3429000" y="2696654"/>
                <a:ext cx="5724524" cy="26990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Energy per unit height is distributed over all vortex nearly uniformly: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𝜀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=2</m:t>
                      </m:r>
                      <m:r>
                        <a:rPr lang="en-US" i="1">
                          <a:latin typeface="Cambria Math"/>
                        </a:rPr>
                        <m:t>𝜋</m:t>
                      </m:r>
                      <m:nary>
                        <m:naryPr>
                          <m:limLoc m:val="subSup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ru-RU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𝜌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𝑧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𝜑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nary>
                      <m:r>
                        <a:rPr lang="en-US" i="1">
                          <a:latin typeface="Cambria Math"/>
                        </a:rPr>
                        <m:t>𝑟𝑑𝑟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𝜋</m:t>
                          </m:r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𝜌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en-US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  <m:r>
                            <a:rPr lang="en-US" b="0" i="0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Rankine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</m:rad>
                      <m:r>
                        <a:rPr lang="en-US" i="1">
                          <a:latin typeface="Cambria Math"/>
                        </a:rPr>
                        <m:t>=1.65;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B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R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=1.335;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>
                              <a:latin typeface="Cambria Math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D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≈</m:t>
                      </m:r>
                      <m:r>
                        <a:rPr lang="en-US" i="1">
                          <a:latin typeface="Cambria Math"/>
                        </a:rPr>
                        <m:t>𝑒</m:t>
                      </m:r>
                      <m:r>
                        <a:rPr lang="en-US" i="1">
                          <a:latin typeface="Cambria Math"/>
                        </a:rPr>
                        <m:t>=2.72.</m:t>
                      </m:r>
                    </m:oMath>
                  </m:oMathPara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Fig.: Vortexes: Rankine (blue), Burges—</a:t>
                </a:r>
                <a:r>
                  <a:rPr lang="en-US" dirty="0" err="1" smtClean="0"/>
                  <a:t>Rott</a:t>
                </a:r>
                <a:r>
                  <a:rPr lang="en-US" dirty="0" smtClean="0"/>
                  <a:t>  (red), 2-dimentional  (green). Viscosity </a:t>
                </a:r>
                <a:r>
                  <a:rPr lang="en-US" dirty="0"/>
                  <a:t>term for </a:t>
                </a:r>
                <a:r>
                  <a:rPr lang="en-US" dirty="0" smtClean="0"/>
                  <a:t>Burges—</a:t>
                </a:r>
                <a:r>
                  <a:rPr lang="en-US" dirty="0" err="1" smtClean="0"/>
                  <a:t>Rott</a:t>
                </a:r>
                <a:r>
                  <a:rPr lang="en-US" dirty="0" smtClean="0"/>
                  <a:t> (dashed) </a:t>
                </a:r>
                <a:endParaRPr lang="en-US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2696654"/>
                <a:ext cx="5724524" cy="269907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958" t="-1129" b="-2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VortexVelocity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382186" y="5034095"/>
            <a:ext cx="1761814" cy="182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1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MHD equations in cylindrical coordinates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700" dirty="0" smtClean="0"/>
              <a:t>An example: </a:t>
            </a:r>
            <a:r>
              <a:rPr lang="en-US" sz="2200" dirty="0" err="1" smtClean="0"/>
              <a:t>Bisnovatyi</a:t>
            </a:r>
            <a:r>
              <a:rPr lang="en-US" sz="2200" dirty="0" smtClean="0"/>
              <a:t>-</a:t>
            </a:r>
            <a:r>
              <a:rPr lang="en-US" sz="2200" dirty="0" err="1" smtClean="0"/>
              <a:t>Kogan</a:t>
            </a:r>
            <a:r>
              <a:rPr lang="en-US" sz="2200" dirty="0" smtClean="0"/>
              <a:t> </a:t>
            </a:r>
            <a:r>
              <a:rPr lang="en-US" sz="2200" dirty="0"/>
              <a:t>G. S. </a:t>
            </a:r>
            <a:r>
              <a:rPr lang="en-US" sz="2200" dirty="0" err="1" smtClean="0"/>
              <a:t>Mon.Not.R</a:t>
            </a:r>
            <a:r>
              <a:rPr lang="en-US" sz="2200" dirty="0"/>
              <a:t>. Astron. Soc. </a:t>
            </a:r>
            <a:r>
              <a:rPr lang="en-US" sz="2200" b="1" dirty="0"/>
              <a:t>376, </a:t>
            </a:r>
            <a:r>
              <a:rPr lang="en-US" sz="2200" dirty="0"/>
              <a:t>457–464, </a:t>
            </a:r>
            <a:r>
              <a:rPr lang="en-US" sz="2200" dirty="0" smtClean="0"/>
              <a:t>2007.</a:t>
            </a:r>
            <a:endParaRPr lang="en-US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-22746" y="981670"/>
                <a:ext cx="9166746" cy="5067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AutoNum type="arabicParenR"/>
                </a:pPr>
                <a:r>
                  <a:rPr lang="en-US" dirty="0" smtClean="0"/>
                  <a:t>All derivatives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𝜕</m:t>
                    </m:r>
                    <m:r>
                      <a:rPr lang="ru-RU" i="1">
                        <a:latin typeface="Cambria Math"/>
                      </a:rPr>
                      <m:t>/</m:t>
                    </m:r>
                    <m:r>
                      <a:rPr lang="ru-RU" i="1">
                        <a:latin typeface="Cambria Math"/>
                      </a:rPr>
                      <m:t>𝜕𝜑</m:t>
                    </m:r>
                    <m:r>
                      <a:rPr lang="ru-RU" i="1">
                        <a:latin typeface="Cambria Math"/>
                      </a:rPr>
                      <m:t>→0</m:t>
                    </m:r>
                  </m:oMath>
                </a14:m>
                <a:r>
                  <a:rPr lang="en-US" dirty="0"/>
                  <a:t>; 2)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=0</m:t>
                    </m:r>
                  </m:oMath>
                </a14:m>
                <a:r>
                  <a:rPr lang="en-US" dirty="0"/>
                  <a:t>.  Then from  equation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div</m:t>
                    </m:r>
                    <m:r>
                      <a:rPr lang="en-US" b="1" i="1" smtClean="0">
                        <a:latin typeface="Cambria Math"/>
                      </a:rPr>
                      <m:t>𝑩</m:t>
                    </m:r>
                    <m:r>
                      <a:rPr lang="ru-RU" b="1">
                        <a:latin typeface="Cambria Math"/>
                      </a:rPr>
                      <m:t>=</m:t>
                    </m:r>
                    <m:r>
                      <a:rPr lang="ru-RU">
                        <a:latin typeface="Cambria Math"/>
                      </a:rPr>
                      <m:t>0</m:t>
                    </m:r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we</m:t>
                    </m:r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have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/</m:t>
                    </m:r>
                    <m:r>
                      <a:rPr lang="en-US" i="1">
                        <a:latin typeface="Cambria Math"/>
                      </a:rPr>
                      <m:t>𝜕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ru-RU" i="1">
                        <a:latin typeface="Cambria Math"/>
                      </a:rPr>
                      <m:t>=0.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Two remained </a:t>
                </a:r>
                <a:r>
                  <a:rPr lang="en-US" dirty="0"/>
                  <a:t>magnetic field equation are</a:t>
                </a:r>
                <a:r>
                  <a:rPr lang="en-US" dirty="0" smtClean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𝜑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ru-R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𝜑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ru-RU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𝜑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ru-RU" i="1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; 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 smtClean="0"/>
                  <a:t>We will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const</m:t>
                    </m:r>
                  </m:oMath>
                </a14:m>
                <a:r>
                  <a:rPr lang="en-US" sz="1600" dirty="0" smtClean="0"/>
                  <a:t>.</a:t>
                </a:r>
              </a:p>
              <a:p>
                <a:r>
                  <a:rPr lang="en-US" dirty="0" smtClean="0"/>
                  <a:t>3) Currents </a:t>
                </a:r>
                <a:r>
                  <a:rPr lang="en-US" dirty="0"/>
                  <a:t>are proportional to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>
                          <a:latin typeface="Cambria Math"/>
                        </a:rPr>
                        <m:t>rot</m:t>
                      </m:r>
                      <m:r>
                        <a:rPr lang="en-US" sz="1600" b="1" i="1">
                          <a:latin typeface="Cambria Math"/>
                        </a:rPr>
                        <m:t>𝑩</m:t>
                      </m:r>
                      <m:r>
                        <a:rPr lang="ru-RU" sz="1600" b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1600" b="1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𝜑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6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  <m:r>
                            <a:rPr lang="ru-RU" sz="1600" b="1">
                              <a:latin typeface="Cambria Math"/>
                            </a:rPr>
                            <m:t>,</m:t>
                          </m:r>
                          <m:r>
                            <a:rPr lang="ru-RU" sz="1600" b="1" i="1">
                              <a:latin typeface="Cambria Math"/>
                            </a:rPr>
                            <m:t>−</m:t>
                          </m:r>
                          <m:r>
                            <a:rPr lang="ru-RU" sz="1600" b="1">
                              <a:latin typeface="Cambria Math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6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𝑟</m:t>
                              </m:r>
                            </m:den>
                          </m:f>
                          <m:r>
                            <a:rPr lang="en-US" sz="1600" i="1">
                              <a:latin typeface="Cambria Math"/>
                            </a:rPr>
                            <m:t>=0</m:t>
                          </m:r>
                          <m:r>
                            <a:rPr lang="ru-RU" sz="1600" b="1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1600" i="1">
                                      <a:latin typeface="Cambria Math"/>
                                    </a:rPr>
                                    <m:t>𝑟𝐵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𝜑</m:t>
                                  </m:r>
                                </m:sub>
                              </m:sSub>
                              <m:r>
                                <a:rPr lang="en-US" sz="1600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US" sz="1600" b="1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600" dirty="0"/>
              </a:p>
              <a:p>
                <a:r>
                  <a:rPr lang="en-US" dirty="0"/>
                  <a:t>To minimize </a:t>
                </a:r>
                <a:r>
                  <a:rPr lang="en-US"/>
                  <a:t>currents </a:t>
                </a:r>
                <a:r>
                  <a:rPr lang="en-US" smtClean="0"/>
                  <a:t>in </a:t>
                </a:r>
                <a:r>
                  <a:rPr lang="en-US" dirty="0"/>
                  <a:t>the </a:t>
                </a:r>
                <a:r>
                  <a:rPr lang="en-US" dirty="0" smtClean="0"/>
                  <a:t>core let us take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𝜑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𝑡</m:t>
                          </m:r>
                          <m:r>
                            <a:rPr lang="en-US" sz="1600" i="1">
                              <a:latin typeface="Cambria Math"/>
                            </a:rPr>
                            <m:t>,</m:t>
                          </m:r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  <m:r>
                            <a:rPr lang="en-US" sz="1600" i="1">
                              <a:latin typeface="Cambria Math"/>
                            </a:rPr>
                            <m:t>,</m:t>
                          </m:r>
                          <m:r>
                            <a:rPr lang="en-US" sz="1600" i="1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𝑡</m:t>
                          </m:r>
                          <m:r>
                            <a:rPr lang="en-US" sz="1600" i="1">
                              <a:latin typeface="Cambria Math"/>
                            </a:rPr>
                            <m:t>,</m:t>
                          </m:r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600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sz="1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𝜑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𝑡</m:t>
                          </m:r>
                          <m:r>
                            <a:rPr lang="en-US" sz="1600" i="1">
                              <a:latin typeface="Cambria Math"/>
                            </a:rPr>
                            <m:t>,</m:t>
                          </m:r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  <m:r>
                            <a:rPr lang="en-US" sz="1600" i="1">
                              <a:latin typeface="Cambria Math"/>
                            </a:rPr>
                            <m:t>,</m:t>
                          </m:r>
                          <m:r>
                            <a:rPr lang="en-US" sz="1600" i="1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𝑏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𝑡</m:t>
                          </m:r>
                          <m:r>
                            <a:rPr lang="en-US" sz="1600" i="1">
                              <a:latin typeface="Cambria Math"/>
                            </a:rPr>
                            <m:t>,</m:t>
                          </m:r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600" dirty="0"/>
              </a:p>
              <a:p>
                <a:r>
                  <a:rPr lang="en-US" dirty="0" smtClean="0"/>
                  <a:t>Then </a:t>
                </a:r>
                <a:r>
                  <a:rPr lang="en-US" dirty="0"/>
                  <a:t>at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𝑟</m:t>
                    </m:r>
                    <m:r>
                      <a:rPr lang="ru-RU" i="1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𝑟𝐻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𝜑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)/</m:t>
                    </m:r>
                    <m:r>
                      <a:rPr lang="en-US" i="1">
                        <a:latin typeface="Cambria Math"/>
                      </a:rPr>
                      <m:t>𝜕</m:t>
                    </m:r>
                    <m:r>
                      <a:rPr lang="en-US" i="1">
                        <a:latin typeface="Cambria Math"/>
                      </a:rPr>
                      <m:t>𝑟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en-US" dirty="0" smtClean="0"/>
                  <a:t>. It means that vertical current is in the core only. </a:t>
                </a:r>
                <a:r>
                  <a:rPr lang="en-US" dirty="0"/>
                  <a:t>But radial </a:t>
                </a:r>
                <a:r>
                  <a:rPr lang="en-US" dirty="0" smtClean="0"/>
                  <a:t>current flows everywhere.</a:t>
                </a:r>
                <a:endParaRPr lang="en-US" dirty="0"/>
              </a:p>
              <a:p>
                <a:endParaRPr lang="en-US" sz="1600" dirty="0"/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746" y="981670"/>
                <a:ext cx="9166746" cy="5067221"/>
              </a:xfrm>
              <a:prstGeom prst="rect">
                <a:avLst/>
              </a:prstGeom>
              <a:blipFill rotWithShape="1">
                <a:blip r:embed="rId2"/>
                <a:stretch>
                  <a:fillRect l="-532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408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8575" y="-76200"/>
                <a:ext cx="9144000" cy="685800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/>
                  <a:t>Velocity MHD-equations linear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2800" b="1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sz="2800" dirty="0" smtClean="0"/>
                  <a:t> </a:t>
                </a:r>
                <a:endParaRPr lang="en-US" sz="2800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8575" y="-76200"/>
                <a:ext cx="9144000" cy="685800"/>
              </a:xfrm>
              <a:blipFill rotWithShape="1">
                <a:blip r:embed="rId2"/>
                <a:stretch>
                  <a:fillRect b="-13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676400" y="533400"/>
                <a:ext cx="5867400" cy="2714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𝑩</m:t>
                      </m:r>
                      <m:r>
                        <a:rPr lang="ru-RU" b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/>
                            </a:rPr>
                            <m:t>0</m:t>
                          </m:r>
                          <m:r>
                            <a:rPr lang="en-US" b="1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𝜑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US" b="1" i="1">
                          <a:latin typeface="Cambria Math"/>
                        </a:rPr>
                        <m:t>; </m:t>
                      </m:r>
                      <m:r>
                        <a:rPr lang="en-US" b="1" i="1">
                          <a:latin typeface="Cambria Math"/>
                        </a:rPr>
                        <m:t>𝒗</m:t>
                      </m:r>
                      <m:r>
                        <a:rPr lang="ru-RU" b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𝜑</m:t>
                              </m:r>
                            </m:sub>
                          </m:sSub>
                          <m:r>
                            <a:rPr lang="en-US" b="1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US" b="1" i="1">
                          <a:latin typeface="Cambria Math"/>
                        </a:rPr>
                        <m:t>; 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≪</m:t>
                          </m:r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≪</m:t>
                      </m:r>
                      <m:r>
                        <a:rPr lang="en-US" i="1">
                          <a:latin typeface="Cambria Math"/>
                        </a:rPr>
                        <m:t>𝑢</m:t>
                      </m:r>
                      <m:r>
                        <a:rPr lang="en-US" i="1">
                          <a:latin typeface="Cambria Math"/>
                        </a:rPr>
                        <m:t>. </m:t>
                      </m:r>
                    </m:oMath>
                  </m:oMathPara>
                </a14:m>
                <a:endParaRPr lang="en-US" i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𝜌</m:t>
                              </m:r>
                            </m:e>
                          </m:func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𝜌</m:t>
                              </m:r>
                            </m:e>
                          </m:func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𝜌</m:t>
                              </m:r>
                            </m:e>
                          </m:func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; 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𝜑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=−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𝜌</m:t>
                              </m:r>
                            </m:e>
                          </m:func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𝜑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𝜑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>
                              <a:latin typeface="Cambria Math"/>
                            </a:rPr>
                            <m:t>4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π</m:t>
                          </m:r>
                          <m:r>
                            <a:rPr lang="en-US" i="1">
                              <a:latin typeface="Cambria Math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𝜑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r>
                            <a:rPr lang="en-US" i="1">
                              <a:latin typeface="Cambria Math"/>
                            </a:rPr>
                            <m:t>𝑔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𝜌𝜕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𝜑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>
                                  <a:latin typeface="Cambria Math"/>
                                </a:rPr>
                                <m:t>4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π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𝜌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𝜑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/>
                        </a:rPr>
                        <m:t>→ </m:t>
                      </m:r>
                      <m:r>
                        <a:rPr lang="en-US" i="1">
                          <a:latin typeface="Cambria Math"/>
                        </a:rPr>
                        <m:t>𝜌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𝜌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𝑧</m:t>
                      </m:r>
                      <m:r>
                        <a:rPr lang="en-US" i="1">
                          <a:latin typeface="Cambria Math"/>
                        </a:rPr>
                        <m:t>).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533400"/>
                <a:ext cx="5867400" cy="271420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47625" y="3429000"/>
                <a:ext cx="9144000" cy="26902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𝑢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  <m:r>
                              <a:rPr lang="ru-RU" i="1">
                                <a:latin typeface="Cambria Math"/>
                              </a:rPr>
                              <m:t>/</m:t>
                            </m:r>
                            <m:r>
                              <a:rPr lang="en-US" i="1">
                                <a:latin typeface="Cambria Math"/>
                              </a:rPr>
                              <m:t>𝜕𝜌</m:t>
                            </m:r>
                          </m:e>
                        </m:d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is the sound velocity and density far from vortex core is a known function of height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𝜌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∞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𝑧</m:t>
                    </m:r>
                    <m:r>
                      <a:rPr lang="ru-RU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. </a:t>
                </a:r>
              </a:p>
              <a:p>
                <a:r>
                  <a:rPr lang="en-US" dirty="0"/>
                  <a:t>Radial and vertical velocities we consider as small comparing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𝜑</m:t>
                        </m:r>
                      </m:sub>
                    </m:sSub>
                  </m:oMath>
                </a14:m>
                <a:r>
                  <a:rPr lang="en-US" dirty="0"/>
                  <a:t>. In the first approximation </a:t>
                </a:r>
                <a:r>
                  <a:rPr lang="en-US" dirty="0" smtClean="0"/>
                  <a:t>let us </a:t>
                </a:r>
                <a:r>
                  <a:rPr lang="en-US" dirty="0"/>
                  <a:t>take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=0.</m:t>
                    </m:r>
                  </m:oMath>
                </a14:m>
                <a:r>
                  <a:rPr lang="en-US" dirty="0"/>
                  <a:t> Then for functions  </a:t>
                </a:r>
                <a:r>
                  <a:rPr lang="en-US" i="1" dirty="0"/>
                  <a:t>a</a:t>
                </a:r>
                <a:r>
                  <a:rPr lang="en-US" dirty="0"/>
                  <a:t> and </a:t>
                </a:r>
                <a:r>
                  <a:rPr lang="en-US" i="1" dirty="0"/>
                  <a:t>b </a:t>
                </a:r>
                <a:r>
                  <a:rPr lang="en-US" dirty="0"/>
                  <a:t>we have: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ru-RU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ru-RU" i="1">
                          <a:latin typeface="Cambria Math"/>
                        </a:rPr>
                        <m:t>;  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ru-RU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ru-RU">
                              <a:latin typeface="Cambria Math"/>
                            </a:rPr>
                            <m:t>4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π</m:t>
                          </m:r>
                          <m:r>
                            <a:rPr lang="en-US" i="1">
                              <a:latin typeface="Cambria Math"/>
                            </a:rPr>
                            <m:t>𝜌</m:t>
                          </m:r>
                          <m:r>
                            <a:rPr lang="ru-RU" i="1">
                              <a:latin typeface="Cambria Math"/>
                            </a:rPr>
                            <m:t>(</m:t>
                          </m:r>
                          <m:r>
                            <a:rPr lang="ru-RU" i="1">
                              <a:latin typeface="Cambria Math"/>
                            </a:rPr>
                            <m:t>𝑧</m:t>
                          </m:r>
                          <m:r>
                            <a:rPr lang="ru-RU" i="1">
                              <a:latin typeface="Cambria Math"/>
                            </a:rPr>
                            <m:t>)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ru-RU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𝜌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const</m:t>
                    </m:r>
                  </m:oMath>
                </a14:m>
                <a:r>
                  <a:rPr lang="en-US" dirty="0"/>
                  <a:t> then a simple solution is the wave with Alfven </a:t>
                </a:r>
                <a:r>
                  <a:rPr lang="en-US" dirty="0" smtClean="0"/>
                  <a:t>velocity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𝐴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(</m:t>
                      </m:r>
                      <m:r>
                        <a:rPr lang="ru-RU" i="1">
                          <a:latin typeface="Cambria Math"/>
                        </a:rPr>
                        <m:t>𝑧</m:t>
                      </m:r>
                      <m:r>
                        <a:rPr lang="ru-RU" i="1">
                          <a:latin typeface="Cambria Math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ru-RU">
                              <a:latin typeface="Cambria Math"/>
                            </a:rPr>
                            <m:t>4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π</m:t>
                          </m:r>
                          <m:r>
                            <a:rPr lang="en-US" i="1">
                              <a:latin typeface="Cambria Math"/>
                            </a:rPr>
                            <m:t>𝜌</m:t>
                          </m:r>
                          <m:r>
                            <a:rPr lang="ru-RU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ru-RU" i="1">
                              <a:latin typeface="Cambria Math"/>
                            </a:rPr>
                            <m:t>)</m:t>
                          </m:r>
                        </m:e>
                      </m:rad>
                      <m:r>
                        <a:rPr lang="ru-RU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 smtClean="0"/>
                  <a:t>But </a:t>
                </a:r>
                <a:r>
                  <a:rPr lang="en-US" dirty="0"/>
                  <a:t>we found an exact (</a:t>
                </a:r>
                <a:r>
                  <a:rPr lang="en-US" dirty="0" err="1" smtClean="0"/>
                  <a:t>quaziclassical</a:t>
                </a:r>
                <a:r>
                  <a:rPr lang="en-US" dirty="0" smtClean="0"/>
                  <a:t>) </a:t>
                </a:r>
                <a:r>
                  <a:rPr lang="en-US" dirty="0"/>
                  <a:t>solution in media with changeable density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5" y="3429000"/>
                <a:ext cx="9144000" cy="2690288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600" t="-1134" r="-67" b="-2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767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Quazi</a:t>
            </a:r>
            <a:r>
              <a:rPr lang="en-US" sz="2800" dirty="0" smtClean="0"/>
              <a:t>-classical approximation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0" y="457200"/>
                <a:ext cx="9144000" cy="52220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Let us search solution in media with changing density in a form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i="1">
                          <a:latin typeface="Cambria Math"/>
                        </a:rPr>
                        <m:t>;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𝑏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𝑖</m:t>
                      </m:r>
                      <m:r>
                        <a:rPr lang="en-US" i="1">
                          <a:latin typeface="Cambria Math"/>
                        </a:rPr>
                        <m:t>𝜔</m:t>
                      </m:r>
                      <m:r>
                        <a:rPr lang="en-US" i="1">
                          <a:latin typeface="Cambria Math"/>
                        </a:rPr>
                        <m:t>𝑏</m:t>
                      </m:r>
                      <m:r>
                        <a:rPr lang="ru-RU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; </m:t>
                      </m:r>
                      <m:r>
                        <a:rPr lang="en-US" i="1">
                          <a:latin typeface="Cambria Math"/>
                        </a:rPr>
                        <m:t>𝑖</m:t>
                      </m:r>
                      <m:r>
                        <a:rPr lang="en-US" i="1">
                          <a:latin typeface="Cambria Math"/>
                        </a:rPr>
                        <m:t>𝜔</m:t>
                      </m:r>
                      <m:r>
                        <a:rPr lang="en-US" i="1">
                          <a:latin typeface="Cambria Math"/>
                        </a:rPr>
                        <m:t>𝑎</m:t>
                      </m:r>
                      <m:r>
                        <a:rPr lang="ru-RU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ru-RU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𝑏</m:t>
                      </m:r>
                      <m:r>
                        <a:rPr lang="en-US" i="1">
                          <a:latin typeface="Cambria Math"/>
                        </a:rPr>
                        <m:t>′.</m:t>
                      </m:r>
                    </m:oMath>
                  </m:oMathPara>
                </a14:m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𝑎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𝐶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nary>
                                <m:naryPr>
                                  <m:limLoc m:val="subSup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𝑑𝑥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den>
                                  </m:f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𝐷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ru-RU" i="1">
                                          <a:latin typeface="Cambria Math"/>
                                        </a:rPr>
                                        <m:t>𝑧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;</m:t>
                      </m:r>
                      <m:r>
                        <a:rPr lang="en-US" i="1">
                          <a:latin typeface="Cambria Math"/>
                        </a:rPr>
                        <m:t>𝑏</m:t>
                      </m:r>
                      <m:r>
                        <a:rPr lang="en-US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nary>
                                <m:naryPr>
                                  <m:limLoc m:val="subSup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𝑑𝑥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nary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𝐷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𝐷</m:t>
                          </m:r>
                          <m:r>
                            <a:rPr lang="en-US" i="1">
                              <a:latin typeface="Cambria Math"/>
                            </a:rPr>
                            <m:t>′−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𝑖</m:t>
                      </m:r>
                      <m:r>
                        <a:rPr lang="en-US" i="1">
                          <a:latin typeface="Cambria Math"/>
                        </a:rPr>
                        <m:t>𝜔</m:t>
                      </m:r>
                      <m:r>
                        <a:rPr lang="en-US" i="1">
                          <a:latin typeface="Cambria Math"/>
                        </a:rPr>
                        <m:t>𝑏</m:t>
                      </m:r>
                      <m:r>
                        <a:rPr lang="en-US" i="1">
                          <a:latin typeface="Cambria Math"/>
                        </a:rPr>
                        <m:t>; 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ru-RU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ru-RU" i="1">
                          <a:latin typeface="Cambria Math"/>
                        </a:rPr>
                        <m:t>𝑏</m:t>
                      </m:r>
                      <m:r>
                        <a:rPr lang="ru-RU" i="1">
                          <a:latin typeface="Cambria Math"/>
                        </a:rPr>
                        <m:t>′=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ru-RU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𝑏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/>
                        </a:rPr>
                        <m:t>= </m:t>
                      </m:r>
                      <m:r>
                        <a:rPr lang="en-US" i="1">
                          <a:latin typeface="Cambria Math"/>
                        </a:rPr>
                        <m:t>𝑖</m:t>
                      </m:r>
                      <m:r>
                        <a:rPr lang="en-US" i="1">
                          <a:latin typeface="Cambria Math"/>
                        </a:rPr>
                        <m:t>𝜔</m:t>
                      </m:r>
                      <m:r>
                        <a:rPr lang="en-US" i="1">
                          <a:latin typeface="Cambria Math"/>
                        </a:rPr>
                        <m:t>𝑎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𝑢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𝐷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+2</m:t>
                          </m:r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𝜔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𝑖</m:t>
                      </m:r>
                      <m:r>
                        <a:rPr lang="en-US" i="1">
                          <a:latin typeface="Cambria Math"/>
                        </a:rPr>
                        <m:t>𝜔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If</m:t>
                      </m:r>
                      <m:r>
                        <a:rPr lang="en-US" i="1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𝜔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/>
                        </a:rPr>
                        <m:t>≫1 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then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𝑢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𝐷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𝜔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+2</m:t>
                          </m:r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𝜔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+2</m:t>
                      </m:r>
                      <m:r>
                        <a:rPr lang="en-US" i="1">
                          <a:latin typeface="Cambria Math"/>
                        </a:rPr>
                        <m:t>𝑖</m:t>
                      </m:r>
                      <m:r>
                        <a:rPr lang="en-US" i="1">
                          <a:latin typeface="Cambria Math"/>
                        </a:rPr>
                        <m:t>𝜔</m:t>
                      </m:r>
                      <m:r>
                        <a:rPr lang="en-US" i="1">
                          <a:latin typeface="Cambria Math"/>
                        </a:rPr>
                        <m:t>;</m:t>
                      </m:r>
                      <m:r>
                        <a:rPr lang="en-US" i="1">
                          <a:latin typeface="Cambria Math"/>
                        </a:rPr>
                        <m:t>𝐷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𝐶𝑢</m:t>
                          </m:r>
                        </m:e>
                      </m:func>
                      <m:r>
                        <a:rPr lang="en-US" i="1">
                          <a:latin typeface="Cambria Math"/>
                        </a:rPr>
                        <m:t>+2</m:t>
                      </m:r>
                      <m:r>
                        <a:rPr lang="en-US" i="1">
                          <a:latin typeface="Cambria Math"/>
                        </a:rPr>
                        <m:t>𝑖</m:t>
                      </m:r>
                      <m:r>
                        <a:rPr lang="en-US" i="1">
                          <a:latin typeface="Cambria Math"/>
                        </a:rPr>
                        <m:t>𝜔</m:t>
                      </m:r>
                      <m:nary>
                        <m:naryPr>
                          <m:limLoc m:val="subSup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den>
                          </m:f>
                        </m:e>
                      </m:nary>
                      <m:r>
                        <a:rPr lang="en-US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If</m:t>
                      </m:r>
                      <m:r>
                        <a:rPr lang="en-US" i="1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𝜔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/>
                        </a:rPr>
                        <m:t>≪1 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then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𝑢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𝐷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+2</m:t>
                      </m:r>
                      <m:r>
                        <a:rPr lang="en-US" i="1">
                          <a:latin typeface="Cambria Math"/>
                        </a:rPr>
                        <m:t>𝑖</m:t>
                      </m:r>
                      <m:r>
                        <a:rPr lang="en-US" i="1">
                          <a:latin typeface="Cambria Math"/>
                        </a:rPr>
                        <m:t>𝜔</m:t>
                      </m:r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𝑂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i="1">
                          <a:latin typeface="Cambria Math"/>
                        </a:rPr>
                        <m:t>;</m:t>
                      </m:r>
                      <m:r>
                        <a:rPr lang="en-US" i="1">
                          <a:latin typeface="Cambria Math"/>
                        </a:rPr>
                        <m:t>𝐷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𝐶𝑢</m:t>
                          </m:r>
                        </m:e>
                      </m:func>
                      <m:r>
                        <a:rPr lang="en-US" i="1">
                          <a:latin typeface="Cambria Math"/>
                        </a:rPr>
                        <m:t>+2</m:t>
                      </m:r>
                      <m:r>
                        <a:rPr lang="en-US" i="1">
                          <a:latin typeface="Cambria Math"/>
                        </a:rPr>
                        <m:t>𝑖</m:t>
                      </m:r>
                      <m:r>
                        <a:rPr lang="en-US" i="1">
                          <a:latin typeface="Cambria Math"/>
                        </a:rPr>
                        <m:t>𝜔</m:t>
                      </m:r>
                      <m:nary>
                        <m:naryPr>
                          <m:limLoc m:val="subSup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den>
                          </m:f>
                        </m:e>
                      </m:nary>
                      <m:r>
                        <a:rPr lang="en-US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𝑎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𝐶𝑢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𝑧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nary>
                                <m:naryPr>
                                  <m:limLoc m:val="subSup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𝑑𝑥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nary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;</m:t>
                      </m:r>
                      <m:r>
                        <a:rPr lang="en-US" i="1">
                          <a:latin typeface="Cambria Math"/>
                        </a:rPr>
                        <m:t>𝑏</m:t>
                      </m:r>
                      <m:r>
                        <a:rPr lang="en-US" i="1">
                          <a:latin typeface="Cambria Math"/>
                        </a:rPr>
                        <m:t>=−</m:t>
                      </m:r>
                      <m:r>
                        <a:rPr lang="en-US" i="1">
                          <a:latin typeface="Cambria Math"/>
                        </a:rPr>
                        <m:t>𝐶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nary>
                                <m:naryPr>
                                  <m:limLoc m:val="subSup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𝑑𝑥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nary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Ergo:  starting with upward solution we receive the downward one with different </a:t>
                </a:r>
                <a:r>
                  <a:rPr lang="en-US" dirty="0" err="1" smtClean="0"/>
                  <a:t>predexponent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9144000" cy="5222007"/>
              </a:xfrm>
              <a:prstGeom prst="rect">
                <a:avLst/>
              </a:prstGeom>
              <a:blipFill rotWithShape="1">
                <a:blip r:embed="rId2"/>
                <a:stretch>
                  <a:fillRect l="-533" t="-583" r="-333" b="-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136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An </a:t>
            </a:r>
            <a:r>
              <a:rPr lang="en-US" sz="2400" dirty="0"/>
              <a:t>exact (</a:t>
            </a:r>
            <a:r>
              <a:rPr lang="en-US" sz="2400" dirty="0" err="1" smtClean="0"/>
              <a:t>quazi</a:t>
            </a:r>
            <a:r>
              <a:rPr lang="en-US" sz="2400" dirty="0" smtClean="0"/>
              <a:t>-classical) MHD solution: a torsion Alfven waves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0" y="3995678"/>
                <a:ext cx="6229351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600" dirty="0" smtClean="0"/>
                  <a:t>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1600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ru-RU" sz="1600" i="1">
                            <a:latin typeface="Cambria Math"/>
                          </a:rPr>
                          <m:t>𝐴</m:t>
                        </m:r>
                      </m:sub>
                    </m:sSub>
                    <m:r>
                      <a:rPr lang="ru-RU" sz="1600" i="1">
                        <a:latin typeface="Cambria Math"/>
                      </a:rPr>
                      <m:t>(</m:t>
                    </m:r>
                    <m:r>
                      <a:rPr lang="ru-RU" sz="1600" i="1">
                        <a:latin typeface="Cambria Math"/>
                      </a:rPr>
                      <m:t>𝑧</m:t>
                    </m:r>
                    <m:r>
                      <a:rPr lang="ru-RU" sz="1600" i="1">
                        <a:latin typeface="Cambria Math"/>
                      </a:rPr>
                      <m:t>)=</m:t>
                    </m:r>
                    <m:sSub>
                      <m:sSubPr>
                        <m:ctrlPr>
                          <a:rPr lang="en-US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1600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US" sz="1600" i="1">
                        <a:latin typeface="Cambria Math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/>
                          </a:rPr>
                          <m:t>4</m:t>
                        </m:r>
                        <m:r>
                          <a:rPr lang="en-US" sz="1600" i="1">
                            <a:latin typeface="Cambria Math"/>
                          </a:rPr>
                          <m:t>𝜋𝜌</m:t>
                        </m:r>
                        <m:r>
                          <a:rPr lang="en-US" sz="1600" i="1">
                            <a:latin typeface="Cambria Math"/>
                          </a:rPr>
                          <m:t>(</m:t>
                        </m:r>
                        <m:r>
                          <a:rPr lang="en-US" sz="1600" i="1">
                            <a:latin typeface="Cambria Math"/>
                          </a:rPr>
                          <m:t>𝑧</m:t>
                        </m:r>
                        <m:r>
                          <a:rPr lang="en-US" sz="1600" i="1">
                            <a:latin typeface="Cambria Math"/>
                          </a:rPr>
                          <m:t>)</m:t>
                        </m:r>
                      </m:e>
                    </m:rad>
                  </m:oMath>
                </a14:m>
                <a:r>
                  <a:rPr lang="en-US" sz="1600" dirty="0" smtClean="0"/>
                  <a:t> is the Alfven velocity increasing with height</a:t>
                </a:r>
                <a:r>
                  <a:rPr lang="en-US" sz="2000" dirty="0"/>
                  <a:t> </a:t>
                </a:r>
                <a:r>
                  <a:rPr lang="en-US" sz="2000" i="1" dirty="0" smtClean="0">
                    <a:latin typeface="Adobe Arabic" pitchFamily="18" charset="-78"/>
                    <a:cs typeface="Adobe Arabic" pitchFamily="18" charset="-78"/>
                  </a:rPr>
                  <a:t>z</a:t>
                </a:r>
                <a:r>
                  <a:rPr lang="en-US" sz="1600" dirty="0" smtClean="0"/>
                  <a:t>.  There are 2 integration constants: velocity amplitude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600" i="1">
                            <a:latin typeface="Cambria Math"/>
                          </a:rPr>
                          <m:t>𝜑</m:t>
                        </m:r>
                        <m:r>
                          <a:rPr lang="en-US" sz="1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600" dirty="0" smtClean="0"/>
                  <a:t> (a function </a:t>
                </a:r>
                <a:r>
                  <a:rPr lang="en-US" sz="1600" dirty="0"/>
                  <a:t>of frequency </a:t>
                </a:r>
                <a:r>
                  <a:rPr lang="en-US" sz="1600" dirty="0">
                    <a:latin typeface="Symbol" pitchFamily="18" charset="2"/>
                  </a:rPr>
                  <a:t>w</a:t>
                </a:r>
                <a:r>
                  <a:rPr lang="en-US" sz="1600" dirty="0"/>
                  <a:t>): and </a:t>
                </a:r>
                <a:r>
                  <a:rPr lang="en-US" sz="1600" dirty="0" smtClean="0"/>
                  <a:t>height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600" dirty="0" smtClean="0"/>
                  <a:t>. </a:t>
                </a:r>
              </a:p>
              <a:p>
                <a:pPr algn="just"/>
                <a:r>
                  <a:rPr lang="en-US" sz="1600" dirty="0" smtClean="0"/>
                  <a:t>Magnetic field amplitude is proportion to velocity </a:t>
                </a:r>
                <a:r>
                  <a:rPr lang="en-US" sz="1600" dirty="0"/>
                  <a:t>amplitude </a:t>
                </a:r>
                <a:r>
                  <a:rPr lang="en-US" sz="1600" dirty="0" smtClean="0"/>
                  <a:t>but decreasing. </a:t>
                </a:r>
              </a:p>
              <a:p>
                <a:pPr algn="just"/>
                <a:r>
                  <a:rPr lang="en-US" sz="1600" dirty="0" smtClean="0"/>
                  <a:t>This solution has strong dispersion: the wave length is increasing with height – for the solar atmosphere </a:t>
                </a:r>
                <a:r>
                  <a:rPr lang="en-US" sz="1600" u="sng" dirty="0" smtClean="0"/>
                  <a:t>exponentially</a:t>
                </a:r>
                <a:r>
                  <a:rPr lang="en-US" sz="1600" dirty="0" smtClean="0"/>
                  <a:t>!</a:t>
                </a:r>
              </a:p>
              <a:p>
                <a:pPr algn="just"/>
                <a:endParaRPr lang="en-US" dirty="0" smtClean="0"/>
              </a:p>
              <a:p>
                <a:pPr algn="just"/>
                <a:r>
                  <a:rPr lang="en-US" sz="1400" dirty="0" smtClean="0"/>
                  <a:t>Solar atmosphere velocities: sound (blue), turbulent (green), Alfven (red) and its exponential </a:t>
                </a:r>
                <a:r>
                  <a:rPr lang="en-US" sz="1400" dirty="0" err="1" smtClean="0"/>
                  <a:t>upproximation</a:t>
                </a:r>
                <a:r>
                  <a:rPr lang="en-US" sz="1400" dirty="0" smtClean="0"/>
                  <a:t> (dashed). </a:t>
                </a:r>
                <a:r>
                  <a:rPr lang="en-US" sz="1400" dirty="0"/>
                  <a:t>Pay attention that sound, Alfven and turbulent velocities becomes of the same order at transition region (z = 1850 km).  </a:t>
                </a:r>
                <a:r>
                  <a:rPr lang="en-US" sz="1400" dirty="0" smtClean="0"/>
                  <a:t>    </a:t>
                </a:r>
                <a:endParaRPr lang="en-US" sz="14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95678"/>
                <a:ext cx="6229351" cy="2862322"/>
              </a:xfrm>
              <a:prstGeom prst="rect">
                <a:avLst/>
              </a:prstGeom>
              <a:blipFill rotWithShape="1">
                <a:blip r:embed="rId2"/>
                <a:stretch>
                  <a:fillRect l="-978" r="-489" b="-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228600" y="381000"/>
                <a:ext cx="8915400" cy="3514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The upward wave: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nary>
                                <m:naryPr>
                                  <m:limLoc m:val="subSup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𝑑𝑥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nary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𝜑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nary>
                                <m:naryPr>
                                  <m:limLoc m:val="subSup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𝑑𝑥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nary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</a:t>
                </a:r>
                <a:r>
                  <a:rPr lang="en-US" dirty="0" smtClean="0"/>
                  <a:t>downward </a:t>
                </a:r>
                <a:r>
                  <a:rPr lang="en-US" dirty="0"/>
                  <a:t>wave: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nary>
                                <m:naryPr>
                                  <m:limLoc m:val="subSup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𝑑𝑥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nary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nary>
                                <m:naryPr>
                                  <m:limLoc m:val="subSup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𝑑𝑥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nary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381000"/>
                <a:ext cx="8915400" cy="3514295"/>
              </a:xfrm>
              <a:prstGeom prst="rect">
                <a:avLst/>
              </a:prstGeom>
              <a:blipFill rotWithShape="1">
                <a:blip r:embed="rId3"/>
                <a:stretch>
                  <a:fillRect l="-616" t="-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575" y="3511542"/>
            <a:ext cx="2638425" cy="334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0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200" y="0"/>
            <a:ext cx="6400800" cy="1066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Graphical presentation of torsion </a:t>
            </a:r>
            <a:r>
              <a:rPr lang="en-US" sz="3200" dirty="0"/>
              <a:t>Alfven upward wave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6600" y="5791200"/>
            <a:ext cx="5867400" cy="8382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000" dirty="0" smtClean="0"/>
              <a:t>The torsion Alfven upward wave </a:t>
            </a:r>
            <a:r>
              <a:rPr lang="en-US" sz="2000" dirty="0"/>
              <a:t>in dependence on height z and time </a:t>
            </a:r>
            <a:r>
              <a:rPr lang="en-US" sz="2000" i="1" dirty="0"/>
              <a:t>t</a:t>
            </a:r>
            <a:r>
              <a:rPr lang="en-US" sz="2000" dirty="0"/>
              <a:t> for a frequency with a period </a:t>
            </a:r>
            <a:r>
              <a:rPr lang="en-US" sz="2000" i="1" dirty="0"/>
              <a:t>T</a:t>
            </a:r>
            <a:r>
              <a:rPr lang="en-US" sz="2000" dirty="0"/>
              <a:t> = 10 min.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04"/>
            <a:ext cx="3193498" cy="67550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295401"/>
            <a:ext cx="5638800" cy="402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9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60960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sz="3100" dirty="0" smtClean="0"/>
                  <a:t>Radial dependence of vortex density: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𝜕</m:t>
                        </m:r>
                        <m:sSub>
                          <m:sSub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𝜕</m:t>
                        </m:r>
                        <m:r>
                          <a:rPr lang="en-US" sz="2200" i="1">
                            <a:latin typeface="Cambria Math"/>
                          </a:rPr>
                          <m:t>𝑡</m:t>
                        </m:r>
                      </m:den>
                    </m:f>
                    <m:r>
                      <a:rPr lang="en-US" sz="22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</a:rPr>
                              <m:t>𝜑</m:t>
                            </m:r>
                          </m:sub>
                          <m:sup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𝑟</m:t>
                        </m:r>
                      </m:den>
                    </m:f>
                    <m:r>
                      <a:rPr lang="en-US" sz="2200" i="1">
                        <a:latin typeface="Cambria Math"/>
                      </a:rPr>
                      <m:t>=−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</a:rPr>
                          <m:t>𝑢</m:t>
                        </m:r>
                      </m:e>
                      <m:sup>
                        <m:r>
                          <a:rPr lang="en-US" sz="2200" i="1">
                            <a:latin typeface="Cambria Math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𝜕</m:t>
                        </m:r>
                        <m:func>
                          <m:func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2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en-US" sz="2200" i="1">
                                <a:latin typeface="Cambria Math"/>
                              </a:rPr>
                              <m:t>𝜌</m:t>
                            </m:r>
                          </m:e>
                        </m:func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𝜕</m:t>
                        </m:r>
                        <m:r>
                          <a:rPr lang="en-US" sz="2200" i="1">
                            <a:latin typeface="Cambria Math"/>
                          </a:rPr>
                          <m:t>𝑟</m:t>
                        </m:r>
                      </m:den>
                    </m:f>
                    <m:r>
                      <a:rPr lang="en-US" sz="22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609600"/>
              </a:xfrm>
              <a:blipFill rotWithShape="1">
                <a:blip r:embed="rId2"/>
                <a:stretch>
                  <a:fillRect t="-2000" b="-2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533400" y="1600199"/>
                <a:ext cx="4556312" cy="16409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func>
                            <m:func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𝜌</m:t>
                              </m:r>
                            </m:e>
                          </m:func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sz="2000" i="1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〈"/>
                                  <m:endChr m:val="〉"/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𝜑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20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𝑟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𝑡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𝑧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𝜑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sSup>
                        <m:s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 .</m:t>
                      </m:r>
                    </m:oMath>
                  </m:oMathPara>
                </a14:m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𝜌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𝜌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∞</m:t>
                          </m:r>
                        </m:sub>
                      </m:sSub>
                      <m:func>
                        <m:funcPr>
                          <m:ctrlPr>
                            <a:rPr lang="en-US" sz="20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000" i="1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𝑣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𝜑</m:t>
                                              </m:r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𝑢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nary>
                                <m:naryPr>
                                  <m:limLoc m:val="subSup"/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𝑟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∞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𝑑𝑥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nary>
                            </m:e>
                          </m:d>
                        </m:e>
                      </m:func>
                      <m:r>
                        <a:rPr lang="en-US" sz="20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600199"/>
                <a:ext cx="4556312" cy="164096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1" y="584536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N</a:t>
            </a:r>
            <a:r>
              <a:rPr lang="en-US" sz="2000" dirty="0" smtClean="0"/>
              <a:t>eglecting small radial velocities we can solve its time-averaged equation. </a:t>
            </a:r>
            <a:r>
              <a:rPr lang="en-US" sz="2000" dirty="0"/>
              <a:t>T</a:t>
            </a:r>
            <a:r>
              <a:rPr lang="en-US" sz="2000" dirty="0" smtClean="0"/>
              <a:t>here is no magnetic field in it; the radial variable could be separated from </a:t>
            </a:r>
            <a:r>
              <a:rPr lang="en-US" sz="2000" i="1" dirty="0" smtClean="0"/>
              <a:t>z</a:t>
            </a:r>
            <a:r>
              <a:rPr lang="en-US" sz="2000" dirty="0" smtClean="0"/>
              <a:t> and</a:t>
            </a:r>
            <a:r>
              <a:rPr lang="en-US" sz="2000" i="1" dirty="0" smtClean="0"/>
              <a:t> t</a:t>
            </a:r>
            <a:r>
              <a:rPr lang="en-US" sz="2000" dirty="0" smtClean="0"/>
              <a:t>. Thus we can integrate it to obtain the density dependence: 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9526" y="3159772"/>
                <a:ext cx="5181600" cy="38129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The question is can we treat angular velocities as not small comparing with solar sound velocity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=7÷8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km/s.  The full answer is not clear. I will suppose – yes,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𝜑</m:t>
                        </m:r>
                      </m:sub>
                    </m:sSub>
                  </m:oMath>
                </a14:m>
                <a:r>
                  <a:rPr lang="en-US" sz="2000" dirty="0" smtClean="0"/>
                  <a:t> can reach </a:t>
                </a:r>
                <a:r>
                  <a:rPr lang="en-US" sz="2000" dirty="0"/>
                  <a:t>sound velocity </a:t>
                </a:r>
                <a:r>
                  <a:rPr lang="en-US" sz="2000" dirty="0" smtClean="0"/>
                  <a:t>at least by the order of magnitude. It  does not contradict to conditions of Euler equations, since there is no density contrast. </a:t>
                </a:r>
              </a:p>
              <a:p>
                <a:r>
                  <a:rPr lang="en-US" sz="2000" dirty="0" smtClean="0"/>
                  <a:t>Since density near the core are lower than outside the vortex the Alfven velocity is higher in</a:t>
                </a:r>
                <a:r>
                  <a:rPr lang="en-US" sz="2000" dirty="0"/>
                  <a:t> the core</a:t>
                </a:r>
                <a:r>
                  <a:rPr lang="en-US" sz="2000" dirty="0" smtClean="0"/>
                  <a:t>. It could lead to self-focusing of torsion MHD waves.</a:t>
                </a:r>
                <a:endParaRPr lang="en-US" sz="20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6" y="3159772"/>
                <a:ext cx="5181600" cy="3812967"/>
              </a:xfrm>
              <a:prstGeom prst="rect">
                <a:avLst/>
              </a:prstGeom>
              <a:blipFill rotWithShape="1">
                <a:blip r:embed="rId4"/>
                <a:stretch>
                  <a:fillRect l="-1294" t="-799" r="-706" b="-1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430" y="1304923"/>
            <a:ext cx="3783710" cy="23336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5181600" y="3575463"/>
                <a:ext cx="3552797" cy="14907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/>
                  <a:t>Radial dependences of </a:t>
                </a:r>
                <a:r>
                  <a:rPr lang="en-US" sz="1600" dirty="0" smtClean="0"/>
                  <a:t>density for the </a:t>
                </a:r>
                <a:r>
                  <a:rPr lang="en-US" sz="1600" dirty="0"/>
                  <a:t>Burgers—</a:t>
                </a:r>
                <a:r>
                  <a:rPr lang="en-US" sz="1600" dirty="0" err="1"/>
                  <a:t>Rott</a:t>
                </a:r>
                <a:r>
                  <a:rPr lang="en-US" sz="1600" dirty="0"/>
                  <a:t> vortex </a:t>
                </a:r>
                <a:r>
                  <a:rPr lang="en-US" sz="1600" dirty="0" smtClean="0"/>
                  <a:t>in cases: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𝜑</m:t>
                        </m:r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</m:oMath>
                </a14:m>
                <a:r>
                  <a:rPr lang="en-US" sz="1600" dirty="0" smtClean="0"/>
                  <a:t> 0.75 (blue line);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𝜑</m:t>
                        </m:r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</m:oMath>
                </a14:m>
                <a:r>
                  <a:rPr lang="en-US" sz="1600" dirty="0" smtClean="0"/>
                  <a:t> 1.0 (yellow line);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𝜑</m:t>
                        </m:r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</m:oMath>
                </a14:m>
                <a:r>
                  <a:rPr lang="en-US" sz="1600" dirty="0" smtClean="0"/>
                  <a:t> 1.25 (red </a:t>
                </a:r>
                <a:r>
                  <a:rPr lang="en-US" sz="1600" dirty="0"/>
                  <a:t>line</a:t>
                </a:r>
                <a:r>
                  <a:rPr lang="en-US" sz="1600" dirty="0" smtClean="0"/>
                  <a:t>).</a:t>
                </a:r>
                <a:endParaRPr lang="en-US" sz="1600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3575463"/>
                <a:ext cx="3552797" cy="1490793"/>
              </a:xfrm>
              <a:prstGeom prst="rect">
                <a:avLst/>
              </a:prstGeom>
              <a:blipFill rotWithShape="1">
                <a:blip r:embed="rId6"/>
                <a:stretch>
                  <a:fillRect l="-858" t="-1230" b="-2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Рисунок 9" descr="VortexVeloci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82186" y="4976576"/>
            <a:ext cx="1761814" cy="182390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313535" y="6461927"/>
            <a:ext cx="20975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Radial </a:t>
            </a:r>
            <a:r>
              <a:rPr lang="en-US" sz="1600" dirty="0" smtClean="0"/>
              <a:t>velocities (km/s)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7020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Wave energy transfer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0"/>
                <a:ext cx="7315200" cy="6019800"/>
              </a:xfrm>
            </p:spPr>
            <p:txBody>
              <a:bodyPr>
                <a:normAutofit fontScale="475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For energy flux we study the upward wave only</a:t>
                </a:r>
                <a:r>
                  <a:rPr lang="ru-RU" dirty="0"/>
                  <a:t>. </a:t>
                </a:r>
                <a:r>
                  <a:rPr lang="en-US" dirty="0"/>
                  <a:t>Then the upward energy transfer </a:t>
                </a:r>
                <a:r>
                  <a:rPr lang="en-US" dirty="0" smtClean="0"/>
                  <a:t>from a point (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r, z</a:t>
                </a:r>
                <a:r>
                  <a:rPr lang="en-US" dirty="0" smtClean="0"/>
                  <a:t>) is </a:t>
                </a:r>
                <a:r>
                  <a:rPr lang="en-US" dirty="0"/>
                  <a:t>equal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>
                              <a:latin typeface="Cambria Math"/>
                            </a:rPr>
                            <m:t>4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π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𝜑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>
                              <a:latin typeface="Cambria Math"/>
                            </a:rPr>
                            <m:t>4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π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𝐴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nary>
                                <m:naryPr>
                                  <m:limLoc m:val="subSup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p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𝑑𝑥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/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𝑢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 upward energy flux density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𝑟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dirty="0"/>
                  <a:t> is always positive, it pulsates with double frequency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2</m:t>
                    </m:r>
                    <m:r>
                      <a:rPr lang="en-US" i="1">
                        <a:latin typeface="Cambria Math"/>
                      </a:rPr>
                      <m:t>𝜔</m:t>
                    </m:r>
                    <m:r>
                      <a:rPr lang="en-US" i="1">
                        <a:latin typeface="Cambria Math"/>
                      </a:rPr>
                      <m:t>.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Let us average it over time </a:t>
                </a:r>
                <a:r>
                  <a:rPr lang="en-US" dirty="0" smtClean="0"/>
                  <a:t>changing </a:t>
                </a:r>
                <a:r>
                  <a:rPr lang="en-US" dirty="0" err="1" smtClean="0"/>
                  <a:t>cosin</a:t>
                </a:r>
                <a:r>
                  <a:rPr lang="en-US" dirty="0" smtClean="0"/>
                  <a:t> </a:t>
                </a:r>
                <a:r>
                  <a:rPr lang="en-US" dirty="0"/>
                  <a:t>squared </a:t>
                </a:r>
                <a:r>
                  <a:rPr lang="en-US" dirty="0" smtClean="0"/>
                  <a:t>=&gt; </a:t>
                </a:r>
                <a:r>
                  <a:rPr lang="en-US" dirty="0"/>
                  <a:t>½. </a:t>
                </a:r>
                <a:endParaRPr lang="en-US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>
                              <a:latin typeface="Cambria Math"/>
                            </a:rPr>
                            <m:t>8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π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𝐴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i="1">
                          <a:latin typeface="Cambria Math"/>
                        </a:rPr>
                        <m:t>. 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Then we integrate the flux over vortex area and over the all frequency spectrum. The resulting energy flux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is equal to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〈"/>
                                  <m:endChr m:val="〉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𝑧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>
                              <a:latin typeface="Cambria Math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π</m:t>
                          </m:r>
                        </m:e>
                      </m:nary>
                      <m:r>
                        <a:rPr lang="en-US" i="1">
                          <a:latin typeface="Cambria Math"/>
                        </a:rPr>
                        <m:t>𝑟𝑑𝑟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</a:rPr>
                            <m:t>𝜌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𝐴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𝑦𝑅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𝜋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/>
                            </a:rPr>
                            <m:t>𝜌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𝐴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Here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Rankine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</m:rad>
                      <m:r>
                        <a:rPr lang="en-US" i="1">
                          <a:latin typeface="Cambria Math"/>
                        </a:rPr>
                        <m:t>=1.65;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B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R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=1.33;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>
                              <a:latin typeface="Cambria Math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D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𝑒</m:t>
                      </m:r>
                      <m:r>
                        <a:rPr lang="en-US" i="1">
                          <a:latin typeface="Cambria Math"/>
                        </a:rPr>
                        <m:t>=2.72.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Comparing </a:t>
                </a:r>
                <a:r>
                  <a:rPr lang="en-US" dirty="0"/>
                  <a:t>it with the energy density of the vortex itself </a:t>
                </a: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𝜀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𝜋</m:t>
                      </m:r>
                      <m:nary>
                        <m:naryPr>
                          <m:limLoc m:val="subSup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𝜌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𝜑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  <m:r>
                        <a:rPr lang="en-US" i="1">
                          <a:latin typeface="Cambria Math"/>
                        </a:rPr>
                        <m:t>𝑟𝑑𝑟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𝜋𝜌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e>
                      </m:d>
                      <m:sSubSup>
                        <m:sSubSupPr>
                          <m:ctrlPr>
                            <a:rPr lang="en-US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bSup>
                      <m:nary>
                        <m:naryPr>
                          <m:limLoc m:val="subSup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i="1">
                          <a:latin typeface="Cambria Math"/>
                        </a:rPr>
                        <m:t>𝑟𝑑𝑟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𝜋𝜌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e>
                      </m:d>
                      <m:sSubSup>
                        <m:sSubSupPr>
                          <m:ctrlPr>
                            <a:rPr lang="en-US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bSup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𝑦𝑅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we </a:t>
                </a:r>
                <a:r>
                  <a:rPr lang="en-US" dirty="0"/>
                  <a:t>have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ru-RU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𝜀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It means a remarkable relation: 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sz="3800" dirty="0" smtClean="0"/>
                  <a:t>The </a:t>
                </a:r>
                <a:r>
                  <a:rPr lang="en-US" sz="3800" dirty="0"/>
                  <a:t>wave energy flux from a vortex is equal to </a:t>
                </a:r>
                <a:r>
                  <a:rPr lang="en-US" sz="3800" dirty="0" smtClean="0"/>
                  <a:t>its self energy density </a:t>
                </a:r>
                <a:r>
                  <a:rPr lang="en-US" sz="3800" dirty="0"/>
                  <a:t>times </a:t>
                </a:r>
                <a:r>
                  <a:rPr lang="en-US" sz="3800" dirty="0" smtClean="0"/>
                  <a:t>Alfven </a:t>
                </a:r>
                <a:r>
                  <a:rPr lang="en-US" sz="3800" dirty="0"/>
                  <a:t>velocity</a:t>
                </a:r>
                <a:r>
                  <a:rPr lang="en-US" sz="3800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  <a:r>
                  <a:rPr lang="en-US" dirty="0"/>
                  <a:t>It is correct at any height</a:t>
                </a:r>
                <a:r>
                  <a:rPr lang="ru-RU" dirty="0"/>
                  <a:t>.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0"/>
                <a:ext cx="7315200" cy="6019800"/>
              </a:xfrm>
              <a:blipFill rotWithShape="1">
                <a:blip r:embed="rId2"/>
                <a:stretch>
                  <a:fillRect l="-667" t="-810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111" y="4267200"/>
            <a:ext cx="266062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8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7" y="1852508"/>
            <a:ext cx="8727849" cy="50054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627803" y="1524000"/>
            <a:ext cx="3508204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Solar flux: </a:t>
            </a:r>
            <a:r>
              <a:rPr lang="en-US" sz="2000" i="1" dirty="0"/>
              <a:t>F</a:t>
            </a:r>
            <a:r>
              <a:rPr lang="en-US" sz="2000" baseline="-25000" dirty="0"/>
              <a:t>S</a:t>
            </a:r>
            <a:r>
              <a:rPr lang="en-US" sz="2000" dirty="0"/>
              <a:t> = 6.3153 10</a:t>
            </a:r>
            <a:r>
              <a:rPr lang="en-US" sz="2000" baseline="30000" dirty="0"/>
              <a:t>7 </a:t>
            </a:r>
            <a:r>
              <a:rPr lang="en-US" sz="2000" dirty="0" smtClean="0"/>
              <a:t>Wm</a:t>
            </a:r>
            <a:r>
              <a:rPr lang="en-US" sz="2000" baseline="30000" dirty="0" smtClean="0"/>
              <a:t>-2</a:t>
            </a:r>
            <a:r>
              <a:rPr lang="en-US" sz="2000" i="1" dirty="0" smtClean="0"/>
              <a:t>;</a:t>
            </a:r>
          </a:p>
          <a:p>
            <a:r>
              <a:rPr lang="en-US" sz="2000" dirty="0" smtClean="0"/>
              <a:t>Integrated fluxes:</a:t>
            </a:r>
            <a:endParaRPr lang="en-US" sz="2000" dirty="0"/>
          </a:p>
          <a:p>
            <a:r>
              <a:rPr lang="en-US" sz="2000" i="1" dirty="0"/>
              <a:t>F</a:t>
            </a:r>
            <a:r>
              <a:rPr lang="en-US" sz="2000" baseline="-25000" dirty="0"/>
              <a:t>1</a:t>
            </a:r>
            <a:r>
              <a:rPr lang="en-US" sz="2000" dirty="0"/>
              <a:t> = 1.28 10</a:t>
            </a:r>
            <a:r>
              <a:rPr lang="en-US" sz="2000" baseline="30000" dirty="0"/>
              <a:t>8 </a:t>
            </a:r>
            <a:r>
              <a:rPr lang="en-US" sz="2000" dirty="0" smtClean="0"/>
              <a:t>Wm</a:t>
            </a:r>
            <a:r>
              <a:rPr lang="en-US" sz="2000" baseline="30000" dirty="0" smtClean="0"/>
              <a:t>-2</a:t>
            </a:r>
            <a:r>
              <a:rPr lang="en-US" sz="2000" dirty="0" smtClean="0"/>
              <a:t> </a:t>
            </a:r>
            <a:r>
              <a:rPr lang="en-US" sz="2000" dirty="0"/>
              <a:t>= 2</a:t>
            </a:r>
            <a:r>
              <a:rPr lang="en-US" sz="2000" i="1" dirty="0"/>
              <a:t>F</a:t>
            </a:r>
            <a:r>
              <a:rPr lang="en-US" sz="2000" baseline="-25000" dirty="0"/>
              <a:t>S</a:t>
            </a:r>
            <a:r>
              <a:rPr lang="en-US" sz="2000" dirty="0"/>
              <a:t>; </a:t>
            </a:r>
          </a:p>
          <a:p>
            <a:r>
              <a:rPr lang="en-US" sz="2000" i="1" dirty="0"/>
              <a:t>F</a:t>
            </a:r>
            <a:r>
              <a:rPr lang="en-US" sz="2000" baseline="-25000" dirty="0"/>
              <a:t>2</a:t>
            </a:r>
            <a:r>
              <a:rPr lang="en-US" sz="2000" dirty="0"/>
              <a:t> = – </a:t>
            </a:r>
            <a:r>
              <a:rPr lang="en-US" sz="2000" dirty="0" smtClean="0"/>
              <a:t>1.4 </a:t>
            </a:r>
            <a:r>
              <a:rPr lang="en-US" sz="2000" dirty="0"/>
              <a:t>10</a:t>
            </a:r>
            <a:r>
              <a:rPr lang="en-US" sz="2000" baseline="30000" dirty="0"/>
              <a:t>5 </a:t>
            </a:r>
            <a:r>
              <a:rPr lang="en-US" sz="2000" dirty="0" smtClean="0"/>
              <a:t>Wm</a:t>
            </a:r>
            <a:r>
              <a:rPr lang="en-US" sz="2000" baseline="30000" dirty="0" smtClean="0"/>
              <a:t>-2</a:t>
            </a:r>
            <a:r>
              <a:rPr lang="en-US" sz="2000" dirty="0" smtClean="0"/>
              <a:t> </a:t>
            </a:r>
            <a:r>
              <a:rPr lang="en-US" sz="2000" dirty="0"/>
              <a:t>= – </a:t>
            </a:r>
            <a:r>
              <a:rPr lang="en-US" sz="2000" dirty="0" smtClean="0"/>
              <a:t>2 </a:t>
            </a:r>
            <a:r>
              <a:rPr lang="en-US" sz="2000" dirty="0"/>
              <a:t>10</a:t>
            </a:r>
            <a:r>
              <a:rPr lang="en-US" sz="2000" baseline="30000" dirty="0"/>
              <a:t>-3</a:t>
            </a:r>
            <a:r>
              <a:rPr lang="en-US" sz="2000" dirty="0"/>
              <a:t> </a:t>
            </a:r>
            <a:r>
              <a:rPr lang="en-US" sz="2000" i="1" dirty="0" smtClean="0"/>
              <a:t>F</a:t>
            </a:r>
            <a:r>
              <a:rPr lang="en-US" sz="2000" baseline="-25000" dirty="0" smtClean="0"/>
              <a:t>S</a:t>
            </a:r>
            <a:r>
              <a:rPr lang="en-US" sz="2000" dirty="0" smtClean="0"/>
              <a:t>;</a:t>
            </a:r>
            <a:endParaRPr lang="en-US" sz="2000" dirty="0"/>
          </a:p>
          <a:p>
            <a:r>
              <a:rPr lang="en-US" sz="2000" i="1" dirty="0"/>
              <a:t>F</a:t>
            </a:r>
            <a:r>
              <a:rPr lang="en-US" sz="2000" baseline="-25000" dirty="0"/>
              <a:t>3</a:t>
            </a:r>
            <a:r>
              <a:rPr lang="en-US" sz="2000" dirty="0"/>
              <a:t> = 5.6 10</a:t>
            </a:r>
            <a:r>
              <a:rPr lang="en-US" sz="2000" baseline="30000" dirty="0"/>
              <a:t>3 </a:t>
            </a:r>
            <a:r>
              <a:rPr lang="en-US" sz="2000" dirty="0" smtClean="0"/>
              <a:t>Wm</a:t>
            </a:r>
            <a:r>
              <a:rPr lang="en-US" sz="2000" baseline="30000" dirty="0" smtClean="0"/>
              <a:t>-2</a:t>
            </a:r>
            <a:r>
              <a:rPr lang="en-US" sz="2000" dirty="0" smtClean="0"/>
              <a:t> </a:t>
            </a:r>
            <a:r>
              <a:rPr lang="en-US" sz="2000" dirty="0"/>
              <a:t>~ 0.01% </a:t>
            </a:r>
            <a:r>
              <a:rPr lang="en-US" sz="2000" i="1" dirty="0" smtClean="0"/>
              <a:t>F</a:t>
            </a:r>
            <a:r>
              <a:rPr lang="en-US" sz="2000" baseline="-25000" dirty="0" smtClean="0"/>
              <a:t>S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526" y="26075"/>
            <a:ext cx="9144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Net </a:t>
            </a:r>
            <a:r>
              <a:rPr lang="en-US" dirty="0" err="1"/>
              <a:t>radiative</a:t>
            </a:r>
            <a:r>
              <a:rPr lang="en-US" dirty="0"/>
              <a:t> cooling </a:t>
            </a:r>
            <a:r>
              <a:rPr lang="en-US" dirty="0" smtClean="0"/>
              <a:t>rates (NRCR), </a:t>
            </a:r>
            <a:r>
              <a:rPr lang="en-US" dirty="0"/>
              <a:t>or net </a:t>
            </a:r>
            <a:r>
              <a:rPr lang="en-US" dirty="0" err="1"/>
              <a:t>radiative</a:t>
            </a:r>
            <a:r>
              <a:rPr lang="en-US" dirty="0"/>
              <a:t> </a:t>
            </a:r>
            <a:r>
              <a:rPr lang="en-US" dirty="0" smtClean="0"/>
              <a:t>losses is sum over all </a:t>
            </a:r>
            <a:r>
              <a:rPr lang="en-US" dirty="0"/>
              <a:t>lines and </a:t>
            </a:r>
            <a:r>
              <a:rPr lang="en-US" dirty="0" smtClean="0"/>
              <a:t>continua. </a:t>
            </a:r>
          </a:p>
          <a:p>
            <a:r>
              <a:rPr lang="en-US" dirty="0" smtClean="0"/>
              <a:t>In </a:t>
            </a:r>
            <a:r>
              <a:rPr lang="en-US" dirty="0"/>
              <a:t>a steady state, the </a:t>
            </a:r>
            <a:r>
              <a:rPr lang="en-US" dirty="0" smtClean="0"/>
              <a:t>total net </a:t>
            </a:r>
            <a:r>
              <a:rPr lang="en-US" dirty="0"/>
              <a:t>radiation cooling rate must be balanced by the non-</a:t>
            </a:r>
            <a:r>
              <a:rPr lang="en-US" dirty="0" err="1"/>
              <a:t>radiative</a:t>
            </a:r>
            <a:r>
              <a:rPr lang="en-US" dirty="0"/>
              <a:t> (mechanical or </a:t>
            </a:r>
            <a:r>
              <a:rPr lang="en-US" dirty="0" smtClean="0"/>
              <a:t>magnetic) heating needed </a:t>
            </a:r>
            <a:r>
              <a:rPr lang="en-US" dirty="0"/>
              <a:t>to produce the given atmosphere</a:t>
            </a:r>
            <a:r>
              <a:rPr lang="en-US" dirty="0" smtClean="0"/>
              <a:t>. Negative </a:t>
            </a:r>
            <a:r>
              <a:rPr lang="en-US" dirty="0"/>
              <a:t>total rate in the temperature minimum </a:t>
            </a:r>
            <a:r>
              <a:rPr lang="en-US" dirty="0" smtClean="0"/>
              <a:t>region occurs mainly due </a:t>
            </a:r>
            <a:r>
              <a:rPr lang="en-US" dirty="0"/>
              <a:t>to </a:t>
            </a:r>
            <a:r>
              <a:rPr lang="en-US" dirty="0" smtClean="0"/>
              <a:t>ion H</a:t>
            </a:r>
            <a:r>
              <a:rPr lang="en-US" baseline="30000" dirty="0" smtClean="0"/>
              <a:t>–</a:t>
            </a:r>
            <a:r>
              <a:rPr lang="en-US" dirty="0" smtClean="0"/>
              <a:t>. (E. </a:t>
            </a:r>
            <a:r>
              <a:rPr lang="en-US" dirty="0" err="1" smtClean="0"/>
              <a:t>Avrett</a:t>
            </a:r>
            <a:r>
              <a:rPr lang="en-US" dirty="0" smtClean="0"/>
              <a:t> et al.).</a:t>
            </a:r>
          </a:p>
          <a:p>
            <a:r>
              <a:rPr lang="en-US" dirty="0" smtClean="0"/>
              <a:t>The problem is to find a way to transfer energy flux </a:t>
            </a:r>
            <a:r>
              <a:rPr lang="en-US" i="1" dirty="0"/>
              <a:t>F</a:t>
            </a:r>
            <a:r>
              <a:rPr lang="en-US" baseline="-25000" dirty="0"/>
              <a:t>2 </a:t>
            </a:r>
            <a:r>
              <a:rPr lang="en-US" baseline="-25000" dirty="0" smtClean="0"/>
              <a:t> </a:t>
            </a:r>
            <a:r>
              <a:rPr lang="en-US" dirty="0" smtClean="0"/>
              <a:t>from photosphere to chromosphere.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24000" y="2627739"/>
            <a:ext cx="1384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Photosphere</a:t>
            </a: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27239" y="4274280"/>
            <a:ext cx="1575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Chromosphere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833170" y="3234392"/>
            <a:ext cx="461665" cy="1665264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US" dirty="0" smtClean="0"/>
              <a:t>Transition </a:t>
            </a:r>
            <a:r>
              <a:rPr lang="en-US" dirty="0"/>
              <a:t>region</a:t>
            </a:r>
          </a:p>
        </p:txBody>
      </p:sp>
    </p:spTree>
    <p:extLst>
      <p:ext uri="{BB962C8B-B14F-4D97-AF65-F5344CB8AC3E}">
        <p14:creationId xmlns:p14="http://schemas.microsoft.com/office/powerpoint/2010/main" val="345505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7" y="1852508"/>
            <a:ext cx="8727849" cy="50054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627803" y="1524000"/>
            <a:ext cx="3508204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Solar flux: </a:t>
            </a:r>
            <a:r>
              <a:rPr lang="en-US" sz="2000" i="1" dirty="0"/>
              <a:t>F</a:t>
            </a:r>
            <a:r>
              <a:rPr lang="en-US" sz="2000" baseline="-25000" dirty="0"/>
              <a:t>S</a:t>
            </a:r>
            <a:r>
              <a:rPr lang="en-US" sz="2000" dirty="0"/>
              <a:t> = 6.3153 10</a:t>
            </a:r>
            <a:r>
              <a:rPr lang="en-US" sz="2000" baseline="30000" dirty="0"/>
              <a:t>7 </a:t>
            </a:r>
            <a:r>
              <a:rPr lang="en-US" sz="2000" dirty="0" smtClean="0"/>
              <a:t>Wm</a:t>
            </a:r>
            <a:r>
              <a:rPr lang="en-US" sz="2000" baseline="30000" dirty="0" smtClean="0"/>
              <a:t>-2</a:t>
            </a:r>
            <a:r>
              <a:rPr lang="en-US" sz="2000" i="1" dirty="0" smtClean="0"/>
              <a:t>;</a:t>
            </a:r>
          </a:p>
          <a:p>
            <a:r>
              <a:rPr lang="en-US" sz="2000" dirty="0" smtClean="0"/>
              <a:t>Integrated fluxes:</a:t>
            </a:r>
            <a:endParaRPr lang="en-US" sz="2000" dirty="0"/>
          </a:p>
          <a:p>
            <a:r>
              <a:rPr lang="en-US" sz="2000" i="1" dirty="0"/>
              <a:t>F</a:t>
            </a:r>
            <a:r>
              <a:rPr lang="en-US" sz="2000" baseline="-25000" dirty="0"/>
              <a:t>1</a:t>
            </a:r>
            <a:r>
              <a:rPr lang="en-US" sz="2000" dirty="0"/>
              <a:t> = 1.28 10</a:t>
            </a:r>
            <a:r>
              <a:rPr lang="en-US" sz="2000" baseline="30000" dirty="0"/>
              <a:t>8 </a:t>
            </a:r>
            <a:r>
              <a:rPr lang="en-US" sz="2000" dirty="0" smtClean="0"/>
              <a:t>Wm</a:t>
            </a:r>
            <a:r>
              <a:rPr lang="en-US" sz="2000" baseline="30000" dirty="0" smtClean="0"/>
              <a:t>-2</a:t>
            </a:r>
            <a:r>
              <a:rPr lang="en-US" sz="2000" dirty="0" smtClean="0"/>
              <a:t> </a:t>
            </a:r>
            <a:r>
              <a:rPr lang="en-US" sz="2000" dirty="0"/>
              <a:t>= 2</a:t>
            </a:r>
            <a:r>
              <a:rPr lang="en-US" sz="2000" i="1" dirty="0"/>
              <a:t>F</a:t>
            </a:r>
            <a:r>
              <a:rPr lang="en-US" sz="2000" baseline="-25000" dirty="0"/>
              <a:t>S</a:t>
            </a:r>
            <a:r>
              <a:rPr lang="en-US" sz="2000" dirty="0"/>
              <a:t>; </a:t>
            </a:r>
          </a:p>
          <a:p>
            <a:r>
              <a:rPr lang="en-US" sz="2000" i="1" dirty="0"/>
              <a:t>F</a:t>
            </a:r>
            <a:r>
              <a:rPr lang="en-US" sz="2000" baseline="-25000" dirty="0"/>
              <a:t>2</a:t>
            </a:r>
            <a:r>
              <a:rPr lang="en-US" sz="2000" dirty="0"/>
              <a:t> = – </a:t>
            </a:r>
            <a:r>
              <a:rPr lang="en-US" sz="2000" dirty="0" smtClean="0"/>
              <a:t>1.4 </a:t>
            </a:r>
            <a:r>
              <a:rPr lang="en-US" sz="2000" dirty="0"/>
              <a:t>10</a:t>
            </a:r>
            <a:r>
              <a:rPr lang="en-US" sz="2000" baseline="30000" dirty="0"/>
              <a:t>5 </a:t>
            </a:r>
            <a:r>
              <a:rPr lang="en-US" sz="2000" dirty="0" smtClean="0"/>
              <a:t>Wm</a:t>
            </a:r>
            <a:r>
              <a:rPr lang="en-US" sz="2000" baseline="30000" dirty="0" smtClean="0"/>
              <a:t>-2</a:t>
            </a:r>
            <a:r>
              <a:rPr lang="en-US" sz="2000" dirty="0" smtClean="0"/>
              <a:t> </a:t>
            </a:r>
            <a:r>
              <a:rPr lang="en-US" sz="2000" dirty="0"/>
              <a:t>= – </a:t>
            </a:r>
            <a:r>
              <a:rPr lang="en-US" sz="2000" dirty="0" smtClean="0"/>
              <a:t>2 </a:t>
            </a:r>
            <a:r>
              <a:rPr lang="en-US" sz="2000" dirty="0"/>
              <a:t>10</a:t>
            </a:r>
            <a:r>
              <a:rPr lang="en-US" sz="2000" baseline="30000" dirty="0"/>
              <a:t>-3</a:t>
            </a:r>
            <a:r>
              <a:rPr lang="en-US" sz="2000" dirty="0"/>
              <a:t> </a:t>
            </a:r>
            <a:r>
              <a:rPr lang="en-US" sz="2000" i="1" dirty="0" smtClean="0"/>
              <a:t>F</a:t>
            </a:r>
            <a:r>
              <a:rPr lang="en-US" sz="2000" baseline="-25000" dirty="0" smtClean="0"/>
              <a:t>S</a:t>
            </a:r>
            <a:r>
              <a:rPr lang="en-US" sz="2000" dirty="0" smtClean="0"/>
              <a:t>;</a:t>
            </a:r>
            <a:endParaRPr lang="en-US" sz="2000" dirty="0"/>
          </a:p>
          <a:p>
            <a:r>
              <a:rPr lang="en-US" sz="2000" i="1" dirty="0"/>
              <a:t>F</a:t>
            </a:r>
            <a:r>
              <a:rPr lang="en-US" sz="2000" baseline="-25000" dirty="0"/>
              <a:t>3</a:t>
            </a:r>
            <a:r>
              <a:rPr lang="en-US" sz="2000" dirty="0"/>
              <a:t> = 5.6 10</a:t>
            </a:r>
            <a:r>
              <a:rPr lang="en-US" sz="2000" baseline="30000" dirty="0"/>
              <a:t>3 </a:t>
            </a:r>
            <a:r>
              <a:rPr lang="en-US" sz="2000" dirty="0" smtClean="0"/>
              <a:t>Wm</a:t>
            </a:r>
            <a:r>
              <a:rPr lang="en-US" sz="2000" baseline="30000" dirty="0" smtClean="0"/>
              <a:t>-2</a:t>
            </a:r>
            <a:r>
              <a:rPr lang="en-US" sz="2000" dirty="0" smtClean="0"/>
              <a:t> </a:t>
            </a:r>
            <a:r>
              <a:rPr lang="en-US" sz="2000" dirty="0"/>
              <a:t>~ 0.01% </a:t>
            </a:r>
            <a:r>
              <a:rPr lang="en-US" sz="2000" i="1" dirty="0" smtClean="0"/>
              <a:t>F</a:t>
            </a:r>
            <a:r>
              <a:rPr lang="en-US" sz="2000" baseline="-25000" dirty="0" smtClean="0"/>
              <a:t>S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526" y="26075"/>
            <a:ext cx="9144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Net </a:t>
            </a:r>
            <a:r>
              <a:rPr lang="en-US" dirty="0" err="1"/>
              <a:t>radiative</a:t>
            </a:r>
            <a:r>
              <a:rPr lang="en-US" dirty="0"/>
              <a:t> cooling </a:t>
            </a:r>
            <a:r>
              <a:rPr lang="en-US" dirty="0" smtClean="0"/>
              <a:t>rates (NRCR), </a:t>
            </a:r>
            <a:r>
              <a:rPr lang="en-US" dirty="0"/>
              <a:t>or net </a:t>
            </a:r>
            <a:r>
              <a:rPr lang="en-US" dirty="0" err="1"/>
              <a:t>radiative</a:t>
            </a:r>
            <a:r>
              <a:rPr lang="en-US" dirty="0"/>
              <a:t> </a:t>
            </a:r>
            <a:r>
              <a:rPr lang="en-US" dirty="0" smtClean="0"/>
              <a:t>losses is sum over all </a:t>
            </a:r>
            <a:r>
              <a:rPr lang="en-US" dirty="0"/>
              <a:t>lines and </a:t>
            </a:r>
            <a:r>
              <a:rPr lang="en-US" dirty="0" smtClean="0"/>
              <a:t>continua. </a:t>
            </a:r>
          </a:p>
          <a:p>
            <a:r>
              <a:rPr lang="en-US" dirty="0" smtClean="0"/>
              <a:t>In </a:t>
            </a:r>
            <a:r>
              <a:rPr lang="en-US" dirty="0"/>
              <a:t>a steady state, the </a:t>
            </a:r>
            <a:r>
              <a:rPr lang="en-US" dirty="0" smtClean="0"/>
              <a:t>total net </a:t>
            </a:r>
            <a:r>
              <a:rPr lang="en-US" dirty="0"/>
              <a:t>radiation cooling rate must be balanced by the non-</a:t>
            </a:r>
            <a:r>
              <a:rPr lang="en-US" dirty="0" err="1"/>
              <a:t>radiative</a:t>
            </a:r>
            <a:r>
              <a:rPr lang="en-US" dirty="0"/>
              <a:t> (mechanical or </a:t>
            </a:r>
            <a:r>
              <a:rPr lang="en-US" dirty="0" smtClean="0"/>
              <a:t>magnetic) heating needed </a:t>
            </a:r>
            <a:r>
              <a:rPr lang="en-US" dirty="0"/>
              <a:t>to produce the given atmosphere</a:t>
            </a:r>
            <a:r>
              <a:rPr lang="en-US" dirty="0" smtClean="0"/>
              <a:t>. Negative </a:t>
            </a:r>
            <a:r>
              <a:rPr lang="en-US" dirty="0"/>
              <a:t>total rate in the temperature minimum </a:t>
            </a:r>
            <a:r>
              <a:rPr lang="en-US" dirty="0" smtClean="0"/>
              <a:t>region occurs mainly due </a:t>
            </a:r>
            <a:r>
              <a:rPr lang="en-US" dirty="0"/>
              <a:t>to </a:t>
            </a:r>
            <a:r>
              <a:rPr lang="en-US" dirty="0" smtClean="0"/>
              <a:t>ion H</a:t>
            </a:r>
            <a:r>
              <a:rPr lang="en-US" baseline="30000" dirty="0" smtClean="0"/>
              <a:t>–</a:t>
            </a:r>
            <a:r>
              <a:rPr lang="en-US" dirty="0" smtClean="0"/>
              <a:t>. (E. </a:t>
            </a:r>
            <a:r>
              <a:rPr lang="en-US" dirty="0" err="1" smtClean="0"/>
              <a:t>Avrett</a:t>
            </a:r>
            <a:r>
              <a:rPr lang="en-US" dirty="0" smtClean="0"/>
              <a:t> et al.).</a:t>
            </a:r>
          </a:p>
          <a:p>
            <a:r>
              <a:rPr lang="en-US" dirty="0" smtClean="0"/>
              <a:t>The problem is to find a way to transfer energy flux </a:t>
            </a:r>
            <a:r>
              <a:rPr lang="en-US" i="1" dirty="0"/>
              <a:t>F</a:t>
            </a:r>
            <a:r>
              <a:rPr lang="en-US" baseline="-25000" dirty="0"/>
              <a:t>2 </a:t>
            </a:r>
            <a:r>
              <a:rPr lang="en-US" baseline="-25000" dirty="0" smtClean="0"/>
              <a:t> </a:t>
            </a:r>
            <a:r>
              <a:rPr lang="en-US" dirty="0" smtClean="0"/>
              <a:t>from photosphere to chromosphere.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24000" y="2627739"/>
            <a:ext cx="1384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Photosphere</a:t>
            </a: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27239" y="4274280"/>
            <a:ext cx="1575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Chromosphere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833170" y="3234392"/>
            <a:ext cx="461665" cy="1665264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US" dirty="0" smtClean="0"/>
              <a:t>Transition </a:t>
            </a:r>
            <a:r>
              <a:rPr lang="en-US" dirty="0"/>
              <a:t>region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787" y="3886200"/>
            <a:ext cx="2914725" cy="175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8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914400"/>
          </a:xfrm>
        </p:spPr>
        <p:txBody>
          <a:bodyPr/>
          <a:lstStyle/>
          <a:p>
            <a:r>
              <a:rPr lang="en-US" dirty="0" smtClean="0"/>
              <a:t>Results and discussion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400" dirty="0" smtClean="0"/>
              <a:t>A solution for MHD equations in ideal plasma was obtained. It is a torsion Alfven wave with dispersion based on Rankine type vortex.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sz="2400" dirty="0" smtClean="0"/>
              <a:t>The upward mode of this wave transfer energy up in a pulsating way. This </a:t>
            </a:r>
            <a:r>
              <a:rPr lang="en-US" sz="2400" dirty="0"/>
              <a:t>upward energy transfer </a:t>
            </a:r>
            <a:r>
              <a:rPr lang="en-US" sz="2400" dirty="0" smtClean="0"/>
              <a:t>occurs in all vortex region.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The vortex wave energy flux is equal to the vortex energy times Alfven velocity. 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Energy dissipation occurs mainly in the vortex core due to viscosity and all over </a:t>
            </a:r>
            <a:r>
              <a:rPr lang="en-US" sz="2400" dirty="0"/>
              <a:t>the </a:t>
            </a:r>
            <a:r>
              <a:rPr lang="en-US" sz="2400" dirty="0" smtClean="0"/>
              <a:t>vortex due to </a:t>
            </a:r>
            <a:r>
              <a:rPr lang="en-US" sz="2400" dirty="0"/>
              <a:t>electric </a:t>
            </a:r>
            <a:r>
              <a:rPr lang="en-US" sz="2400" dirty="0" smtClean="0"/>
              <a:t>conductivity. 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Sound waves generated by pulsating torsion wave do not disturb the main solution.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Density in the vortex core is lower than in its outside region. It opens a possibility for a self-focusing of torsion </a:t>
            </a:r>
            <a:r>
              <a:rPr lang="en-US" sz="2400" dirty="0"/>
              <a:t>wave </a:t>
            </a:r>
            <a:r>
              <a:rPr lang="en-US" sz="2400" dirty="0" smtClean="0"/>
              <a:t>and formation of </a:t>
            </a:r>
            <a:r>
              <a:rPr lang="en-US" sz="2400" dirty="0" err="1" smtClean="0"/>
              <a:t>solitons</a:t>
            </a:r>
            <a:r>
              <a:rPr lang="en-US" sz="2400" dirty="0" smtClean="0"/>
              <a:t>.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An attempt to explain the negative region in the Net </a:t>
            </a:r>
            <a:r>
              <a:rPr lang="en-US" sz="2400" dirty="0" err="1" smtClean="0"/>
              <a:t>Radiative</a:t>
            </a:r>
            <a:r>
              <a:rPr lang="en-US" sz="2400" dirty="0" smtClean="0"/>
              <a:t> Cooling Rate (NRCR) occur to be unsuccessful.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036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r>
              <a:rPr lang="en-US" sz="3200" dirty="0"/>
              <a:t>Wave energy </a:t>
            </a:r>
            <a:r>
              <a:rPr lang="en-US" sz="3200" dirty="0" smtClean="0"/>
              <a:t>dissipation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0" y="533400"/>
                <a:ext cx="9144000" cy="33243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Energy dissipation due to viscosity is limited in the core of Rankine type vortex. </a:t>
                </a:r>
                <a:r>
                  <a:rPr lang="en-US" dirty="0"/>
                  <a:t>Energy dissipation due to </a:t>
                </a:r>
                <a:r>
                  <a:rPr lang="en-US" dirty="0" smtClean="0"/>
                  <a:t>conductivity is distributed over the all vortex uniformly:</a:t>
                </a:r>
                <a:endParaRPr lang="en-US" i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𝑤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𝜎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16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𝜎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𝜑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𝜎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𝜌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en-US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𝜔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bSup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  <m:nary>
                                <m:naryPr>
                                  <m:limLoc m:val="subSup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𝑧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𝑑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𝐴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den>
                                  </m:f>
                                </m:e>
                              </m:nary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Its dimension is W/m</a:t>
                </a:r>
                <a:r>
                  <a:rPr lang="en-US" baseline="30000" dirty="0" smtClean="0"/>
                  <a:t>3</a:t>
                </a:r>
                <a:r>
                  <a:rPr lang="en-US" dirty="0" smtClean="0"/>
                  <a:t>. Averaging it </a:t>
                </a:r>
                <a:r>
                  <a:rPr lang="en-US" dirty="0"/>
                  <a:t>over </a:t>
                </a:r>
                <a:r>
                  <a:rPr lang="en-US" dirty="0" smtClean="0"/>
                  <a:t>time (sin^2</a:t>
                </a:r>
                <a:r>
                  <a:rPr lang="en-US" dirty="0" smtClean="0">
                    <a:sym typeface="Wingdings" pitchFamily="2" charset="2"/>
                  </a:rPr>
                  <a:t>1/2</a:t>
                </a:r>
                <a:r>
                  <a:rPr lang="en-US" dirty="0" smtClean="0"/>
                  <a:t>) and integrating  </a:t>
                </a:r>
                <a:r>
                  <a:rPr lang="en-US" dirty="0"/>
                  <a:t>the </a:t>
                </a:r>
                <a:r>
                  <a:rPr lang="en-US" dirty="0" smtClean="0"/>
                  <a:t>dissipation term </a:t>
                </a:r>
                <a:r>
                  <a:rPr lang="en-US" dirty="0"/>
                  <a:t>over vortex </a:t>
                </a:r>
                <a:r>
                  <a:rPr lang="en-US" dirty="0" smtClean="0"/>
                  <a:t>area we receive: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/>
                                </a:rPr>
                                <m:t>𝜌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</a:rPr>
                            <m:t>𝜎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𝐴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/>
                            </a:rPr>
                            <m:t>𝜌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8</m:t>
                          </m:r>
                          <m:r>
                            <a:rPr lang="en-US" i="1">
                              <a:latin typeface="Cambria Math"/>
                            </a:rPr>
                            <m:t>𝜋𝜎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𝑊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</a:rPr>
                            <m:t>𝜋</m:t>
                          </m:r>
                          <m:r>
                            <a:rPr lang="en-US" i="1">
                              <a:latin typeface="Cambria Math"/>
                            </a:rPr>
                            <m:t>𝑟𝑑𝑟</m:t>
                          </m:r>
                        </m:e>
                      </m:nary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𝐴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/>
                            </a:rPr>
                            <m:t>𝜌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  <m:r>
                            <a:rPr lang="en-US" i="1">
                              <a:latin typeface="Cambria Math"/>
                            </a:rPr>
                            <m:t>𝜎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𝑦𝑅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3400"/>
                <a:ext cx="9144000" cy="332437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533" t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98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22498</TotalTime>
  <Words>3364</Words>
  <Application>Microsoft Office PowerPoint</Application>
  <PresentationFormat>Экран (4:3)</PresentationFormat>
  <Paragraphs>139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MHD Rankine Vortex: an exact solution  and implementation for solar chromosphere  Alexey V. Byalko Landau Institute of Theoretical Physics RAS,  Chernogolovka, Moscow oblast, 142432 Russia  &amp; journal “Priroda” RAS  email: alexey@byalko.ru www.byalko.com/alexey</vt:lpstr>
      <vt:lpstr>Rankine vortex in general hydrodynamic Rankine W.J.M. Manual of Applied Mechanics, London, 1858. Byalko A.V. Underwater Gas Tornado and Its Possible Occurrence in Nature, Procedia IUTAM 8 , 51 – 57, 2013. </vt:lpstr>
      <vt:lpstr>Stable 2-dimentional vortex Jason L. et al.  Universal Profile of the Vortex Condensate in Two-Dimensional Turbulence PRL 113, 254503 (2014)</vt:lpstr>
      <vt:lpstr>Burgers—Rott vortex is an exact solution of Navier-Stokes equations </vt:lpstr>
      <vt:lpstr>MHD equations in cylindrical coordinates An example: Bisnovatyi-Kogan G. S. Mon.Not.R. Astron. Soc. 376, 457–464, 2007.</vt:lpstr>
      <vt:lpstr>Velocity MHD-equations linear on v_r,v_z </vt:lpstr>
      <vt:lpstr>Quazi-classical approximation</vt:lpstr>
      <vt:lpstr>An exact (quazi-classical) MHD solution: a torsion Alfven waves</vt:lpstr>
      <vt:lpstr>Graphical presentation of torsion Alfven upward wave </vt:lpstr>
      <vt:lpstr>Radial dependence of vortex density:  (∂v_r)/∂t-(v_φ^2)/r=-u^2  (∂ ln⁡ρ)/∂r.</vt:lpstr>
      <vt:lpstr>Wave energy transfer</vt:lpstr>
      <vt:lpstr>Презентация PowerPoint</vt:lpstr>
      <vt:lpstr>Презентация PowerPoint</vt:lpstr>
      <vt:lpstr>Results and discussion</vt:lpstr>
      <vt:lpstr>Wave energy dissipation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Вариации концентрации радиоуглерода и газообмен атмосфера—океан А.В. Бялко Институт теоретической физики им. Л.Д. Ландау</dc:title>
  <dc:creator>Natasha</dc:creator>
  <cp:lastModifiedBy>Natasha</cp:lastModifiedBy>
  <cp:revision>260</cp:revision>
  <dcterms:created xsi:type="dcterms:W3CDTF">2013-01-08T04:43:05Z</dcterms:created>
  <dcterms:modified xsi:type="dcterms:W3CDTF">2015-09-07T05:27:25Z</dcterms:modified>
</cp:coreProperties>
</file>