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1"/>
  </p:notesMasterIdLst>
  <p:sldIdLst>
    <p:sldId id="356" r:id="rId2"/>
    <p:sldId id="357" r:id="rId3"/>
    <p:sldId id="360" r:id="rId4"/>
    <p:sldId id="366" r:id="rId5"/>
    <p:sldId id="361" r:id="rId6"/>
    <p:sldId id="362" r:id="rId7"/>
    <p:sldId id="367" r:id="rId8"/>
    <p:sldId id="365" r:id="rId9"/>
    <p:sldId id="359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157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540CBFC-67BB-448B-A260-0D5E35BEA389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F4C7CC7-2EFB-4F1B-B746-E5B5912282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I’m going</a:t>
            </a:r>
            <a:r>
              <a:rPr lang="en-US" baseline="0" dirty="0" smtClean="0"/>
              <a:t> to show you that INTEGRAL surveys are not just about catalogs. </a:t>
            </a:r>
          </a:p>
          <a:p>
            <a:r>
              <a:rPr lang="en-US" baseline="0" dirty="0" smtClean="0"/>
              <a:t>Thank a lot of to organizers for having me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406C-2619-0743-8173-95A19803AA3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334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I’m going</a:t>
            </a:r>
            <a:r>
              <a:rPr lang="en-US" baseline="0" dirty="0" smtClean="0"/>
              <a:t> to show you that INTEGRAL surveys are not just about catalogs. </a:t>
            </a:r>
          </a:p>
          <a:p>
            <a:r>
              <a:rPr lang="en-US" baseline="0" dirty="0" smtClean="0"/>
              <a:t>Thank a lot of to organizers for having me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406C-2619-0743-8173-95A19803AA3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334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I’m going</a:t>
            </a:r>
            <a:r>
              <a:rPr lang="en-US" baseline="0" dirty="0" smtClean="0"/>
              <a:t> to show you that INTEGRAL surveys are not just about catalogs. </a:t>
            </a:r>
          </a:p>
          <a:p>
            <a:r>
              <a:rPr lang="en-US" baseline="0" dirty="0" smtClean="0"/>
              <a:t>Thank a lot of to organizers for having me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406C-2619-0743-8173-95A19803AA3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334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9EE71-90E6-4116-BA85-ED2311A88810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E2E41-26B4-40A9-8CF6-C82B423FE1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AA3E3-13A1-4CA3-B7A6-325A86D01DD2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81796-6F6E-4B35-A64B-9E308BA5C6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AB92A-F77D-4766-B9A7-88F0ACF43D84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079DC-3B84-43C4-BBDF-0DF5C19531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F51F0-AE22-4B7B-AB56-137E8C3E93BC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C9B59-3092-4B2F-8C42-32586F622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D8058-2F44-428E-A304-407A1A296E31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1A5C2-66C1-4D2E-B58B-8000071AFC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9D2D4-E543-472D-89DA-3DAF13F3A287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88B42-1DFB-4AAF-9403-084E3CB55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8312C-3A39-4820-B629-30D3394BCD98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59F4F-7F0D-40AE-8351-E00098B48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B9B06-17AB-4085-BA72-196ADBBFB91B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E6D3F-687F-446F-9CE2-4EC842DD0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83AAC-F9FA-46E0-A1A2-C75ED62B850C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D5344-DF7C-4243-A188-0D72F74960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BEB55-4FCD-4C9C-A7A3-F4AB6D387678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A0C90-CEBB-4F60-ABAE-474FB6FF1C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03227-9110-4340-AF4A-E408866A917B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FBF8D-FE32-4061-A25C-AB4AB61634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32F2EF-3035-4908-91FD-A199E10C954E}" type="datetimeFigureOut">
              <a:rPr lang="ru-RU"/>
              <a:pPr>
                <a:defRPr/>
              </a:pPr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7F241E-878D-4108-9D50-D6BC61779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-1" y="268869"/>
            <a:ext cx="23397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GW</a:t>
            </a:r>
            <a:r>
              <a:rPr kumimoji="0" lang="ru-RU" alt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170817</a:t>
            </a:r>
            <a:endParaRPr kumimoji="0" lang="ru-RU" altLang="zh-CN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GW_detection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4796" y="44624"/>
            <a:ext cx="5693752" cy="66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5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8"/>
            <a:ext cx="2372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Fermi/GBM</a:t>
            </a:r>
            <a:endParaRPr lang="ru-RU" altLang="zh-CN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80235" y="188640"/>
            <a:ext cx="4140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ИНТЕГРАЛ/</a:t>
            </a:r>
            <a:r>
              <a:rPr lang="en-US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SPI-ACS</a:t>
            </a:r>
            <a:endParaRPr lang="ru-RU" altLang="zh-CN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Fermi_instrumen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24744"/>
            <a:ext cx="3384376" cy="3862886"/>
          </a:xfrm>
          <a:prstGeom prst="rect">
            <a:avLst/>
          </a:prstGeom>
        </p:spPr>
      </p:pic>
      <p:pic>
        <p:nvPicPr>
          <p:cNvPr id="6" name="Рисунок 5" descr="SPI-cutaway41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1052736"/>
            <a:ext cx="2024664" cy="3960440"/>
          </a:xfrm>
          <a:prstGeom prst="rect">
            <a:avLst/>
          </a:prstGeom>
        </p:spPr>
      </p:pic>
      <p:pic>
        <p:nvPicPr>
          <p:cNvPr id="7" name="Рисунок 6" descr="spi-veto4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4511" y="2996952"/>
            <a:ext cx="2647481" cy="19888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369" y="5169973"/>
            <a:ext cx="3236527" cy="1355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dirty="0" smtClean="0">
                <a:solidFill>
                  <a:srgbClr val="002060"/>
                </a:solidFill>
              </a:rPr>
              <a:t>12 (</a:t>
            </a:r>
            <a:r>
              <a:rPr lang="en-US" sz="2400" dirty="0" err="1" smtClean="0">
                <a:solidFill>
                  <a:srgbClr val="002060"/>
                </a:solidFill>
              </a:rPr>
              <a:t>NaI</a:t>
            </a:r>
            <a:r>
              <a:rPr lang="en-US" sz="2400" dirty="0" smtClean="0">
                <a:solidFill>
                  <a:srgbClr val="002060"/>
                </a:solidFill>
              </a:rPr>
              <a:t>) </a:t>
            </a:r>
            <a:r>
              <a:rPr lang="ru-RU" sz="2400" dirty="0" smtClean="0">
                <a:solidFill>
                  <a:srgbClr val="002060"/>
                </a:solidFill>
              </a:rPr>
              <a:t>детекторов </a:t>
            </a:r>
          </a:p>
          <a:p>
            <a:pPr>
              <a:lnSpc>
                <a:spcPct val="114000"/>
              </a:lnSpc>
            </a:pPr>
            <a:r>
              <a:rPr lang="ru-RU" sz="2400" dirty="0" smtClean="0">
                <a:solidFill>
                  <a:srgbClr val="002060"/>
                </a:solidFill>
              </a:rPr>
              <a:t>Покрывают все небо</a:t>
            </a:r>
          </a:p>
          <a:p>
            <a:pPr>
              <a:lnSpc>
                <a:spcPct val="114000"/>
              </a:lnSpc>
            </a:pPr>
            <a:r>
              <a:rPr lang="ru-RU" sz="2400" dirty="0" smtClean="0">
                <a:solidFill>
                  <a:srgbClr val="002060"/>
                </a:solidFill>
              </a:rPr>
              <a:t>Диапазон 8-1000 кэВ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5976" y="5157192"/>
            <a:ext cx="4826706" cy="1355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 smtClean="0">
                <a:solidFill>
                  <a:srgbClr val="002060"/>
                </a:solidFill>
              </a:rPr>
              <a:t>Защита – 91 (</a:t>
            </a:r>
            <a:r>
              <a:rPr lang="en-US" sz="2400" dirty="0" smtClean="0">
                <a:solidFill>
                  <a:srgbClr val="002060"/>
                </a:solidFill>
              </a:rPr>
              <a:t>BGO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кристаллов  </a:t>
            </a:r>
          </a:p>
          <a:p>
            <a:pPr>
              <a:lnSpc>
                <a:spcPct val="114000"/>
              </a:lnSpc>
            </a:pPr>
            <a:r>
              <a:rPr lang="ru-RU" sz="2400" dirty="0" smtClean="0">
                <a:solidFill>
                  <a:srgbClr val="002060"/>
                </a:solidFill>
              </a:rPr>
              <a:t>Общий вес 512 кг</a:t>
            </a:r>
          </a:p>
          <a:p>
            <a:pPr>
              <a:lnSpc>
                <a:spcPct val="114000"/>
              </a:lnSpc>
            </a:pPr>
            <a:r>
              <a:rPr lang="ru-RU" sz="2400" dirty="0" smtClean="0">
                <a:solidFill>
                  <a:srgbClr val="002060"/>
                </a:solidFill>
              </a:rPr>
              <a:t>Диапазон 75-2000 кэВ </a:t>
            </a:r>
          </a:p>
        </p:txBody>
      </p:sp>
      <p:pic>
        <p:nvPicPr>
          <p:cNvPr id="10" name="Рисунок 9" descr="integral_sketc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4208" y="908720"/>
            <a:ext cx="2495199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5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0221" y="107921"/>
            <a:ext cx="7338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Свойства </a:t>
            </a:r>
            <a:r>
              <a:rPr lang="en-US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GW170817 </a:t>
            </a:r>
            <a:r>
              <a:rPr lang="ru-RU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в гамма-лучах</a:t>
            </a:r>
            <a:endParaRPr lang="ru-RU" altLang="zh-CN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008" y="692696"/>
            <a:ext cx="9468544" cy="2583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</a:pPr>
            <a:r>
              <a:rPr lang="ru-RU" sz="2300" dirty="0" smtClean="0">
                <a:solidFill>
                  <a:srgbClr val="002060"/>
                </a:solidFill>
              </a:rPr>
              <a:t>Малая длительность (</a:t>
            </a:r>
            <a:r>
              <a:rPr lang="en-US" sz="2300" dirty="0" smtClean="0">
                <a:solidFill>
                  <a:srgbClr val="002060"/>
                </a:solidFill>
              </a:rPr>
              <a:t>~</a:t>
            </a:r>
            <a:r>
              <a:rPr lang="ru-RU" sz="2300" dirty="0" smtClean="0">
                <a:solidFill>
                  <a:srgbClr val="002060"/>
                </a:solidFill>
              </a:rPr>
              <a:t>2 сек), короткий жесткий первый импульс  </a:t>
            </a:r>
          </a:p>
          <a:p>
            <a:pPr lvl="0">
              <a:lnSpc>
                <a:spcPct val="114000"/>
              </a:lnSpc>
            </a:pPr>
            <a:r>
              <a:rPr lang="ru-RU" sz="2300" dirty="0" smtClean="0">
                <a:solidFill>
                  <a:srgbClr val="002060"/>
                </a:solidFill>
              </a:rPr>
              <a:t>– признаки подкласса коротких </a:t>
            </a:r>
            <a:r>
              <a:rPr lang="ru-RU" sz="2300" dirty="0" err="1" smtClean="0">
                <a:solidFill>
                  <a:srgbClr val="002060"/>
                </a:solidFill>
              </a:rPr>
              <a:t>гамма-всплесков</a:t>
            </a:r>
            <a:r>
              <a:rPr lang="ru-RU" sz="2300" dirty="0" smtClean="0">
                <a:solidFill>
                  <a:srgbClr val="002060"/>
                </a:solidFill>
              </a:rPr>
              <a:t> (</a:t>
            </a:r>
            <a:r>
              <a:rPr lang="en-US" sz="2300" dirty="0" err="1" smtClean="0">
                <a:solidFill>
                  <a:srgbClr val="002060"/>
                </a:solidFill>
              </a:rPr>
              <a:t>sGRB</a:t>
            </a:r>
            <a:r>
              <a:rPr lang="ru-RU" sz="2300" dirty="0" smtClean="0">
                <a:solidFill>
                  <a:srgbClr val="002060"/>
                </a:solidFill>
              </a:rPr>
              <a:t>)</a:t>
            </a:r>
          </a:p>
          <a:p>
            <a:pPr lvl="0">
              <a:lnSpc>
                <a:spcPct val="114000"/>
              </a:lnSpc>
            </a:pPr>
            <a:endParaRPr lang="ru-RU" sz="800" dirty="0" smtClean="0">
              <a:solidFill>
                <a:srgbClr val="002060"/>
              </a:solidFill>
            </a:endParaRPr>
          </a:p>
          <a:p>
            <a:pPr lvl="0">
              <a:lnSpc>
                <a:spcPct val="114000"/>
              </a:lnSpc>
            </a:pPr>
            <a:r>
              <a:rPr lang="ru-RU" sz="2400" dirty="0" smtClean="0">
                <a:solidFill>
                  <a:srgbClr val="002060"/>
                </a:solidFill>
              </a:rPr>
              <a:t>Запаздывание между ГВ и гамма-излучением  </a:t>
            </a:r>
            <a:r>
              <a:rPr lang="en-US" sz="2400" dirty="0" smtClean="0">
                <a:solidFill>
                  <a:srgbClr val="002060"/>
                </a:solidFill>
              </a:rPr>
              <a:t>~1.7 </a:t>
            </a:r>
            <a:r>
              <a:rPr lang="ru-RU" sz="2400" dirty="0" smtClean="0">
                <a:solidFill>
                  <a:srgbClr val="002060"/>
                </a:solidFill>
              </a:rPr>
              <a:t>сек</a:t>
            </a:r>
          </a:p>
          <a:p>
            <a:pPr lvl="0">
              <a:lnSpc>
                <a:spcPct val="114000"/>
              </a:lnSpc>
            </a:pPr>
            <a:endParaRPr lang="ru-RU" sz="800" dirty="0" smtClean="0">
              <a:solidFill>
                <a:srgbClr val="002060"/>
              </a:solidFill>
            </a:endParaRPr>
          </a:p>
          <a:p>
            <a:pPr lvl="0">
              <a:lnSpc>
                <a:spcPct val="114000"/>
              </a:lnSpc>
            </a:pPr>
            <a:r>
              <a:rPr lang="ru-RU" sz="2400" dirty="0" smtClean="0">
                <a:solidFill>
                  <a:srgbClr val="002060"/>
                </a:solidFill>
              </a:rPr>
              <a:t>Модели, объяснения </a:t>
            </a:r>
            <a:r>
              <a:rPr lang="en-US" sz="2400" dirty="0" err="1" smtClean="0">
                <a:solidFill>
                  <a:srgbClr val="002060"/>
                </a:solidFill>
              </a:rPr>
              <a:t>sGRB</a:t>
            </a:r>
            <a:r>
              <a:rPr lang="ru-RU" sz="2400" dirty="0" smtClean="0">
                <a:solidFill>
                  <a:srgbClr val="002060"/>
                </a:solidFill>
              </a:rPr>
              <a:t> – слияние НЗ, НЗ+ЧД </a:t>
            </a:r>
          </a:p>
          <a:p>
            <a:pPr lvl="0">
              <a:lnSpc>
                <a:spcPct val="114000"/>
              </a:lnSpc>
            </a:pPr>
            <a:endParaRPr lang="ru-RU" sz="800" dirty="0" smtClean="0">
              <a:solidFill>
                <a:srgbClr val="002060"/>
              </a:solidFill>
            </a:endParaRPr>
          </a:p>
          <a:p>
            <a:pPr lvl="0">
              <a:lnSpc>
                <a:spcPct val="114000"/>
              </a:lnSpc>
            </a:pPr>
            <a:r>
              <a:rPr lang="ru-RU" sz="2400" b="1" dirty="0" smtClean="0">
                <a:solidFill>
                  <a:srgbClr val="002060"/>
                </a:solidFill>
              </a:rPr>
              <a:t>Но:</a:t>
            </a:r>
            <a:r>
              <a:rPr lang="ru-RU" sz="2400" dirty="0" smtClean="0">
                <a:solidFill>
                  <a:srgbClr val="002060"/>
                </a:solidFill>
              </a:rPr>
              <a:t> самый близкий </a:t>
            </a:r>
            <a:r>
              <a:rPr lang="en-US" sz="2400" dirty="0" smtClean="0">
                <a:solidFill>
                  <a:srgbClr val="002060"/>
                </a:solidFill>
              </a:rPr>
              <a:t>GRB -&gt; </a:t>
            </a:r>
            <a:r>
              <a:rPr lang="ru-RU" sz="2400" dirty="0" smtClean="0">
                <a:solidFill>
                  <a:srgbClr val="002060"/>
                </a:solidFill>
              </a:rPr>
              <a:t>низкая светимость     </a:t>
            </a:r>
          </a:p>
        </p:txBody>
      </p:sp>
      <p:pic>
        <p:nvPicPr>
          <p:cNvPr id="4" name="Рисунок 3" descr="L_iso_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515" y="3278148"/>
            <a:ext cx="4655895" cy="34632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16016" y="3356992"/>
            <a:ext cx="4427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Объяснение: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Релятивистская струя (</a:t>
            </a:r>
            <a:r>
              <a:rPr lang="ru-RU" sz="2400" dirty="0" err="1" smtClean="0">
                <a:solidFill>
                  <a:srgbClr val="002060"/>
                </a:solidFill>
              </a:rPr>
              <a:t>джет</a:t>
            </a:r>
            <a:r>
              <a:rPr lang="ru-RU" sz="2400" dirty="0" smtClean="0">
                <a:solidFill>
                  <a:srgbClr val="002060"/>
                </a:solidFill>
              </a:rPr>
              <a:t>)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отвернута от нас (20-60 град) или имеет сложную структуру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64088" y="5733256"/>
            <a:ext cx="34753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Статья: </a:t>
            </a:r>
          </a:p>
          <a:p>
            <a:r>
              <a:rPr lang="en-US" i="1" dirty="0" err="1" smtClean="0"/>
              <a:t>LVC+Fermi</a:t>
            </a:r>
            <a:r>
              <a:rPr lang="en-US" i="1" dirty="0" smtClean="0"/>
              <a:t>+</a:t>
            </a:r>
            <a:r>
              <a:rPr lang="ru-RU" i="1" dirty="0" smtClean="0"/>
              <a:t>ИНТЕГРАЛ (2017) 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6197" y="44624"/>
            <a:ext cx="26619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Результаты </a:t>
            </a:r>
            <a:endParaRPr lang="ru-RU" altLang="zh-CN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6712"/>
            <a:ext cx="5400600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</a:rPr>
              <a:t> Возможность проверки ОТО: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8081" y="6488668"/>
            <a:ext cx="4525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Статья: </a:t>
            </a:r>
            <a:r>
              <a:rPr lang="en-US" i="1" dirty="0" err="1" smtClean="0"/>
              <a:t>LVC+Fermi</a:t>
            </a:r>
            <a:r>
              <a:rPr lang="en-US" i="1" dirty="0" smtClean="0"/>
              <a:t>+</a:t>
            </a:r>
            <a:r>
              <a:rPr lang="ru-RU" i="1" dirty="0" smtClean="0"/>
              <a:t>ИНТЕГРАЛ (2017) </a:t>
            </a:r>
            <a:endParaRPr lang="ru-RU" i="1" dirty="0"/>
          </a:p>
        </p:txBody>
      </p:sp>
      <p:pic>
        <p:nvPicPr>
          <p:cNvPr id="7" name="Рисунок 6" descr="skoro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844824"/>
            <a:ext cx="4015740" cy="762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3568" y="1340768"/>
            <a:ext cx="3509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1) скорость гравитации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00276" y="2708920"/>
            <a:ext cx="430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2) Принцип эквивалентности</a:t>
            </a:r>
            <a:endParaRPr lang="ru-RU" dirty="0"/>
          </a:p>
        </p:txBody>
      </p:sp>
      <p:pic>
        <p:nvPicPr>
          <p:cNvPr id="11" name="Рисунок 10" descr="equiv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3" y="3212976"/>
            <a:ext cx="5832649" cy="59696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67544" y="4077072"/>
            <a:ext cx="4974439" cy="4781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4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</a:rPr>
              <a:t> Астрофизические приложения: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5576" y="5085184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Результат слияния: ЧД, массивный остаток </a:t>
            </a:r>
            <a:r>
              <a:rPr lang="en-US" sz="2400" dirty="0" smtClean="0">
                <a:solidFill>
                  <a:srgbClr val="002060"/>
                </a:solidFill>
              </a:rPr>
              <a:t>-&gt; </a:t>
            </a:r>
            <a:r>
              <a:rPr lang="ru-RU" sz="2400" dirty="0" smtClean="0">
                <a:solidFill>
                  <a:srgbClr val="002060"/>
                </a:solidFill>
              </a:rPr>
              <a:t>ЧД, </a:t>
            </a:r>
            <a:r>
              <a:rPr lang="ru-RU" sz="2400" dirty="0" err="1" smtClean="0">
                <a:solidFill>
                  <a:srgbClr val="002060"/>
                </a:solidFill>
              </a:rPr>
              <a:t>магнетар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55576" y="5991671"/>
            <a:ext cx="8316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Ограничения на уравнения состояния нейтронных звезд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55576" y="4581128"/>
            <a:ext cx="8316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Физика </a:t>
            </a:r>
            <a:r>
              <a:rPr lang="ru-RU" sz="2400" dirty="0" err="1" smtClean="0">
                <a:solidFill>
                  <a:srgbClr val="002060"/>
                </a:solidFill>
              </a:rPr>
              <a:t>гамма-всплесков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ll_observatori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-27283"/>
            <a:ext cx="7560840" cy="6847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ss17a_night1_night4_label.tif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260648"/>
            <a:ext cx="6480720" cy="32163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496" y="3622372"/>
            <a:ext cx="95050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dirty="0" smtClean="0">
                <a:solidFill>
                  <a:srgbClr val="002060"/>
                </a:solidFill>
              </a:rPr>
              <a:t>Оптика</a:t>
            </a:r>
            <a:r>
              <a:rPr lang="en-US" sz="2200" dirty="0" smtClean="0">
                <a:solidFill>
                  <a:srgbClr val="002060"/>
                </a:solidFill>
              </a:rPr>
              <a:t> – </a:t>
            </a:r>
            <a:r>
              <a:rPr lang="ru-RU" sz="2200" dirty="0" smtClean="0">
                <a:solidFill>
                  <a:srgbClr val="002060"/>
                </a:solidFill>
              </a:rPr>
              <a:t>10.87 ч </a:t>
            </a:r>
            <a:r>
              <a:rPr lang="en-US" sz="2200" dirty="0" smtClean="0">
                <a:solidFill>
                  <a:srgbClr val="002060"/>
                </a:solidFill>
              </a:rPr>
              <a:t>(Swope)</a:t>
            </a:r>
            <a:endParaRPr lang="ru-RU" sz="2200" dirty="0" smtClean="0">
              <a:solidFill>
                <a:srgbClr val="002060"/>
              </a:solidFill>
            </a:endParaRPr>
          </a:p>
          <a:p>
            <a:pPr lvl="0"/>
            <a:r>
              <a:rPr lang="en-US" sz="2200" dirty="0" smtClean="0">
                <a:solidFill>
                  <a:srgbClr val="002060"/>
                </a:solidFill>
              </a:rPr>
              <a:t>IR – 11.24 </a:t>
            </a:r>
            <a:r>
              <a:rPr lang="ru-RU" sz="2200" dirty="0" smtClean="0">
                <a:solidFill>
                  <a:srgbClr val="002060"/>
                </a:solidFill>
              </a:rPr>
              <a:t>ч  </a:t>
            </a:r>
            <a:r>
              <a:rPr lang="en-US" sz="2200" dirty="0" smtClean="0">
                <a:solidFill>
                  <a:srgbClr val="002060"/>
                </a:solidFill>
              </a:rPr>
              <a:t>(VISTA)</a:t>
            </a:r>
          </a:p>
          <a:p>
            <a:pPr lvl="0"/>
            <a:r>
              <a:rPr lang="en-US" sz="2200" dirty="0" smtClean="0">
                <a:solidFill>
                  <a:srgbClr val="002060"/>
                </a:solidFill>
              </a:rPr>
              <a:t>UV – 15.3 </a:t>
            </a:r>
            <a:r>
              <a:rPr lang="ru-RU" sz="2200" dirty="0" smtClean="0">
                <a:solidFill>
                  <a:srgbClr val="002060"/>
                </a:solidFill>
              </a:rPr>
              <a:t>ч  (</a:t>
            </a:r>
            <a:r>
              <a:rPr lang="en-US" sz="2200" dirty="0" smtClean="0">
                <a:solidFill>
                  <a:srgbClr val="002060"/>
                </a:solidFill>
              </a:rPr>
              <a:t>Swift/UVOT</a:t>
            </a:r>
            <a:r>
              <a:rPr lang="ru-RU" sz="2200" dirty="0" smtClean="0">
                <a:solidFill>
                  <a:srgbClr val="002060"/>
                </a:solidFill>
              </a:rPr>
              <a:t>)</a:t>
            </a:r>
            <a:r>
              <a:rPr lang="en-US" sz="2200" dirty="0" smtClean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</a:rPr>
              <a:t>Быстрое падение интенсивности и «покраснение»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</a:rPr>
              <a:t>Спектр без особенностей, быстрая эволюция (не молодая</a:t>
            </a:r>
            <a:r>
              <a:rPr lang="en-US" sz="2200" dirty="0" smtClean="0">
                <a:solidFill>
                  <a:srgbClr val="002060"/>
                </a:solidFill>
              </a:rPr>
              <a:t> SN</a:t>
            </a:r>
            <a:r>
              <a:rPr lang="ru-RU" sz="2200" dirty="0" smtClean="0">
                <a:solidFill>
                  <a:srgbClr val="002060"/>
                </a:solidFill>
              </a:rPr>
              <a:t>)</a:t>
            </a:r>
            <a:endParaRPr lang="en-US" sz="2200" dirty="0" smtClean="0">
              <a:solidFill>
                <a:srgbClr val="002060"/>
              </a:solidFill>
            </a:endParaRPr>
          </a:p>
          <a:p>
            <a:pPr lvl="0"/>
            <a:endParaRPr lang="en-US" sz="800" dirty="0" smtClean="0">
              <a:solidFill>
                <a:srgbClr val="002060"/>
              </a:solidFill>
            </a:endParaRPr>
          </a:p>
          <a:p>
            <a:pPr lvl="0"/>
            <a:r>
              <a:rPr lang="ru-RU" sz="2200" dirty="0" smtClean="0">
                <a:solidFill>
                  <a:srgbClr val="002060"/>
                </a:solidFill>
              </a:rPr>
              <a:t>Признаки радиоактивного распада в </a:t>
            </a:r>
            <a:r>
              <a:rPr lang="en-US" sz="2200" dirty="0" smtClean="0">
                <a:solidFill>
                  <a:srgbClr val="002060"/>
                </a:solidFill>
              </a:rPr>
              <a:t>r-</a:t>
            </a:r>
            <a:r>
              <a:rPr lang="ru-RU" sz="2200" dirty="0" smtClean="0">
                <a:solidFill>
                  <a:srgbClr val="002060"/>
                </a:solidFill>
              </a:rPr>
              <a:t>процессе (</a:t>
            </a:r>
            <a:r>
              <a:rPr lang="en-US" sz="2200" dirty="0" smtClean="0">
                <a:solidFill>
                  <a:srgbClr val="002060"/>
                </a:solidFill>
              </a:rPr>
              <a:t>~2 </a:t>
            </a:r>
            <a:r>
              <a:rPr lang="ru-RU" sz="2200" dirty="0" err="1" smtClean="0">
                <a:solidFill>
                  <a:srgbClr val="002060"/>
                </a:solidFill>
              </a:rPr>
              <a:t>нед</a:t>
            </a:r>
            <a:r>
              <a:rPr lang="ru-RU" sz="2200" dirty="0" smtClean="0">
                <a:solidFill>
                  <a:srgbClr val="002060"/>
                </a:solidFill>
              </a:rPr>
              <a:t>, </a:t>
            </a:r>
            <a:r>
              <a:rPr lang="en-US" sz="2200" dirty="0" smtClean="0">
                <a:solidFill>
                  <a:srgbClr val="002060"/>
                </a:solidFill>
              </a:rPr>
              <a:t>ESO/VLT</a:t>
            </a:r>
            <a:r>
              <a:rPr lang="ru-RU" sz="2200" dirty="0" smtClean="0">
                <a:solidFill>
                  <a:srgbClr val="002060"/>
                </a:solidFill>
              </a:rPr>
              <a:t>)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</a:rPr>
              <a:t>Возможные признаки синтеза лантаноидов (</a:t>
            </a:r>
            <a:r>
              <a:rPr lang="en-US" sz="2200" dirty="0" smtClean="0">
                <a:solidFill>
                  <a:srgbClr val="002060"/>
                </a:solidFill>
              </a:rPr>
              <a:t>~2 </a:t>
            </a:r>
            <a:r>
              <a:rPr lang="ru-RU" sz="2200" dirty="0" err="1" smtClean="0">
                <a:solidFill>
                  <a:srgbClr val="002060"/>
                </a:solidFill>
              </a:rPr>
              <a:t>нед</a:t>
            </a:r>
            <a:r>
              <a:rPr lang="ru-RU" sz="2200" dirty="0" smtClean="0">
                <a:solidFill>
                  <a:srgbClr val="002060"/>
                </a:solidFill>
              </a:rPr>
              <a:t>, </a:t>
            </a:r>
            <a:r>
              <a:rPr lang="en-US" sz="2200" dirty="0" smtClean="0">
                <a:solidFill>
                  <a:srgbClr val="002060"/>
                </a:solidFill>
              </a:rPr>
              <a:t>HST</a:t>
            </a:r>
            <a:r>
              <a:rPr lang="ru-RU" sz="2200" dirty="0" smtClean="0">
                <a:solidFill>
                  <a:srgbClr val="002060"/>
                </a:solidFill>
              </a:rPr>
              <a:t>)</a:t>
            </a:r>
          </a:p>
          <a:p>
            <a:pPr lvl="0"/>
            <a:endParaRPr lang="en-US" sz="800" dirty="0" smtClean="0">
              <a:solidFill>
                <a:srgbClr val="002060"/>
              </a:solidFill>
            </a:endParaRPr>
          </a:p>
          <a:p>
            <a:pPr lvl="0"/>
            <a:r>
              <a:rPr lang="ru-RU" sz="2200" b="1" dirty="0" smtClean="0">
                <a:solidFill>
                  <a:srgbClr val="002060"/>
                </a:solidFill>
              </a:rPr>
              <a:t>Совпадает с теоретическими предсказаниями для </a:t>
            </a:r>
            <a:r>
              <a:rPr lang="ru-RU" sz="2200" b="1" dirty="0" err="1" smtClean="0">
                <a:solidFill>
                  <a:srgbClr val="002060"/>
                </a:solidFill>
              </a:rPr>
              <a:t>килоновой</a:t>
            </a:r>
            <a:endParaRPr lang="ru-RU" sz="2200" b="1" dirty="0" smtClean="0">
              <a:solidFill>
                <a:srgbClr val="002060"/>
              </a:solidFill>
            </a:endParaRPr>
          </a:p>
        </p:txBody>
      </p:sp>
      <p:pic>
        <p:nvPicPr>
          <p:cNvPr id="4" name="Рисунок 3" descr="optical_spect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6327" y="1412776"/>
            <a:ext cx="3797674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ass_plot_black_no_g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2050" y="0"/>
            <a:ext cx="82399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3716" y="188640"/>
            <a:ext cx="82939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Наблюдения обсерватории ИНТЕГРАЛ</a:t>
            </a:r>
            <a:endParaRPr lang="ru-RU" altLang="zh-CN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image_20-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8658" y="764704"/>
            <a:ext cx="6459686" cy="457312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1560" y="5373216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Время: 24 часа – 4.7 дня после </a:t>
            </a:r>
            <a:r>
              <a:rPr lang="en-US" sz="2400" dirty="0" smtClean="0">
                <a:solidFill>
                  <a:srgbClr val="002060"/>
                </a:solidFill>
              </a:rPr>
              <a:t>GW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Нет продолжающейся активности в гамма-лучах </a:t>
            </a:r>
            <a:r>
              <a:rPr lang="en-US" sz="2400" dirty="0" smtClean="0">
                <a:solidFill>
                  <a:srgbClr val="002060"/>
                </a:solidFill>
              </a:rPr>
              <a:t>-&gt;</a:t>
            </a:r>
            <a:r>
              <a:rPr lang="ru-RU" sz="2400" dirty="0" smtClean="0">
                <a:solidFill>
                  <a:srgbClr val="002060"/>
                </a:solidFill>
              </a:rPr>
              <a:t> ограничение на сценарий: нет </a:t>
            </a:r>
            <a:r>
              <a:rPr lang="ru-RU" sz="2400" dirty="0" err="1" smtClean="0">
                <a:solidFill>
                  <a:srgbClr val="002060"/>
                </a:solidFill>
              </a:rPr>
              <a:t>магнетара</a:t>
            </a:r>
            <a:r>
              <a:rPr lang="ru-RU" sz="2400" dirty="0" smtClean="0">
                <a:solidFill>
                  <a:srgbClr val="002060"/>
                </a:solidFill>
              </a:rPr>
              <a:t> в остатке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3294" y="188640"/>
            <a:ext cx="82731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zh-CN" sz="3200" b="1" dirty="0" smtClean="0">
                <a:solidFill>
                  <a:prstClr val="black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Регистрация рентгеновского излучения</a:t>
            </a:r>
            <a:endParaRPr lang="ru-RU" altLang="zh-CN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handra_i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6946" y="980728"/>
            <a:ext cx="4141038" cy="4104456"/>
          </a:xfrm>
          <a:prstGeom prst="rect">
            <a:avLst/>
          </a:prstGeom>
        </p:spPr>
      </p:pic>
      <p:pic>
        <p:nvPicPr>
          <p:cNvPr id="4" name="Рисунок 3" descr="chandra_flux_vs_ang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980728"/>
            <a:ext cx="4457700" cy="36728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8704" y="5157192"/>
            <a:ext cx="817775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</a:rPr>
              <a:t>Chandra: </a:t>
            </a:r>
            <a:r>
              <a:rPr lang="ru-RU" sz="2200" dirty="0" smtClean="0">
                <a:solidFill>
                  <a:srgbClr val="002060"/>
                </a:solidFill>
              </a:rPr>
              <a:t>2 дня – нет рентгена, 9 дней – первая регистрация,</a:t>
            </a:r>
          </a:p>
          <a:p>
            <a:r>
              <a:rPr lang="ru-RU" sz="2200" dirty="0" smtClean="0">
                <a:solidFill>
                  <a:srgbClr val="002060"/>
                </a:solidFill>
              </a:rPr>
              <a:t>15-16 дни – источник интенсивность не меняет, согласуется</a:t>
            </a:r>
          </a:p>
          <a:p>
            <a:r>
              <a:rPr lang="ru-RU" sz="2200" dirty="0" smtClean="0">
                <a:solidFill>
                  <a:srgbClr val="002060"/>
                </a:solidFill>
              </a:rPr>
              <a:t>с моделями послесвечения </a:t>
            </a:r>
            <a:r>
              <a:rPr lang="en-US" sz="2200" dirty="0" err="1" smtClean="0">
                <a:solidFill>
                  <a:srgbClr val="002060"/>
                </a:solidFill>
              </a:rPr>
              <a:t>sGRB</a:t>
            </a:r>
            <a:r>
              <a:rPr lang="ru-RU" sz="2200" dirty="0" smtClean="0">
                <a:solidFill>
                  <a:srgbClr val="002060"/>
                </a:solidFill>
              </a:rPr>
              <a:t>, </a:t>
            </a:r>
            <a:r>
              <a:rPr lang="ru-RU" sz="2200" dirty="0" err="1" smtClean="0">
                <a:solidFill>
                  <a:srgbClr val="002060"/>
                </a:solidFill>
              </a:rPr>
              <a:t>джет</a:t>
            </a:r>
            <a:r>
              <a:rPr lang="ru-RU" sz="2200" dirty="0" smtClean="0">
                <a:solidFill>
                  <a:srgbClr val="002060"/>
                </a:solidFill>
              </a:rPr>
              <a:t> не на луче зрения</a:t>
            </a:r>
          </a:p>
          <a:p>
            <a:endParaRPr lang="ru-RU" sz="800" dirty="0" smtClean="0">
              <a:solidFill>
                <a:srgbClr val="002060"/>
              </a:solidFill>
            </a:endParaRPr>
          </a:p>
          <a:p>
            <a:r>
              <a:rPr lang="ru-RU" sz="2200" dirty="0" smtClean="0">
                <a:solidFill>
                  <a:srgbClr val="002060"/>
                </a:solidFill>
              </a:rPr>
              <a:t>Низкая светимость – </a:t>
            </a:r>
            <a:r>
              <a:rPr lang="ru-RU" sz="2200" dirty="0" err="1" smtClean="0">
                <a:solidFill>
                  <a:srgbClr val="002060"/>
                </a:solidFill>
              </a:rPr>
              <a:t>джет</a:t>
            </a:r>
            <a:r>
              <a:rPr lang="ru-RU" sz="2200" dirty="0" smtClean="0">
                <a:solidFill>
                  <a:srgbClr val="002060"/>
                </a:solidFill>
              </a:rPr>
              <a:t> отвернут от нас на </a:t>
            </a:r>
            <a:r>
              <a:rPr lang="en-US" sz="2200" dirty="0" smtClean="0">
                <a:solidFill>
                  <a:srgbClr val="002060"/>
                </a:solidFill>
              </a:rPr>
              <a:t>&gt;23</a:t>
            </a:r>
            <a:r>
              <a:rPr lang="en-US" sz="2200" baseline="30000" dirty="0" smtClean="0">
                <a:solidFill>
                  <a:srgbClr val="002060"/>
                </a:solidFill>
              </a:rPr>
              <a:t>o</a:t>
            </a:r>
            <a:r>
              <a:rPr lang="en-US" sz="2200" dirty="0" smtClean="0">
                <a:solidFill>
                  <a:srgbClr val="002060"/>
                </a:solidFill>
              </a:rPr>
              <a:t>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9615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5594</TotalTime>
  <Words>366</Words>
  <Application>Microsoft Office PowerPoint</Application>
  <PresentationFormat>Экран (4:3)</PresentationFormat>
  <Paragraphs>60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mikej</dc:creator>
  <cp:lastModifiedBy>Alex</cp:lastModifiedBy>
  <cp:revision>138</cp:revision>
  <dcterms:created xsi:type="dcterms:W3CDTF">2015-01-14T14:16:21Z</dcterms:created>
  <dcterms:modified xsi:type="dcterms:W3CDTF">2017-10-17T11:43:06Z</dcterms:modified>
</cp:coreProperties>
</file>