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1472" r:id="rId2"/>
    <p:sldId id="1455" r:id="rId3"/>
    <p:sldId id="1475" r:id="rId4"/>
    <p:sldId id="1482" r:id="rId5"/>
    <p:sldId id="1476" r:id="rId6"/>
    <p:sldId id="1447" r:id="rId7"/>
    <p:sldId id="1473" r:id="rId8"/>
    <p:sldId id="1448" r:id="rId9"/>
    <p:sldId id="1481" r:id="rId10"/>
    <p:sldId id="1466" r:id="rId11"/>
    <p:sldId id="1485" r:id="rId12"/>
    <p:sldId id="1449" r:id="rId13"/>
    <p:sldId id="1450" r:id="rId14"/>
    <p:sldId id="1480" r:id="rId15"/>
    <p:sldId id="1483" r:id="rId16"/>
    <p:sldId id="1474" r:id="rId17"/>
    <p:sldId id="1278" r:id="rId18"/>
    <p:sldId id="1477" r:id="rId19"/>
    <p:sldId id="1376" r:id="rId20"/>
    <p:sldId id="1250" r:id="rId21"/>
    <p:sldId id="1251" r:id="rId22"/>
    <p:sldId id="1253" r:id="rId23"/>
    <p:sldId id="1392" r:id="rId24"/>
    <p:sldId id="1084" r:id="rId25"/>
    <p:sldId id="1468" r:id="rId26"/>
    <p:sldId id="1478" r:id="rId27"/>
    <p:sldId id="1395" r:id="rId28"/>
    <p:sldId id="1469" r:id="rId29"/>
    <p:sldId id="1470" r:id="rId30"/>
    <p:sldId id="1479" r:id="rId31"/>
    <p:sldId id="1461" r:id="rId32"/>
    <p:sldId id="1445" r:id="rId33"/>
    <p:sldId id="1436" r:id="rId34"/>
    <p:sldId id="1430" r:id="rId35"/>
    <p:sldId id="1437" r:id="rId36"/>
    <p:sldId id="1442" r:id="rId37"/>
    <p:sldId id="1463" r:id="rId38"/>
    <p:sldId id="1393" r:id="rId39"/>
    <p:sldId id="1451" r:id="rId40"/>
    <p:sldId id="1453" r:id="rId41"/>
    <p:sldId id="1452" r:id="rId42"/>
    <p:sldId id="1484" r:id="rId43"/>
    <p:sldId id="1471" r:id="rId44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0000"/>
    <a:srgbClr val="0000FF"/>
    <a:srgbClr val="000000"/>
    <a:srgbClr val="FF00FF"/>
    <a:srgbClr val="99FF66"/>
    <a:srgbClr val="CC6600"/>
    <a:srgbClr val="FFFF99"/>
    <a:srgbClr val="CCECFF"/>
    <a:srgbClr val="00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4" autoAdjust="0"/>
    <p:restoredTop sz="94669" autoAdjust="0"/>
  </p:normalViewPr>
  <p:slideViewPr>
    <p:cSldViewPr>
      <p:cViewPr varScale="1">
        <p:scale>
          <a:sx n="51" d="100"/>
          <a:sy n="51" d="100"/>
        </p:scale>
        <p:origin x="-110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962" y="-96"/>
      </p:cViewPr>
      <p:guideLst>
        <p:guide orient="horz" pos="3156"/>
        <p:guide pos="217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48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48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48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B689482-A4C8-4E59-9765-3ECE12CA9E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08563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2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59325"/>
            <a:ext cx="5510213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2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2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8334048-600D-4917-9266-6BFE767668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39E0B9-6225-442A-954A-937A0470ADDF}" type="slidenum">
              <a:rPr lang="en-US" smtClean="0">
                <a:latin typeface="Arial" pitchFamily="34" charset="0"/>
              </a:rPr>
              <a:pPr>
                <a:defRPr/>
              </a:pPr>
              <a:t>1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F412BF-D1B1-4604-80DF-62D2E44A3F38}" type="slidenum">
              <a:rPr lang="en-US" smtClean="0">
                <a:latin typeface="Arial" pitchFamily="34" charset="0"/>
              </a:rPr>
              <a:pPr>
                <a:defRPr/>
              </a:pPr>
              <a:t>24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E18932-BAD6-4B36-B4FD-E4A7BF0CC85F}" type="slidenum">
              <a:rPr lang="en-US" smtClean="0">
                <a:latin typeface="Arial" pitchFamily="34" charset="0"/>
              </a:rPr>
              <a:pPr>
                <a:defRPr/>
              </a:pPr>
              <a:t>26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6FE2D-F4CC-4CDC-B046-951A66DBF1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46325-53F2-46A1-8960-9FC4BA9E0A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3E580-E08A-43E5-A9A4-B78FAEA4CD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9B44E-B14C-4876-BCDF-B376397D2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59086-EE64-49BD-94BC-FEEF8397D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999EC-5E06-4AE1-AC0B-88779161BB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964BC-3E14-44BD-9E20-BF75C9D6A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F6E2E-DEE1-4DF6-8D15-4F4C07989C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806BB-3209-4741-A54C-40F120111E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9F64-9EE8-471F-92B5-BD47594FC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5F6F6-6679-4E8F-80BD-BBD8D6956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F524F-658E-4CD2-9EDC-6F8F34A54F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CCECFF"/>
            </a:gs>
            <a:gs pos="100000">
              <a:srgbClr val="DFFEB2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AA1BA38-14DE-4FD2-8DBD-E0B70523AB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924800" cy="3048000"/>
          </a:xfrm>
          <a:gradFill flip="none">
            <a:lin ang="5400000" scaled="1"/>
            <a:tileRect/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err="1" smtClean="0">
                <a:latin typeface="Arial Rounded MT Bold" pitchFamily="34" charset="0"/>
              </a:rPr>
              <a:t>Поиск</a:t>
            </a:r>
            <a:r>
              <a:rPr lang="en-US" sz="4000" b="1" dirty="0" smtClean="0">
                <a:latin typeface="Arial Rounded MT Bold" pitchFamily="34" charset="0"/>
              </a:rPr>
              <a:t> </a:t>
            </a:r>
            <a:r>
              <a:rPr lang="en-US" sz="4000" b="1" dirty="0" err="1" smtClean="0">
                <a:latin typeface="Arial Rounded MT Bold" pitchFamily="34" charset="0"/>
              </a:rPr>
              <a:t>жизни</a:t>
            </a:r>
            <a:r>
              <a:rPr lang="en-US" sz="4000" b="1" dirty="0" smtClean="0"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rgbClr val="000000"/>
                </a:solidFill>
                <a:latin typeface="Arial Rounded MT Bold" pitchFamily="34" charset="0"/>
              </a:rPr>
              <a:t>в </a:t>
            </a:r>
            <a:r>
              <a:rPr lang="en-US" sz="4000" dirty="0" err="1" smtClean="0">
                <a:solidFill>
                  <a:srgbClr val="FF0000"/>
                </a:solidFill>
                <a:latin typeface="Arial Rounded MT Bold" pitchFamily="34" charset="0"/>
              </a:rPr>
              <a:t>озере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Arial Rounded MT Bold" pitchFamily="34" charset="0"/>
              </a:rPr>
              <a:t>Восток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4000" dirty="0" smtClean="0">
                <a:latin typeface="Arial Rounded MT Bold" pitchFamily="34" charset="0"/>
              </a:rPr>
              <a:t>— </a:t>
            </a:r>
            <a:r>
              <a:rPr lang="en-US" sz="4000" dirty="0" err="1" smtClean="0">
                <a:solidFill>
                  <a:srgbClr val="000000"/>
                </a:solidFill>
                <a:latin typeface="Arial Rounded MT Bold" pitchFamily="34" charset="0"/>
              </a:rPr>
              <a:t>земном</a:t>
            </a:r>
            <a:r>
              <a:rPr lang="en-US" sz="4000" dirty="0" smtClean="0">
                <a:solidFill>
                  <a:srgbClr val="000000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Arial Rounded MT Bold" pitchFamily="34" charset="0"/>
              </a:rPr>
              <a:t>аналоге</a:t>
            </a:r>
            <a:r>
              <a:rPr lang="en-US" sz="4000" dirty="0" smtClean="0">
                <a:solidFill>
                  <a:srgbClr val="000000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Arial Rounded MT Bold" pitchFamily="34" charset="0"/>
              </a:rPr>
              <a:t>подледных</a:t>
            </a:r>
            <a:r>
              <a:rPr lang="en-US" sz="4000" dirty="0" smtClean="0">
                <a:solidFill>
                  <a:srgbClr val="0000FF"/>
                </a:solidFill>
                <a:latin typeface="Arial Rounded MT Bold" pitchFamily="34" charset="0"/>
              </a:rPr>
              <a:t/>
            </a:r>
            <a:br>
              <a:rPr lang="en-US" sz="40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en-US" sz="4000" dirty="0" err="1" smtClean="0">
                <a:solidFill>
                  <a:srgbClr val="0000FF"/>
                </a:solidFill>
                <a:latin typeface="Arial Rounded MT Bold" pitchFamily="34" charset="0"/>
              </a:rPr>
              <a:t>океанов</a:t>
            </a:r>
            <a:r>
              <a:rPr lang="en-US" sz="4000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Arial Rounded MT Bold" pitchFamily="34" charset="0"/>
              </a:rPr>
              <a:t>на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Arial Rounded MT Bold" pitchFamily="34" charset="0"/>
              </a:rPr>
              <a:t>спутниках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Arial Rounded MT Bold" pitchFamily="34" charset="0"/>
              </a:rPr>
              <a:t>Юпитера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 и </a:t>
            </a:r>
            <a:r>
              <a:rPr lang="en-US" sz="4000" dirty="0" err="1" smtClean="0">
                <a:solidFill>
                  <a:srgbClr val="FF0000"/>
                </a:solidFill>
                <a:latin typeface="Arial Rounded MT Bold" pitchFamily="34" charset="0"/>
              </a:rPr>
              <a:t>Сатурна</a:t>
            </a:r>
            <a:endParaRPr lang="en-US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2286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ru-RU" sz="2800" b="1" dirty="0" smtClean="0"/>
              <a:t>Сергей А Булат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</a:pPr>
            <a:r>
              <a:rPr lang="ru-RU" sz="2400" i="1" dirty="0" smtClean="0">
                <a:solidFill>
                  <a:srgbClr val="0000FF"/>
                </a:solidFill>
              </a:rPr>
              <a:t>Лаборатория </a:t>
            </a:r>
            <a:r>
              <a:rPr lang="ru-RU" sz="2400" i="1" dirty="0" err="1" smtClean="0">
                <a:solidFill>
                  <a:srgbClr val="0000FF"/>
                </a:solidFill>
              </a:rPr>
              <a:t>криоастробиологии</a:t>
            </a:r>
            <a:endParaRPr lang="en-US" sz="2400" i="1" dirty="0" smtClean="0">
              <a:solidFill>
                <a:srgbClr val="0000FF"/>
              </a:solidFill>
            </a:endParaRPr>
          </a:p>
          <a:p>
            <a:pPr>
              <a:spcBef>
                <a:spcPct val="0"/>
              </a:spcBef>
            </a:pPr>
            <a:r>
              <a:rPr lang="ru-RU" sz="2400" i="1" dirty="0" smtClean="0">
                <a:solidFill>
                  <a:srgbClr val="0000FF"/>
                </a:solidFill>
              </a:rPr>
              <a:t>ФГБУ «ПИЯФ» </a:t>
            </a:r>
          </a:p>
          <a:p>
            <a:pPr>
              <a:spcBef>
                <a:spcPct val="0"/>
              </a:spcBef>
            </a:pPr>
            <a:r>
              <a:rPr lang="ru-RU" sz="2400" i="1" dirty="0" smtClean="0">
                <a:solidFill>
                  <a:srgbClr val="000000"/>
                </a:solidFill>
              </a:rPr>
              <a:t>НИЦ «Курчатовский институт»</a:t>
            </a:r>
            <a:endParaRPr lang="en-US" sz="2400" i="1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</a:pPr>
            <a:r>
              <a:rPr lang="ru-RU" sz="2400" i="1" dirty="0" smtClean="0">
                <a:solidFill>
                  <a:srgbClr val="000000"/>
                </a:solidFill>
              </a:rPr>
              <a:t>Г. Гатчина Ленинградской обл.</a:t>
            </a:r>
            <a:endParaRPr lang="fr-FR" sz="28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LAZCANO 2012 Nature 488_161 - Life around u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6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Life around us?</a:t>
            </a:r>
          </a:p>
        </p:txBody>
      </p:sp>
      <p:sp>
        <p:nvSpPr>
          <p:cNvPr id="5124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Arial" pitchFamily="34" charset="0"/>
              </a:rPr>
              <a:t>Bulat14 oct-03</a:t>
            </a:r>
            <a:endParaRPr lang="en-US">
              <a:latin typeface="Arial" pitchFamily="34" charset="0"/>
            </a:endParaRPr>
          </a:p>
        </p:txBody>
      </p:sp>
      <p:sp>
        <p:nvSpPr>
          <p:cNvPr id="512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Arial" pitchFamily="34" charset="0"/>
              </a:rPr>
              <a:t>Russian Cosmic Day, IKI</a:t>
            </a:r>
            <a:endParaRPr lang="en-US">
              <a:latin typeface="Arial" pitchFamily="34" charset="0"/>
            </a:endParaRPr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228600" y="3657600"/>
            <a:ext cx="86868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Searching for extraterrestrial life is one of the aims of astrobiology, and there are several potentially habitable worlds in the Solar System, in addition to Earth. Two of Jupiter’s moons (</a:t>
            </a:r>
            <a:r>
              <a:rPr lang="en-US" sz="2000">
                <a:solidFill>
                  <a:srgbClr val="0033CC"/>
                </a:solidFill>
              </a:rPr>
              <a:t>Ganymede and Europa</a:t>
            </a:r>
            <a:r>
              <a:rPr lang="en-US" sz="2000"/>
              <a:t>) and two of Saturn’s moons (</a:t>
            </a:r>
            <a:r>
              <a:rPr lang="en-US" sz="2000">
                <a:solidFill>
                  <a:srgbClr val="0033CC"/>
                </a:solidFill>
              </a:rPr>
              <a:t>Titan and Enceladus</a:t>
            </a:r>
            <a:r>
              <a:rPr lang="en-US" sz="2000"/>
              <a:t>) harbour </a:t>
            </a:r>
            <a:r>
              <a:rPr lang="en-US" sz="2000" b="1">
                <a:solidFill>
                  <a:srgbClr val="FF0000"/>
                </a:solidFill>
              </a:rPr>
              <a:t>liquid-water oceans</a:t>
            </a:r>
            <a:r>
              <a:rPr lang="en-US" sz="2000"/>
              <a:t>. And </a:t>
            </a:r>
            <a:r>
              <a:rPr lang="en-US" sz="2000">
                <a:solidFill>
                  <a:srgbClr val="0033CC"/>
                </a:solidFill>
              </a:rPr>
              <a:t>Mars</a:t>
            </a:r>
            <a:r>
              <a:rPr lang="en-US" sz="2000"/>
              <a:t> probably had vast liquid-water environments during much of its early history. </a:t>
            </a:r>
          </a:p>
        </p:txBody>
      </p:sp>
      <p:sp>
        <p:nvSpPr>
          <p:cNvPr id="4103" name="TextBox 6"/>
          <p:cNvSpPr txBox="1">
            <a:spLocks noChangeArrowheads="1"/>
          </p:cNvSpPr>
          <p:nvPr/>
        </p:nvSpPr>
        <p:spPr bwMode="auto">
          <a:xfrm>
            <a:off x="5486400" y="5334000"/>
            <a:ext cx="3657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Lazcano 2012 Nature 488: 160-1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Geysers of water </a:t>
            </a:r>
            <a:r>
              <a:rPr lang="en-US" dirty="0" err="1" smtClean="0"/>
              <a:t>vapour</a:t>
            </a:r>
            <a:r>
              <a:rPr lang="en-US" dirty="0" smtClean="0"/>
              <a:t> shooting from </a:t>
            </a:r>
            <a:r>
              <a:rPr lang="en-US" b="1" dirty="0" err="1" smtClean="0">
                <a:solidFill>
                  <a:srgbClr val="0000FF"/>
                </a:solidFill>
              </a:rPr>
              <a:t>Europa</a:t>
            </a:r>
            <a:r>
              <a:rPr lang="en-US" dirty="0" err="1" smtClean="0"/>
              <a:t>'s</a:t>
            </a:r>
            <a:r>
              <a:rPr lang="en-US" dirty="0" smtClean="0"/>
              <a:t> surface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pic>
        <p:nvPicPr>
          <p:cNvPr id="121858" name="Picture 2" descr="C:\My download\europa_galileo_960_900pi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7405352" cy="5257800"/>
          </a:xfrm>
          <a:prstGeom prst="rect">
            <a:avLst/>
          </a:prstGeom>
          <a:noFill/>
        </p:spPr>
      </p:pic>
      <p:pic>
        <p:nvPicPr>
          <p:cNvPr id="121859" name="Picture 3" descr="C:\My download\EuropaIllo - by K. Retherford_Southwest Research Institu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8691" y="1600200"/>
            <a:ext cx="4065309" cy="5257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781800" y="633478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</a:rPr>
              <a:t>K. </a:t>
            </a:r>
            <a:r>
              <a:rPr lang="en-US" sz="1400" i="1" dirty="0" err="1" smtClean="0">
                <a:solidFill>
                  <a:schemeClr val="bg1"/>
                </a:solidFill>
              </a:rPr>
              <a:t>Retherford</a:t>
            </a:r>
            <a:r>
              <a:rPr lang="en-US" sz="1400" i="1" dirty="0" smtClean="0">
                <a:solidFill>
                  <a:schemeClr val="bg1"/>
                </a:solidFill>
              </a:rPr>
              <a:t>/Southwest Research Institute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550223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</a:rPr>
              <a:t>NASA/JPL/Ted </a:t>
            </a:r>
            <a:r>
              <a:rPr lang="en-US" sz="1400" i="1" dirty="0" err="1" smtClean="0">
                <a:solidFill>
                  <a:schemeClr val="bg1"/>
                </a:solidFill>
              </a:rPr>
              <a:t>Stryk</a:t>
            </a:r>
            <a:endParaRPr lang="en-US" sz="1400" dirty="0" smtClean="0">
              <a:solidFill>
                <a:schemeClr val="bg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'Diving' </a:t>
            </a:r>
            <a:r>
              <a:rPr lang="en-US" b="1" dirty="0" smtClean="0">
                <a:solidFill>
                  <a:srgbClr val="FF0000"/>
                </a:solidFill>
              </a:rPr>
              <a:t>Tectonic Plates </a:t>
            </a:r>
            <a:r>
              <a:rPr lang="en-US" b="1" dirty="0" smtClean="0"/>
              <a:t>on Jupiter's Moon </a:t>
            </a:r>
            <a:r>
              <a:rPr lang="en-US" b="1" dirty="0" err="1" smtClean="0">
                <a:solidFill>
                  <a:srgbClr val="0000FF"/>
                </a:solidFill>
              </a:rPr>
              <a:t>Europa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781800" y="633478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</a:rPr>
              <a:t>K. </a:t>
            </a:r>
            <a:r>
              <a:rPr lang="en-US" sz="1400" i="1" dirty="0" err="1" smtClean="0">
                <a:solidFill>
                  <a:schemeClr val="bg1"/>
                </a:solidFill>
              </a:rPr>
              <a:t>Retherford</a:t>
            </a:r>
            <a:r>
              <a:rPr lang="en-US" sz="1400" i="1" dirty="0" smtClean="0">
                <a:solidFill>
                  <a:schemeClr val="bg1"/>
                </a:solidFill>
              </a:rPr>
              <a:t>/Southwest Research Institute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550223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</a:rPr>
              <a:t>NASA/JPL/Ted </a:t>
            </a:r>
            <a:r>
              <a:rPr lang="en-US" sz="1400" i="1" dirty="0" err="1" smtClean="0">
                <a:solidFill>
                  <a:schemeClr val="bg1"/>
                </a:solidFill>
              </a:rPr>
              <a:t>Stryk</a:t>
            </a:r>
            <a:endParaRPr lang="en-US" sz="1400" dirty="0" smtClean="0">
              <a:solidFill>
                <a:schemeClr val="bg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  <p:pic>
        <p:nvPicPr>
          <p:cNvPr id="9" name="Picture 8" descr="Evidence of 'Diving' Tectonic Plates on Jupiter's Moon Europ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882826"/>
            <a:ext cx="8001000" cy="49751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10200" y="28956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40-90 million years old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Large subsurface ocean </a:t>
            </a:r>
            <a:r>
              <a:rPr lang="en-US" dirty="0" smtClean="0"/>
              <a:t>near </a:t>
            </a:r>
            <a:r>
              <a:rPr lang="en-US" dirty="0" err="1" smtClean="0">
                <a:solidFill>
                  <a:srgbClr val="0000FF"/>
                </a:solidFill>
              </a:rPr>
              <a:t>Enceladus</a:t>
            </a:r>
            <a:r>
              <a:rPr lang="en-US" dirty="0" smtClean="0"/>
              <a:t> south pole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pic>
        <p:nvPicPr>
          <p:cNvPr id="1026" name="Picture 2" descr="http://www.spxdaily.com/images-lg/possible-interior-enceladus-based-on-cassini-gravity-investigation-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7500"/>
            <a:ext cx="6324600" cy="5270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638800" y="5934670"/>
            <a:ext cx="3505200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Cassini Imaging Science Subsystem –courtesy NASA-JPL-Caltech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untitled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7440613" y="4822825"/>
            <a:ext cx="169862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endParaRPr lang="ru-RU" sz="870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4800600" y="5181600"/>
            <a:ext cx="4343400" cy="822325"/>
          </a:xfrm>
          <a:prstGeom prst="rect">
            <a:avLst/>
          </a:prstGeom>
          <a:solidFill>
            <a:srgbClr val="CC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/>
              <a:t>Absolute minimum </a:t>
            </a:r>
            <a:r>
              <a:rPr lang="en-US" sz="2400" b="1">
                <a:solidFill>
                  <a:srgbClr val="FF0000"/>
                </a:solidFill>
              </a:rPr>
              <a:t>-89.2°C</a:t>
            </a:r>
          </a:p>
          <a:p>
            <a:r>
              <a:rPr lang="en-US" sz="2400" b="1"/>
              <a:t>Average ann. Temp. </a:t>
            </a:r>
            <a:r>
              <a:rPr lang="en-US" sz="2400" b="1">
                <a:solidFill>
                  <a:srgbClr val="FF0000"/>
                </a:solidFill>
              </a:rPr>
              <a:t>-55.1°C</a:t>
            </a:r>
          </a:p>
        </p:txBody>
      </p:sp>
      <p:pic>
        <p:nvPicPr>
          <p:cNvPr id="13317" name="Picture 5" descr="Russian stations in Antarctica - red acti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86000" cy="182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1371600" y="914400"/>
            <a:ext cx="457200" cy="304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3319" name="Picture 7" descr="LV - Giles 20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800600"/>
            <a:ext cx="200183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0" y="6583363"/>
            <a:ext cx="1439863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  <a:latin typeface="Times New Roman" pitchFamily="18" charset="0"/>
              </a:rPr>
              <a:t>RADARSAT, CSA</a:t>
            </a:r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H="1">
            <a:off x="914400" y="4572000"/>
            <a:ext cx="7620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22" name="Oval 10"/>
          <p:cNvSpPr>
            <a:spLocks noChangeArrowheads="1"/>
          </p:cNvSpPr>
          <p:nvPr/>
        </p:nvSpPr>
        <p:spPr bwMode="auto">
          <a:xfrm>
            <a:off x="533400" y="1905000"/>
            <a:ext cx="8229600" cy="3124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0507" name="Rectangle 11"/>
          <p:cNvSpPr>
            <a:spLocks noChangeArrowheads="1"/>
          </p:cNvSpPr>
          <p:nvPr/>
        </p:nvSpPr>
        <p:spPr bwMode="auto">
          <a:xfrm>
            <a:off x="2057400" y="0"/>
            <a:ext cx="7086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50000"/>
              </a:lnSpc>
              <a:defRPr/>
            </a:pP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  <a:cs typeface="+mn-cs"/>
              </a:rPr>
              <a:t>Vostok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  <a:cs typeface="+mn-cs"/>
              </a:rPr>
              <a:t> station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  <a:cs typeface="+mn-cs"/>
              </a:rPr>
              <a:t>(</a:t>
            </a: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  <a:cs typeface="+mn-cs"/>
              </a:rPr>
              <a:t>+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  <a:cs typeface="+mn-cs"/>
              </a:rPr>
              <a:t>3488m) </a:t>
            </a:r>
            <a:b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  <a:cs typeface="+mn-cs"/>
              </a:rPr>
            </a:br>
            <a:r>
              <a:rPr lang="en-US" sz="2000" b="1" dirty="0">
                <a:latin typeface="Arial Rounded MT Bold" pitchFamily="34" charset="0"/>
                <a:cs typeface="+mn-cs"/>
              </a:rPr>
              <a:t>(since </a:t>
            </a:r>
            <a:r>
              <a:rPr lang="en-US" sz="2000" b="1" dirty="0" smtClean="0">
                <a:latin typeface="Arial Rounded MT Bold" pitchFamily="34" charset="0"/>
                <a:cs typeface="+mn-cs"/>
              </a:rPr>
              <a:t> </a:t>
            </a:r>
            <a:r>
              <a:rPr lang="en-US" sz="2000" b="1" dirty="0" err="1" smtClean="0">
                <a:latin typeface="Arial Rounded MT Bold" pitchFamily="34" charset="0"/>
                <a:cs typeface="+mn-cs"/>
              </a:rPr>
              <a:t>dec</a:t>
            </a:r>
            <a:r>
              <a:rPr lang="en-US" sz="2000" b="1" dirty="0" smtClean="0">
                <a:latin typeface="Arial Rounded MT Bold" pitchFamily="34" charset="0"/>
                <a:cs typeface="+mn-cs"/>
              </a:rPr>
              <a:t> 1957</a:t>
            </a:r>
            <a:r>
              <a:rPr lang="en-US" sz="2000" b="1" dirty="0">
                <a:latin typeface="Arial Rounded MT Bold" pitchFamily="34" charset="0"/>
                <a:cs typeface="+mn-cs"/>
              </a:rPr>
              <a:t>)</a:t>
            </a:r>
            <a:r>
              <a:rPr lang="en-US" sz="4800" b="1" dirty="0">
                <a:solidFill>
                  <a:srgbClr val="FF0000"/>
                </a:solidFill>
                <a:latin typeface="Arial Rounded MT Bold" pitchFamily="34" charset="0"/>
                <a:cs typeface="+mn-cs"/>
              </a:rPr>
              <a:t> </a:t>
            </a:r>
          </a:p>
        </p:txBody>
      </p:sp>
      <p:sp>
        <p:nvSpPr>
          <p:cNvPr id="1130508" name="Rectangle 12"/>
          <p:cNvSpPr>
            <a:spLocks noChangeArrowheads="1"/>
          </p:cNvSpPr>
          <p:nvPr/>
        </p:nvSpPr>
        <p:spPr bwMode="auto">
          <a:xfrm>
            <a:off x="2057400" y="5943600"/>
            <a:ext cx="7086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  <a:cs typeface="+mn-cs"/>
              </a:rPr>
              <a:t>Lake Vostok </a:t>
            </a:r>
            <a:r>
              <a:rPr lang="en-US" sz="4000" b="1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  <a:cs typeface="+mn-cs"/>
              </a:rPr>
              <a:t>(</a:t>
            </a:r>
            <a:r>
              <a:rPr lang="ru-RU" sz="4000" b="1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  <a:cs typeface="+mn-cs"/>
              </a:rPr>
              <a:t>-</a:t>
            </a:r>
            <a:r>
              <a:rPr lang="en-US" sz="4000" b="1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  <a:cs typeface="+mn-cs"/>
              </a:rPr>
              <a:t>3</a:t>
            </a:r>
            <a:r>
              <a:rPr lang="ru-RU" sz="4000" b="1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  <a:cs typeface="+mn-cs"/>
              </a:rPr>
              <a:t>663</a:t>
            </a:r>
            <a:r>
              <a:rPr lang="en-US" sz="4000" b="1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  <a:cs typeface="+mn-cs"/>
              </a:rPr>
              <a:t>m)</a:t>
            </a:r>
          </a:p>
        </p:txBody>
      </p:sp>
      <p:sp>
        <p:nvSpPr>
          <p:cNvPr id="1130509" name="Text Box 13"/>
          <p:cNvSpPr txBox="1">
            <a:spLocks noChangeArrowheads="1"/>
          </p:cNvSpPr>
          <p:nvPr/>
        </p:nvSpPr>
        <p:spPr bwMode="auto">
          <a:xfrm>
            <a:off x="2743200" y="1143000"/>
            <a:ext cx="2286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1260 km</a:t>
            </a:r>
            <a:r>
              <a:rPr lang="en-US" sz="2400" b="1">
                <a:cs typeface="+mn-cs"/>
              </a:rPr>
              <a:t> from the coast</a:t>
            </a:r>
            <a:endParaRPr lang="ru-RU" sz="2400" b="1">
              <a:cs typeface="+mn-cs"/>
            </a:endParaRPr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1600200" y="10668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27" name="AutoShape 15"/>
          <p:cNvSpPr>
            <a:spLocks noChangeArrowheads="1"/>
          </p:cNvSpPr>
          <p:nvPr/>
        </p:nvSpPr>
        <p:spPr bwMode="auto">
          <a:xfrm>
            <a:off x="1981200" y="1219200"/>
            <a:ext cx="838200" cy="304800"/>
          </a:xfrm>
          <a:prstGeom prst="leftArrow">
            <a:avLst>
              <a:gd name="adj1" fmla="val 50000"/>
              <a:gd name="adj2" fmla="val 6875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2667000" y="685800"/>
            <a:ext cx="13716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/>
              <a:t>(78°S, 106°E)</a:t>
            </a:r>
            <a:endParaRPr lang="en-US" sz="1400"/>
          </a:p>
        </p:txBody>
      </p:sp>
      <p:sp>
        <p:nvSpPr>
          <p:cNvPr id="13329" name="TextBox 17"/>
          <p:cNvSpPr txBox="1">
            <a:spLocks noChangeArrowheads="1"/>
          </p:cNvSpPr>
          <p:nvPr/>
        </p:nvSpPr>
        <p:spPr bwMode="auto">
          <a:xfrm>
            <a:off x="6553200" y="838200"/>
            <a:ext cx="2590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67 </a:t>
            </a:r>
            <a:r>
              <a:rPr lang="en-US" dirty="0" err="1"/>
              <a:t>kPa</a:t>
            </a:r>
            <a:r>
              <a:rPr lang="en-US" dirty="0"/>
              <a:t> – 67% oxygen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51284" y="4800600"/>
            <a:ext cx="1492716" cy="369332"/>
          </a:xfrm>
          <a:prstGeom prst="rect">
            <a:avLst/>
          </a:prstGeom>
          <a:solidFill>
            <a:srgbClr val="FF99FF"/>
          </a:solidFill>
        </p:spPr>
        <p:txBody>
          <a:bodyPr wrap="none">
            <a:spAutoFit/>
          </a:bodyPr>
          <a:lstStyle/>
          <a:p>
            <a:r>
              <a:rPr lang="en-US" dirty="0" smtClean="0"/>
              <a:t>21 July 1983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534400" cy="43434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b="1" u="sng" dirty="0" smtClean="0"/>
              <a:t>Very clean </a:t>
            </a:r>
            <a:r>
              <a:rPr lang="en-US" b="1" u="sng" dirty="0" smtClean="0">
                <a:solidFill>
                  <a:srgbClr val="FF0000"/>
                </a:solidFill>
              </a:rPr>
              <a:t>‘</a:t>
            </a:r>
            <a:r>
              <a:rPr lang="en-US" b="1" u="sng" dirty="0" smtClean="0">
                <a:solidFill>
                  <a:srgbClr val="FF0000"/>
                </a:solidFill>
                <a:latin typeface="Arial Rounded MT Bold" pitchFamily="34" charset="0"/>
              </a:rPr>
              <a:t>life-hostile</a:t>
            </a:r>
            <a:r>
              <a:rPr lang="en-US" b="1" u="sng" dirty="0" smtClean="0">
                <a:solidFill>
                  <a:srgbClr val="FF3300"/>
                </a:solidFill>
              </a:rPr>
              <a:t>’ </a:t>
            </a:r>
            <a:r>
              <a:rPr lang="en-US" b="1" u="sng" dirty="0" smtClean="0"/>
              <a:t>environ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Low accumulation – </a:t>
            </a:r>
            <a:r>
              <a:rPr lang="en-US" sz="2400" b="1" dirty="0" smtClean="0">
                <a:solidFill>
                  <a:srgbClr val="0000FF"/>
                </a:solidFill>
              </a:rPr>
              <a:t>2.1-2.4g /cm</a:t>
            </a:r>
            <a:r>
              <a:rPr lang="en-US" sz="2400" b="1" baseline="30000" dirty="0" smtClean="0">
                <a:solidFill>
                  <a:srgbClr val="0000FF"/>
                </a:solidFill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</a:rPr>
              <a:t>/a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Low Aeolian dust input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0000FF"/>
                </a:solidFill>
              </a:rPr>
              <a:t>2 </a:t>
            </a:r>
            <a:r>
              <a:rPr lang="el-GR" sz="2000" b="1" dirty="0" smtClean="0">
                <a:solidFill>
                  <a:srgbClr val="0000FF"/>
                </a:solidFill>
              </a:rPr>
              <a:t>μ</a:t>
            </a:r>
            <a:r>
              <a:rPr lang="en-US" sz="2000" b="1" dirty="0" smtClean="0">
                <a:solidFill>
                  <a:srgbClr val="0000FF"/>
                </a:solidFill>
              </a:rPr>
              <a:t>m </a:t>
            </a:r>
            <a:r>
              <a:rPr lang="en-US" sz="2000" dirty="0" smtClean="0"/>
              <a:t>mode; </a:t>
            </a:r>
            <a:r>
              <a:rPr lang="en-US" sz="2000" b="1" dirty="0" smtClean="0">
                <a:solidFill>
                  <a:srgbClr val="0000FF"/>
                </a:solidFill>
              </a:rPr>
              <a:t>18 </a:t>
            </a:r>
            <a:r>
              <a:rPr lang="en-US" sz="2000" dirty="0" smtClean="0"/>
              <a:t>ppb (Holocene) vs. </a:t>
            </a:r>
            <a:r>
              <a:rPr lang="en-US" sz="2000" b="1" dirty="0" smtClean="0">
                <a:solidFill>
                  <a:srgbClr val="0000FF"/>
                </a:solidFill>
              </a:rPr>
              <a:t>730 </a:t>
            </a:r>
            <a:r>
              <a:rPr lang="en-US" sz="2000" dirty="0" smtClean="0"/>
              <a:t>ppb (LGM)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Harsh </a:t>
            </a:r>
            <a:r>
              <a:rPr lang="en-US" sz="2400" b="1" dirty="0" smtClean="0">
                <a:solidFill>
                  <a:srgbClr val="FF3300"/>
                </a:solidFill>
              </a:rPr>
              <a:t>irradiation (</a:t>
            </a:r>
            <a:r>
              <a:rPr lang="en-US" sz="24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UV-C</a:t>
            </a:r>
            <a:r>
              <a:rPr lang="en-US" sz="2400" b="1" dirty="0" smtClean="0">
                <a:solidFill>
                  <a:srgbClr val="FF3300"/>
                </a:solidFill>
              </a:rPr>
              <a:t> etc.) </a:t>
            </a:r>
            <a:r>
              <a:rPr lang="en-US" sz="2400" b="1" dirty="0" smtClean="0"/>
              <a:t>(‘ozone hole’ – Aug-Nov)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+ Water-Oxygen</a:t>
            </a:r>
            <a:r>
              <a:rPr lang="en-US" sz="2000" b="1" dirty="0" smtClean="0"/>
              <a:t> </a:t>
            </a:r>
            <a:r>
              <a:rPr lang="en-US" sz="2000" b="1" dirty="0" smtClean="0">
                <a:sym typeface="Wingdings" pitchFamily="2" charset="2"/>
              </a:rPr>
              <a:t> 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free</a:t>
            </a:r>
            <a:r>
              <a:rPr lang="en-US" sz="2000" b="1" dirty="0" smtClean="0">
                <a:sym typeface="Wingdings" pitchFamily="2" charset="2"/>
              </a:rPr>
              <a:t> </a:t>
            </a: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radicals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FF3300"/>
                </a:solidFill>
                <a:sym typeface="Wingdings" pitchFamily="2" charset="2"/>
              </a:rPr>
              <a:t>Oxidized organics </a:t>
            </a:r>
            <a:r>
              <a:rPr lang="en-US" sz="2000" dirty="0" smtClean="0">
                <a:sym typeface="Wingdings" pitchFamily="2" charset="2"/>
              </a:rPr>
              <a:t>(photochemical reactions at ice-air interface)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Low</a:t>
            </a:r>
            <a:r>
              <a:rPr lang="en-US" sz="2400" dirty="0" smtClean="0">
                <a:solidFill>
                  <a:srgbClr val="FF3300"/>
                </a:solidFill>
              </a:rPr>
              <a:t> </a:t>
            </a:r>
            <a:r>
              <a:rPr lang="en-US" sz="2400" b="1" dirty="0" smtClean="0">
                <a:solidFill>
                  <a:srgbClr val="FF3300"/>
                </a:solidFill>
              </a:rPr>
              <a:t>freezing temperatures</a:t>
            </a:r>
            <a:r>
              <a:rPr lang="en-US" sz="2400" dirty="0" smtClean="0">
                <a:solidFill>
                  <a:schemeClr val="tx2"/>
                </a:solidFill>
              </a:rPr>
              <a:t> – below </a:t>
            </a:r>
            <a:r>
              <a:rPr lang="en-US" sz="2400" b="1" dirty="0" smtClean="0">
                <a:solidFill>
                  <a:srgbClr val="0000FF"/>
                </a:solidFill>
              </a:rPr>
              <a:t>-36</a:t>
            </a:r>
            <a:r>
              <a:rPr lang="en-US" sz="2400" b="1" baseline="30000" dirty="0" smtClean="0">
                <a:solidFill>
                  <a:srgbClr val="0000FF"/>
                </a:solidFill>
              </a:rPr>
              <a:t>o</a:t>
            </a:r>
            <a:r>
              <a:rPr lang="en-US" sz="2400" b="1" dirty="0" smtClean="0">
                <a:solidFill>
                  <a:srgbClr val="0000FF"/>
                </a:solidFill>
              </a:rPr>
              <a:t>C</a:t>
            </a:r>
            <a:r>
              <a:rPr lang="en-US" sz="2400" dirty="0" smtClean="0">
                <a:solidFill>
                  <a:schemeClr val="tx2"/>
                </a:solidFill>
              </a:rPr>
              <a:t> (</a:t>
            </a:r>
            <a:r>
              <a:rPr lang="en-US" sz="2400" b="1" dirty="0" smtClean="0">
                <a:solidFill>
                  <a:srgbClr val="0000FF"/>
                </a:solidFill>
              </a:rPr>
              <a:t>-55.1</a:t>
            </a:r>
            <a:r>
              <a:rPr lang="en-US" sz="2400" b="1" baseline="30000" dirty="0" smtClean="0">
                <a:solidFill>
                  <a:srgbClr val="0000FF"/>
                </a:solidFill>
              </a:rPr>
              <a:t>o</a:t>
            </a:r>
            <a:r>
              <a:rPr lang="en-US" sz="2400" b="1" dirty="0" smtClean="0">
                <a:solidFill>
                  <a:srgbClr val="0000FF"/>
                </a:solidFill>
              </a:rPr>
              <a:t>C </a:t>
            </a:r>
            <a:r>
              <a:rPr lang="en-US" sz="2400" dirty="0" smtClean="0"/>
              <a:t>ann.)</a:t>
            </a:r>
            <a:r>
              <a:rPr lang="en-US" sz="2400" b="1" dirty="0" smtClean="0"/>
              <a:t>       </a:t>
            </a:r>
          </a:p>
        </p:txBody>
      </p:sp>
      <p:sp>
        <p:nvSpPr>
          <p:cNvPr id="113254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Vostok</a:t>
            </a:r>
            <a:r>
              <a:rPr lang="en-US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 Surface snow </a:t>
            </a:r>
            <a:r>
              <a:rPr lang="en-US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/>
              <a:t>(0 – 130m</a:t>
            </a:r>
            <a:r>
              <a:rPr lang="en-US" sz="4000" b="1" dirty="0" smtClean="0"/>
              <a:t> </a:t>
            </a:r>
            <a:r>
              <a:rPr lang="en-US" sz="3200" b="1" baseline="30000" dirty="0" smtClean="0">
                <a:solidFill>
                  <a:srgbClr val="0000FF"/>
                </a:solidFill>
              </a:rPr>
              <a:t>up to 4 </a:t>
            </a:r>
            <a:r>
              <a:rPr lang="en-US" sz="3200" b="1" baseline="30000" dirty="0" err="1" smtClean="0">
                <a:solidFill>
                  <a:srgbClr val="0000FF"/>
                </a:solidFill>
              </a:rPr>
              <a:t>Kyr</a:t>
            </a:r>
            <a:r>
              <a:rPr lang="en-US" sz="3600" dirty="0" smtClean="0"/>
              <a:t>)</a:t>
            </a:r>
            <a:endParaRPr lang="ru-RU" sz="3600" dirty="0" smtClean="0"/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5638800" y="3733800"/>
            <a:ext cx="3505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(</a:t>
            </a:r>
            <a:r>
              <a:rPr lang="en-US" b="1">
                <a:solidFill>
                  <a:srgbClr val="0000FF"/>
                </a:solidFill>
              </a:rPr>
              <a:t>6-6.5 cm/a </a:t>
            </a:r>
            <a:r>
              <a:rPr lang="en-US" b="1"/>
              <a:t>– snow / needles!)</a:t>
            </a:r>
            <a:endParaRPr lang="ru-RU" b="1"/>
          </a:p>
        </p:txBody>
      </p:sp>
      <p:sp>
        <p:nvSpPr>
          <p:cNvPr id="5126" name="Line 5"/>
          <p:cNvSpPr>
            <a:spLocks noChangeShapeType="1"/>
          </p:cNvSpPr>
          <p:nvPr/>
        </p:nvSpPr>
        <p:spPr bwMode="auto">
          <a:xfrm>
            <a:off x="4343400" y="358140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7" name="Text Box 6"/>
          <p:cNvSpPr txBox="1">
            <a:spLocks noChangeArrowheads="1"/>
          </p:cNvSpPr>
          <p:nvPr/>
        </p:nvSpPr>
        <p:spPr bwMode="auto">
          <a:xfrm>
            <a:off x="5029200" y="1447800"/>
            <a:ext cx="327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Below 3m the snow is pristine</a:t>
            </a:r>
            <a:endParaRPr lang="ru-RU"/>
          </a:p>
        </p:txBody>
      </p:sp>
      <p:sp>
        <p:nvSpPr>
          <p:cNvPr id="1132551" name="Text Box 7"/>
          <p:cNvSpPr txBox="1">
            <a:spLocks noChangeArrowheads="1"/>
          </p:cNvSpPr>
          <p:nvPr/>
        </p:nvSpPr>
        <p:spPr bwMode="auto">
          <a:xfrm>
            <a:off x="2057400" y="2514600"/>
            <a:ext cx="4953000" cy="461963"/>
          </a:xfrm>
          <a:prstGeom prst="rect">
            <a:avLst/>
          </a:prstGeom>
          <a:solidFill>
            <a:srgbClr val="3333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NO</a:t>
            </a:r>
            <a:r>
              <a:rPr lang="en-US" sz="2400" b="1" dirty="0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 FREE (only BOUND) WATER!</a:t>
            </a:r>
            <a:endParaRPr lang="ru-RU" sz="2400" b="1" dirty="0">
              <a:solidFill>
                <a:srgbClr val="00CCFF"/>
              </a:solidFill>
              <a:effectLst>
                <a:outerShdw blurRad="38100" dist="38100" dir="2700000" algn="tl">
                  <a:srgbClr val="000000"/>
                </a:outerShdw>
              </a:effectLst>
              <a:sym typeface="Wingdings" pitchFamily="2" charset="2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28600" y="3581400"/>
            <a:ext cx="48768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SALE </a:t>
            </a:r>
            <a:r>
              <a:rPr lang="en-US" sz="2800" baseline="30000" dirty="0" err="1" smtClean="0">
                <a:latin typeface="Arial Rounded MT Bold" pitchFamily="34" charset="0"/>
              </a:rPr>
              <a:t>Subglacial</a:t>
            </a:r>
            <a:r>
              <a:rPr lang="en-US" sz="2800" baseline="30000" dirty="0" smtClean="0">
                <a:latin typeface="Arial Rounded MT Bold" pitchFamily="34" charset="0"/>
              </a:rPr>
              <a:t> Antarctic Lake Environments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- </a:t>
            </a:r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379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934200" y="457200"/>
            <a:ext cx="19812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1" y="1177490"/>
            <a:ext cx="6324599" cy="5680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6689995" y="6519446"/>
            <a:ext cx="2454005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 smtClean="0"/>
              <a:t>Wright et </a:t>
            </a:r>
            <a:r>
              <a:rPr lang="en-US" sz="1600" b="1" dirty="0" err="1" smtClean="0"/>
              <a:t>Siegert</a:t>
            </a:r>
            <a:r>
              <a:rPr lang="en-US" sz="1600" b="1" dirty="0" smtClean="0"/>
              <a:t> , 2012</a:t>
            </a:r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828800" y="1219200"/>
            <a:ext cx="510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CRYOSPHERE</a:t>
            </a:r>
            <a:endParaRPr lang="en-US" sz="5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Bulat14 oct-03</a:t>
            </a:r>
            <a:endParaRPr lang="en-US"/>
          </a:p>
        </p:txBody>
      </p:sp>
      <p:pic>
        <p:nvPicPr>
          <p:cNvPr id="420866" name="Picture 2" descr="untitled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1447800"/>
            <a:ext cx="6096000" cy="4989513"/>
          </a:xfrm>
          <a:prstGeom prst="rect">
            <a:avLst/>
          </a:prstGeom>
          <a:noFill/>
        </p:spPr>
      </p:pic>
      <p:sp>
        <p:nvSpPr>
          <p:cNvPr id="4208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 pitchFamily="34" charset="0"/>
              </a:rPr>
              <a:t>Lake </a:t>
            </a:r>
            <a:r>
              <a:rPr lang="en-US" dirty="0" err="1">
                <a:latin typeface="Arial Rounded MT Bold" pitchFamily="34" charset="0"/>
              </a:rPr>
              <a:t>Vostok</a:t>
            </a:r>
            <a:r>
              <a:rPr lang="en-US" dirty="0">
                <a:latin typeface="Arial Rounded MT Bold" pitchFamily="34" charset="0"/>
              </a:rPr>
              <a:t> Discovery</a:t>
            </a:r>
          </a:p>
        </p:txBody>
      </p:sp>
      <p:graphicFrame>
        <p:nvGraphicFramePr>
          <p:cNvPr id="420868" name="Object 4"/>
          <p:cNvGraphicFramePr>
            <a:graphicFrameLocks noChangeAspect="1"/>
          </p:cNvGraphicFramePr>
          <p:nvPr/>
        </p:nvGraphicFramePr>
        <p:xfrm>
          <a:off x="6324600" y="5486400"/>
          <a:ext cx="2362200" cy="744538"/>
        </p:xfrm>
        <a:graphic>
          <a:graphicData uri="http://schemas.openxmlformats.org/presentationml/2006/ole">
            <p:oleObj spid="_x0000_s1026" name="Photo Editor Photo" r:id="rId4" imgW="2476190" imgH="781159" progId="">
              <p:embed/>
            </p:oleObj>
          </a:graphicData>
        </a:graphic>
      </p:graphicFrame>
      <p:sp>
        <p:nvSpPr>
          <p:cNvPr id="420869" name="Text Box 5"/>
          <p:cNvSpPr txBox="1">
            <a:spLocks noChangeArrowheads="1"/>
          </p:cNvSpPr>
          <p:nvPr/>
        </p:nvSpPr>
        <p:spPr bwMode="auto">
          <a:xfrm>
            <a:off x="228600" y="1447800"/>
            <a:ext cx="3657600" cy="2893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solidFill>
                  <a:srgbClr val="FF3300"/>
                </a:solidFill>
              </a:rPr>
              <a:t>First </a:t>
            </a:r>
            <a:r>
              <a:rPr lang="en-US" sz="2800" dirty="0" smtClean="0"/>
              <a:t>reported </a:t>
            </a:r>
            <a:r>
              <a:rPr lang="en-US" sz="2800" dirty="0"/>
              <a:t>at the </a:t>
            </a:r>
            <a:r>
              <a:rPr lang="en-US" sz="2800" b="1" dirty="0"/>
              <a:t>23</a:t>
            </a:r>
            <a:r>
              <a:rPr lang="en-US" sz="2800" b="1" baseline="30000" dirty="0"/>
              <a:t>rd</a:t>
            </a:r>
            <a:r>
              <a:rPr lang="en-US" sz="2800" b="1" dirty="0"/>
              <a:t> session of SCAR in Rome</a:t>
            </a:r>
            <a:r>
              <a:rPr lang="en-US" sz="2800" dirty="0"/>
              <a:t> in </a:t>
            </a:r>
            <a:r>
              <a:rPr lang="en-US" sz="2800" b="1" dirty="0" smtClean="0">
                <a:solidFill>
                  <a:srgbClr val="FF3300"/>
                </a:solidFill>
              </a:rPr>
              <a:t>1994</a:t>
            </a:r>
          </a:p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P</a:t>
            </a:r>
            <a:r>
              <a:rPr lang="en-US" sz="2800" dirty="0" smtClean="0"/>
              <a:t>ublished </a:t>
            </a:r>
            <a:r>
              <a:rPr lang="en-US" sz="2800" dirty="0"/>
              <a:t>in </a:t>
            </a:r>
            <a:r>
              <a:rPr lang="en-US" sz="2800" b="1" i="1" dirty="0" smtClean="0"/>
              <a:t>Nature</a:t>
            </a:r>
            <a:r>
              <a:rPr lang="en-US" sz="2800" dirty="0" smtClean="0"/>
              <a:t> </a:t>
            </a:r>
            <a:r>
              <a:rPr lang="en-US" sz="2800" dirty="0"/>
              <a:t>(</a:t>
            </a:r>
            <a:r>
              <a:rPr lang="en-US" sz="2800" b="1" dirty="0">
                <a:solidFill>
                  <a:srgbClr val="0066CC"/>
                </a:solidFill>
              </a:rPr>
              <a:t>Kapitsa et al., </a:t>
            </a:r>
            <a:r>
              <a:rPr lang="en-US" sz="2800" b="1" dirty="0">
                <a:solidFill>
                  <a:srgbClr val="FF0000"/>
                </a:solidFill>
              </a:rPr>
              <a:t>1996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28600" y="4572000"/>
          <a:ext cx="2073947" cy="2286000"/>
        </p:xfrm>
        <a:graphic>
          <a:graphicData uri="http://schemas.openxmlformats.org/presentationml/2006/ole">
            <p:oleObj spid="_x0000_s1027" name="Photo Editor Photo" r:id="rId5" imgW="3247619" imgH="3580952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6" descr="map_antarctica_subglacial_lake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828800"/>
            <a:ext cx="45720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2060">
              <a:alpha val="30196"/>
            </a:srgbClr>
          </a:solidFill>
        </p:spPr>
        <p:txBody>
          <a:bodyPr/>
          <a:lstStyle/>
          <a:p>
            <a:pPr eaLnBrk="1" hangingPunct="1">
              <a:defRPr/>
            </a:pPr>
            <a:r>
              <a:rPr lang="en-US" sz="4000" dirty="0" err="1" smtClean="0">
                <a:latin typeface="Arial Rounded MT Bold" pitchFamily="34" charset="0"/>
              </a:rPr>
              <a:t>Subglacial</a:t>
            </a:r>
            <a:r>
              <a:rPr lang="en-US" sz="4000" dirty="0" smtClean="0"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Lake Entry </a:t>
            </a:r>
            <a:r>
              <a:rPr lang="en-US" sz="4000" dirty="0" smtClean="0">
                <a:latin typeface="Arial Rounded MT Bold" pitchFamily="34" charset="0"/>
              </a:rPr>
              <a:t>on the Horizon in Antarctica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102605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1905000"/>
            <a:ext cx="4267200" cy="4525963"/>
          </a:xfrm>
        </p:spPr>
        <p:txBody>
          <a:bodyPr>
            <a:normAutofit fontScale="70000" lnSpcReduction="20000"/>
          </a:bodyPr>
          <a:lstStyle/>
          <a:p>
            <a:pPr lvl="1" eaLnBrk="1" hangingPunct="1">
              <a:lnSpc>
                <a:spcPct val="110000"/>
              </a:lnSpc>
              <a:spcBef>
                <a:spcPct val="80000"/>
              </a:spcBef>
              <a:defRPr/>
            </a:pPr>
            <a:r>
              <a:rPr lang="en-US" sz="3200" dirty="0" smtClean="0"/>
              <a:t> </a:t>
            </a:r>
            <a:r>
              <a:rPr lang="en-US" sz="3200" dirty="0" err="1" smtClean="0"/>
              <a:t>Subglacial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00FF"/>
                </a:solidFill>
              </a:rPr>
              <a:t>Lake Vostok</a:t>
            </a:r>
            <a:r>
              <a:rPr lang="en-US" sz="3200" dirty="0" smtClean="0"/>
              <a:t>, the largest known </a:t>
            </a:r>
            <a:r>
              <a:rPr lang="en-US" sz="3200" dirty="0" err="1" smtClean="0"/>
              <a:t>subglacial</a:t>
            </a:r>
            <a:r>
              <a:rPr lang="en-US" sz="3200" dirty="0" smtClean="0"/>
              <a:t> lake on earth</a:t>
            </a:r>
            <a:r>
              <a:rPr lang="ru-RU" sz="3200" dirty="0" smtClean="0"/>
              <a:t> (</a:t>
            </a:r>
            <a:r>
              <a:rPr lang="ru-RU" sz="3200" b="1" dirty="0" smtClean="0">
                <a:solidFill>
                  <a:srgbClr val="FF0000"/>
                </a:solidFill>
              </a:rPr>
              <a:t>37</a:t>
            </a:r>
            <a:r>
              <a:rPr lang="en-US" sz="3200" b="1" dirty="0" smtClean="0">
                <a:solidFill>
                  <a:srgbClr val="FF0000"/>
                </a:solidFill>
              </a:rPr>
              <a:t>69.3m-1.5km</a:t>
            </a:r>
            <a:r>
              <a:rPr lang="en-US" sz="3200" dirty="0" smtClean="0"/>
              <a:t>)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 eaLnBrk="1" hangingPunct="1">
              <a:lnSpc>
                <a:spcPct val="110000"/>
              </a:lnSpc>
              <a:spcBef>
                <a:spcPct val="80000"/>
              </a:spcBef>
              <a:defRPr/>
            </a:pPr>
            <a:r>
              <a:rPr lang="en-US" sz="3200" dirty="0" smtClean="0"/>
              <a:t> </a:t>
            </a:r>
            <a:r>
              <a:rPr lang="en-US" sz="3200" dirty="0" err="1" smtClean="0"/>
              <a:t>Subglacial</a:t>
            </a:r>
            <a:r>
              <a:rPr lang="en-US" sz="3200" dirty="0" smtClean="0"/>
              <a:t> environments beneath </a:t>
            </a:r>
            <a:r>
              <a:rPr lang="en-US" sz="3200" dirty="0" smtClean="0">
                <a:solidFill>
                  <a:srgbClr val="0000FF"/>
                </a:solidFill>
              </a:rPr>
              <a:t>West Antarctic </a:t>
            </a:r>
            <a:r>
              <a:rPr lang="en-US" sz="3100" dirty="0" err="1" smtClean="0">
                <a:solidFill>
                  <a:srgbClr val="0000FF"/>
                </a:solidFill>
              </a:rPr>
              <a:t>Whillans</a:t>
            </a:r>
            <a:r>
              <a:rPr lang="en-US" dirty="0" smtClean="0"/>
              <a:t> </a:t>
            </a:r>
            <a:r>
              <a:rPr lang="en-US" sz="3200" dirty="0" smtClean="0">
                <a:solidFill>
                  <a:srgbClr val="0000FF"/>
                </a:solidFill>
              </a:rPr>
              <a:t>ice stream </a:t>
            </a:r>
            <a:r>
              <a:rPr lang="ru-RU" sz="3100" dirty="0" smtClean="0"/>
              <a:t>(</a:t>
            </a:r>
            <a:r>
              <a:rPr lang="en-US" sz="3100" b="1" dirty="0" smtClean="0">
                <a:solidFill>
                  <a:srgbClr val="FF0000"/>
                </a:solidFill>
              </a:rPr>
              <a:t>80</a:t>
            </a:r>
            <a:r>
              <a:rPr lang="ru-RU" sz="3100" b="1" dirty="0" smtClean="0">
                <a:solidFill>
                  <a:srgbClr val="FF0000"/>
                </a:solidFill>
              </a:rPr>
              <a:t>0</a:t>
            </a:r>
            <a:r>
              <a:rPr lang="en-US" sz="3100" b="1" dirty="0" smtClean="0">
                <a:solidFill>
                  <a:srgbClr val="FF0000"/>
                </a:solidFill>
              </a:rPr>
              <a:t>m- 2m</a:t>
            </a:r>
            <a:r>
              <a:rPr lang="en-US" sz="3100" dirty="0" smtClean="0"/>
              <a:t>)</a:t>
            </a:r>
            <a:endParaRPr lang="en-US" sz="3100" b="1" dirty="0" smtClean="0">
              <a:solidFill>
                <a:srgbClr val="FF0000"/>
              </a:solidFill>
            </a:endParaRPr>
          </a:p>
          <a:p>
            <a:pPr lvl="1" eaLnBrk="1" hangingPunct="1">
              <a:lnSpc>
                <a:spcPct val="110000"/>
              </a:lnSpc>
              <a:spcBef>
                <a:spcPct val="80000"/>
              </a:spcBef>
              <a:defRPr/>
            </a:pPr>
            <a:r>
              <a:rPr lang="en-US" sz="3200" dirty="0" smtClean="0"/>
              <a:t> </a:t>
            </a:r>
            <a:r>
              <a:rPr lang="en-US" sz="3200" dirty="0" err="1" smtClean="0"/>
              <a:t>Subglacial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00FF"/>
                </a:solidFill>
              </a:rPr>
              <a:t>Lake Ellsworth</a:t>
            </a:r>
            <a:r>
              <a:rPr lang="en-US" sz="3200" dirty="0" smtClean="0">
                <a:solidFill>
                  <a:schemeClr val="accent4"/>
                </a:solidFill>
              </a:rPr>
              <a:t>, West Antarctica (</a:t>
            </a:r>
            <a:r>
              <a:rPr lang="en-US" sz="3200" b="1" dirty="0" smtClean="0">
                <a:solidFill>
                  <a:srgbClr val="FF0000"/>
                </a:solidFill>
              </a:rPr>
              <a:t>3200m-160m</a:t>
            </a:r>
            <a:r>
              <a:rPr lang="en-US" sz="3200" dirty="0" smtClean="0">
                <a:solidFill>
                  <a:schemeClr val="accent4"/>
                </a:solidFill>
              </a:rPr>
              <a:t>)</a:t>
            </a:r>
            <a:endParaRPr lang="en-US" dirty="0" smtClean="0">
              <a:solidFill>
                <a:schemeClr val="accent4"/>
              </a:solidFill>
            </a:endParaRPr>
          </a:p>
        </p:txBody>
      </p:sp>
      <p:sp>
        <p:nvSpPr>
          <p:cNvPr id="57349" name="Content Placeholder 14"/>
          <p:cNvSpPr>
            <a:spLocks noGrp="1"/>
          </p:cNvSpPr>
          <p:nvPr>
            <p:ph sz="half" idx="2"/>
          </p:nvPr>
        </p:nvSpPr>
        <p:spPr>
          <a:xfrm>
            <a:off x="4419600" y="1905000"/>
            <a:ext cx="42672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 err="1" smtClean="0">
                <a:solidFill>
                  <a:srgbClr val="FF33CC"/>
                </a:solidFill>
              </a:rPr>
              <a:t>Fev</a:t>
            </a:r>
            <a:r>
              <a:rPr lang="en-US" b="1" dirty="0" smtClean="0">
                <a:solidFill>
                  <a:srgbClr val="FF33CC"/>
                </a:solidFill>
              </a:rPr>
              <a:t> 05, 2012</a:t>
            </a:r>
            <a:r>
              <a:rPr lang="en-US" dirty="0" smtClean="0">
                <a:solidFill>
                  <a:srgbClr val="FF33CC"/>
                </a:solidFill>
              </a:rPr>
              <a:t> </a:t>
            </a:r>
            <a:r>
              <a:rPr lang="en-US" dirty="0" smtClean="0"/>
              <a:t>– </a:t>
            </a:r>
            <a:r>
              <a:rPr lang="en-US" b="1" dirty="0" smtClean="0">
                <a:solidFill>
                  <a:srgbClr val="FF0000"/>
                </a:solidFill>
              </a:rPr>
              <a:t>Russia</a:t>
            </a:r>
          </a:p>
          <a:p>
            <a:pPr>
              <a:lnSpc>
                <a:spcPct val="90000"/>
              </a:lnSpc>
            </a:pPr>
            <a:endParaRPr lang="en-US" b="1" dirty="0" smtClean="0"/>
          </a:p>
          <a:p>
            <a:pPr>
              <a:lnSpc>
                <a:spcPct val="90000"/>
              </a:lnSpc>
            </a:pPr>
            <a:endParaRPr lang="en-US" b="1" dirty="0" smtClean="0"/>
          </a:p>
          <a:p>
            <a:pPr>
              <a:lnSpc>
                <a:spcPct val="90000"/>
              </a:lnSpc>
            </a:pPr>
            <a:r>
              <a:rPr lang="en-US" b="1" dirty="0" smtClean="0"/>
              <a:t>Jan 27, 2013</a:t>
            </a:r>
            <a:r>
              <a:rPr lang="en-US" dirty="0" smtClean="0"/>
              <a:t> – </a:t>
            </a:r>
            <a:r>
              <a:rPr lang="en-US" b="1" dirty="0" smtClean="0">
                <a:solidFill>
                  <a:srgbClr val="FF0000"/>
                </a:solidFill>
              </a:rPr>
              <a:t>US</a:t>
            </a:r>
          </a:p>
          <a:p>
            <a:pPr>
              <a:lnSpc>
                <a:spcPct val="90000"/>
              </a:lnSpc>
            </a:pPr>
            <a:endParaRPr lang="en-US" b="1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en-US" b="1" dirty="0" smtClean="0"/>
          </a:p>
          <a:p>
            <a:pPr>
              <a:lnSpc>
                <a:spcPct val="90000"/>
              </a:lnSpc>
            </a:pPr>
            <a:r>
              <a:rPr lang="en-US" b="1" dirty="0" smtClean="0"/>
              <a:t>&gt;2018</a:t>
            </a:r>
            <a:r>
              <a:rPr lang="en-US" dirty="0" smtClean="0"/>
              <a:t> - </a:t>
            </a:r>
            <a:r>
              <a:rPr lang="en-US" b="1" dirty="0" smtClean="0">
                <a:solidFill>
                  <a:srgbClr val="FF0000"/>
                </a:solidFill>
              </a:rPr>
              <a:t>UK</a:t>
            </a:r>
            <a:endParaRPr lang="en-US" dirty="0" smtClean="0"/>
          </a:p>
        </p:txBody>
      </p:sp>
      <p:sp>
        <p:nvSpPr>
          <p:cNvPr id="58373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Arial" pitchFamily="34" charset="0"/>
              </a:rPr>
              <a:t>Bulat14 oct-03</a:t>
            </a:r>
          </a:p>
        </p:txBody>
      </p:sp>
      <p:sp>
        <p:nvSpPr>
          <p:cNvPr id="8" name="Oval 7"/>
          <p:cNvSpPr/>
          <p:nvPr/>
        </p:nvSpPr>
        <p:spPr>
          <a:xfrm>
            <a:off x="5638800" y="38100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400800" y="42672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848600" y="41148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 descr="MOA_ISB_lakes_cr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638"/>
            <a:ext cx="8458200" cy="68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CCFF"/>
                </a:solidFill>
                <a:latin typeface="Arial Rounded MT Bold" pitchFamily="34" charset="0"/>
              </a:rPr>
              <a:t>WISSARD</a:t>
            </a:r>
          </a:p>
        </p:txBody>
      </p:sp>
      <p:sp>
        <p:nvSpPr>
          <p:cNvPr id="48132" name="TextBox 5"/>
          <p:cNvSpPr txBox="1">
            <a:spLocks noChangeArrowheads="1"/>
          </p:cNvSpPr>
          <p:nvPr/>
        </p:nvSpPr>
        <p:spPr bwMode="auto">
          <a:xfrm>
            <a:off x="304800" y="5657850"/>
            <a:ext cx="7696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 err="1">
                <a:solidFill>
                  <a:srgbClr val="FFFF00"/>
                </a:solidFill>
              </a:rPr>
              <a:t>Subglacial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>
                <a:solidFill>
                  <a:srgbClr val="FF99FF"/>
                </a:solidFill>
              </a:rPr>
              <a:t>Lake </a:t>
            </a:r>
            <a:r>
              <a:rPr lang="en-US" sz="2400" b="1" dirty="0" err="1">
                <a:solidFill>
                  <a:srgbClr val="FF99FF"/>
                </a:solidFill>
              </a:rPr>
              <a:t>Whillans</a:t>
            </a:r>
            <a:r>
              <a:rPr lang="en-US" sz="2400" b="1" dirty="0">
                <a:solidFill>
                  <a:srgbClr val="FF99FF"/>
                </a:solidFill>
              </a:rPr>
              <a:t> </a:t>
            </a:r>
            <a:r>
              <a:rPr lang="en-US" sz="2400" b="1" dirty="0">
                <a:solidFill>
                  <a:srgbClr val="FFFF00"/>
                </a:solidFill>
              </a:rPr>
              <a:t>study site for LISSARD, the </a:t>
            </a:r>
            <a:r>
              <a:rPr lang="en-US" sz="2400" b="1" dirty="0">
                <a:solidFill>
                  <a:srgbClr val="FF99FF"/>
                </a:solidFill>
              </a:rPr>
              <a:t>grounding zone wedge</a:t>
            </a:r>
            <a:r>
              <a:rPr lang="en-US" sz="2400" b="1" dirty="0">
                <a:solidFill>
                  <a:srgbClr val="FFFF00"/>
                </a:solidFill>
              </a:rPr>
              <a:t>, study site for RAGES, and GBASE will sample both sites. 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2286000" y="4191000"/>
            <a:ext cx="27432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581400" y="3657600"/>
            <a:ext cx="38100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534400" cy="4343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4000" b="1" u="sng" smtClean="0">
                <a:solidFill>
                  <a:srgbClr val="FF0000"/>
                </a:solidFill>
              </a:rPr>
              <a:t>Friendly</a:t>
            </a:r>
            <a:r>
              <a:rPr lang="en-US" sz="4000" b="1" u="sng" smtClean="0"/>
              <a:t> environment?</a:t>
            </a:r>
          </a:p>
          <a:p>
            <a:pPr eaLnBrk="1" hangingPunct="1"/>
            <a:endParaRPr lang="en-US" smtClean="0">
              <a:solidFill>
                <a:schemeClr val="tx2"/>
              </a:solidFill>
            </a:endParaRP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Deeply ice buried (in dark) – </a:t>
            </a:r>
            <a:r>
              <a:rPr lang="en-US" b="1" smtClean="0">
                <a:solidFill>
                  <a:srgbClr val="009900"/>
                </a:solidFill>
              </a:rPr>
              <a:t>4 km</a:t>
            </a: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High pressure – </a:t>
            </a:r>
            <a:r>
              <a:rPr lang="en-GB" b="1" smtClean="0">
                <a:solidFill>
                  <a:srgbClr val="009900"/>
                </a:solidFill>
              </a:rPr>
              <a:t>337-377</a:t>
            </a:r>
            <a:r>
              <a:rPr lang="en-GB" smtClean="0">
                <a:solidFill>
                  <a:srgbClr val="009900"/>
                </a:solidFill>
              </a:rPr>
              <a:t> </a:t>
            </a:r>
            <a:r>
              <a:rPr lang="en-GB" smtClean="0"/>
              <a:t>bar</a:t>
            </a:r>
            <a:endParaRPr lang="en-US" smtClean="0">
              <a:solidFill>
                <a:schemeClr val="tx2"/>
              </a:solidFill>
            </a:endParaRP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Permanently BUT </a:t>
            </a:r>
            <a:r>
              <a:rPr lang="en-US" smtClean="0"/>
              <a:t>not very</a:t>
            </a:r>
            <a:r>
              <a:rPr lang="en-US" smtClean="0">
                <a:solidFill>
                  <a:schemeClr val="tx2"/>
                </a:solidFill>
              </a:rPr>
              <a:t> cold – </a:t>
            </a:r>
            <a:r>
              <a:rPr lang="en-GB" b="1" smtClean="0">
                <a:solidFill>
                  <a:srgbClr val="009900"/>
                </a:solidFill>
              </a:rPr>
              <a:t>-2.65</a:t>
            </a:r>
            <a:r>
              <a:rPr lang="en-GB" smtClean="0"/>
              <a:t>°C </a:t>
            </a:r>
            <a:endParaRPr lang="en-US" b="1" smtClean="0">
              <a:solidFill>
                <a:srgbClr val="009900"/>
              </a:solidFill>
            </a:endParaRP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Likely </a:t>
            </a:r>
            <a:r>
              <a:rPr lang="en-US" b="1" smtClean="0">
                <a:solidFill>
                  <a:srgbClr val="FF0000"/>
                </a:solidFill>
              </a:rPr>
              <a:t>oxygen supersaturated </a:t>
            </a:r>
            <a:r>
              <a:rPr lang="en-US" smtClean="0"/>
              <a:t>- </a:t>
            </a:r>
            <a:r>
              <a:rPr lang="en-US" b="1" smtClean="0">
                <a:solidFill>
                  <a:srgbClr val="0000FF"/>
                </a:solidFill>
              </a:rPr>
              <a:t>800 mg/L </a:t>
            </a:r>
            <a:r>
              <a:rPr lang="en-US" smtClean="0"/>
              <a:t>(upper bound </a:t>
            </a:r>
            <a:r>
              <a:rPr lang="en-US" b="1" smtClean="0">
                <a:solidFill>
                  <a:srgbClr val="0000FF"/>
                </a:solidFill>
              </a:rPr>
              <a:t>700-1300 </a:t>
            </a:r>
            <a:r>
              <a:rPr lang="en-US" smtClean="0"/>
              <a:t>mg/L)</a:t>
            </a:r>
            <a:endParaRPr lang="en-US" b="1" smtClean="0">
              <a:solidFill>
                <a:srgbClr val="FF0000"/>
              </a:solidFill>
            </a:endParaRPr>
          </a:p>
        </p:txBody>
      </p:sp>
      <p:sp>
        <p:nvSpPr>
          <p:cNvPr id="885764" name="Rectangle 4"/>
          <p:cNvSpPr>
            <a:spLocks noGrp="1" noChangeArrowheads="1"/>
          </p:cNvSpPr>
          <p:nvPr>
            <p:ph type="title"/>
          </p:nvPr>
        </p:nvSpPr>
        <p:spPr>
          <a:xfrm>
            <a:off x="2057400" y="274638"/>
            <a:ext cx="6629400" cy="12493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Lake</a:t>
            </a:r>
            <a:r>
              <a:rPr lang="en-US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 </a:t>
            </a:r>
            <a:r>
              <a:rPr lang="en-US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Vostok</a:t>
            </a:r>
            <a:r>
              <a:rPr lang="en-US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000" baseline="-25000" dirty="0" smtClean="0">
                <a:solidFill>
                  <a:schemeClr val="tx1"/>
                </a:solidFill>
              </a:rPr>
              <a:t>known since </a:t>
            </a:r>
            <a:r>
              <a:rPr lang="en-US" sz="4000" b="1" baseline="-25000" dirty="0" smtClean="0">
                <a:solidFill>
                  <a:srgbClr val="0000FF"/>
                </a:solidFill>
              </a:rPr>
              <a:t>1994</a:t>
            </a:r>
            <a:endParaRPr lang="ru-RU" sz="3600" dirty="0" smtClean="0">
              <a:solidFill>
                <a:schemeClr val="tx1"/>
              </a:solidFill>
            </a:endParaRPr>
          </a:p>
        </p:txBody>
      </p:sp>
      <p:sp>
        <p:nvSpPr>
          <p:cNvPr id="885770" name="Text Box 10"/>
          <p:cNvSpPr txBox="1">
            <a:spLocks noChangeArrowheads="1"/>
          </p:cNvSpPr>
          <p:nvPr/>
        </p:nvSpPr>
        <p:spPr bwMode="auto">
          <a:xfrm>
            <a:off x="2819400" y="2590800"/>
            <a:ext cx="3657600" cy="457200"/>
          </a:xfrm>
          <a:prstGeom prst="rect">
            <a:avLst/>
          </a:prstGeom>
          <a:solidFill>
            <a:srgbClr val="3333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  <a:sym typeface="Wingdings" pitchFamily="2" charset="2"/>
              </a:rPr>
              <a:t>FREE (LIQUID) WATER!</a:t>
            </a:r>
            <a:endParaRPr lang="ru-RU" sz="2400" b="1">
              <a:solidFill>
                <a:srgbClr val="00CC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  <a:sym typeface="Wingdings" pitchFamily="2" charset="2"/>
            </a:endParaRPr>
          </a:p>
        </p:txBody>
      </p:sp>
      <p:pic>
        <p:nvPicPr>
          <p:cNvPr id="17413" name="Picture 11" descr="LV - Giles 2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0183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12"/>
          <p:cNvSpPr txBox="1">
            <a:spLocks noChangeArrowheads="1"/>
          </p:cNvSpPr>
          <p:nvPr/>
        </p:nvSpPr>
        <p:spPr bwMode="auto">
          <a:xfrm>
            <a:off x="0" y="1782763"/>
            <a:ext cx="1439863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  <a:latin typeface="Times New Roman" pitchFamily="18" charset="0"/>
              </a:rPr>
              <a:t>RADARSAT, CSA</a:t>
            </a:r>
          </a:p>
        </p:txBody>
      </p:sp>
      <p:sp>
        <p:nvSpPr>
          <p:cNvPr id="17415" name="Rectangle 8"/>
          <p:cNvSpPr>
            <a:spLocks noChangeArrowheads="1"/>
          </p:cNvSpPr>
          <p:nvPr/>
        </p:nvSpPr>
        <p:spPr bwMode="auto">
          <a:xfrm>
            <a:off x="4343400" y="12192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Published in </a:t>
            </a:r>
            <a:r>
              <a:rPr lang="en-US" b="1" i="1"/>
              <a:t>Nature</a:t>
            </a:r>
            <a:r>
              <a:rPr lang="en-US"/>
              <a:t> (</a:t>
            </a:r>
            <a:r>
              <a:rPr lang="en-US" b="1"/>
              <a:t>Kapitsa et al.,</a:t>
            </a:r>
            <a:r>
              <a:rPr lang="en-US" b="1">
                <a:solidFill>
                  <a:srgbClr val="FF0000"/>
                </a:solidFill>
              </a:rPr>
              <a:t> 1996</a:t>
            </a:r>
            <a:r>
              <a:rPr lang="en-US"/>
              <a:t>)</a:t>
            </a:r>
          </a:p>
        </p:txBody>
      </p:sp>
      <p:sp>
        <p:nvSpPr>
          <p:cNvPr id="34824" name="Date Placeholder 9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Arial" pitchFamily="34" charset="0"/>
              </a:rPr>
              <a:t>Bulat14 oct-03</a:t>
            </a:r>
            <a:endParaRPr lang="en-US">
              <a:latin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LV - Giles 2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7663" y="0"/>
            <a:ext cx="2446337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629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6629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Lake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Vostok</a:t>
            </a:r>
            <a:r>
              <a:rPr lang="en-US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settings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 </a:t>
            </a:r>
          </a:p>
        </p:txBody>
      </p:sp>
      <p:sp>
        <p:nvSpPr>
          <p:cNvPr id="1036293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696200" cy="4495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Huge</a:t>
            </a:r>
            <a:r>
              <a:rPr lang="en-US" sz="2800" dirty="0" smtClean="0"/>
              <a:t> </a:t>
            </a:r>
            <a:r>
              <a:rPr lang="en-US" sz="2800" dirty="0" err="1" smtClean="0"/>
              <a:t>subglacial</a:t>
            </a:r>
            <a:r>
              <a:rPr lang="en-US" sz="2800" dirty="0" smtClean="0"/>
              <a:t> lake </a:t>
            </a:r>
            <a:r>
              <a:rPr lang="en-US" sz="1800" b="1" dirty="0" smtClean="0"/>
              <a:t>(</a:t>
            </a:r>
            <a:r>
              <a:rPr lang="en-US" sz="1800" i="1" dirty="0" err="1" smtClean="0"/>
              <a:t>Masolov</a:t>
            </a:r>
            <a:r>
              <a:rPr lang="en-US" sz="1800" i="1" dirty="0" smtClean="0"/>
              <a:t> et al., SCAR OSC2008</a:t>
            </a:r>
            <a:r>
              <a:rPr lang="en-US" sz="1800" b="1" dirty="0" smtClean="0"/>
              <a:t>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0000FF"/>
                </a:solidFill>
              </a:rPr>
              <a:t>275 x 65</a:t>
            </a:r>
            <a:r>
              <a:rPr lang="en-US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dirty="0" smtClean="0"/>
              <a:t>km in size; </a:t>
            </a:r>
            <a:r>
              <a:rPr lang="en-GB" sz="2000" b="1" dirty="0" smtClean="0">
                <a:solidFill>
                  <a:srgbClr val="0000FF"/>
                </a:solidFill>
              </a:rPr>
              <a:t>15 500</a:t>
            </a:r>
            <a:r>
              <a:rPr lang="en-GB" sz="2000" dirty="0" smtClean="0"/>
              <a:t> km</a:t>
            </a:r>
            <a:r>
              <a:rPr lang="en-GB" sz="2000" baseline="30000" dirty="0" smtClean="0"/>
              <a:t>2</a:t>
            </a:r>
            <a:r>
              <a:rPr lang="en-US" sz="2000" dirty="0" smtClean="0"/>
              <a:t> area; </a:t>
            </a:r>
            <a:r>
              <a:rPr lang="en-US" sz="2000" b="1" dirty="0" smtClean="0">
                <a:solidFill>
                  <a:srgbClr val="0000FF"/>
                </a:solidFill>
              </a:rPr>
              <a:t>6 100</a:t>
            </a:r>
            <a:r>
              <a:rPr lang="en-US" sz="2000" dirty="0" smtClean="0"/>
              <a:t> </a:t>
            </a:r>
            <a:r>
              <a:rPr lang="en-GB" sz="2000" dirty="0" smtClean="0"/>
              <a:t>km</a:t>
            </a:r>
            <a:r>
              <a:rPr lang="en-GB" sz="2000" baseline="30000" dirty="0" smtClean="0"/>
              <a:t>3</a:t>
            </a:r>
            <a:r>
              <a:rPr lang="en-US" sz="2000" dirty="0" smtClean="0"/>
              <a:t> water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0000FF"/>
                </a:solidFill>
              </a:rPr>
              <a:t>Two main basins</a:t>
            </a:r>
            <a:r>
              <a:rPr lang="en-US" sz="2000" dirty="0" smtClean="0"/>
              <a:t> with the ridge between 150-200 m deep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Average depth - </a:t>
            </a:r>
            <a:r>
              <a:rPr lang="en-US" sz="2000" b="1" dirty="0" smtClean="0">
                <a:solidFill>
                  <a:srgbClr val="0000FF"/>
                </a:solidFill>
              </a:rPr>
              <a:t>300</a:t>
            </a:r>
            <a:r>
              <a:rPr lang="en-US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dirty="0" smtClean="0"/>
              <a:t>m; max depth – ~</a:t>
            </a:r>
            <a:r>
              <a:rPr lang="en-US" sz="2000" b="1" dirty="0" smtClean="0">
                <a:solidFill>
                  <a:srgbClr val="0000FF"/>
                </a:solidFill>
              </a:rPr>
              <a:t>1650</a:t>
            </a:r>
            <a:r>
              <a:rPr lang="en-US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dirty="0" smtClean="0"/>
              <a:t>m (south basin)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Water renewal – </a:t>
            </a:r>
            <a:r>
              <a:rPr lang="en-US" sz="2000" b="1" dirty="0" smtClean="0">
                <a:solidFill>
                  <a:srgbClr val="0000FF"/>
                </a:solidFill>
              </a:rPr>
              <a:t>80-100</a:t>
            </a:r>
            <a:r>
              <a:rPr lang="en-US" sz="2000" b="1" dirty="0" smtClean="0">
                <a:solidFill>
                  <a:srgbClr val="FF3300"/>
                </a:solidFill>
              </a:rPr>
              <a:t> </a:t>
            </a:r>
            <a:r>
              <a:rPr lang="en-US" sz="2000" dirty="0" err="1" smtClean="0"/>
              <a:t>Kyr</a:t>
            </a:r>
            <a:r>
              <a:rPr lang="en-US" sz="2400" dirty="0" smtClean="0"/>
              <a:t> </a:t>
            </a: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Buried</a:t>
            </a:r>
            <a:r>
              <a:rPr lang="en-US" sz="2800" dirty="0" smtClean="0"/>
              <a:t> beneath 2.0-0.8 </a:t>
            </a:r>
            <a:r>
              <a:rPr lang="en-US" sz="2800" dirty="0" err="1" smtClean="0"/>
              <a:t>Myr</a:t>
            </a:r>
            <a:r>
              <a:rPr lang="en-US" sz="2800" dirty="0" smtClean="0"/>
              <a:t> old </a:t>
            </a:r>
            <a:r>
              <a:rPr lang="en-GB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3750-4200</a:t>
            </a:r>
            <a:r>
              <a:rPr lang="en-GB" sz="2800" dirty="0" smtClean="0"/>
              <a:t> m thick</a:t>
            </a:r>
            <a:r>
              <a:rPr lang="en-GB" sz="2400" dirty="0" smtClean="0"/>
              <a:t> </a:t>
            </a:r>
            <a:r>
              <a:rPr lang="en-US" sz="2800" dirty="0" smtClean="0"/>
              <a:t>ice sheet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Isolated</a:t>
            </a:r>
            <a:r>
              <a:rPr lang="en-US" sz="2800" dirty="0" smtClean="0"/>
              <a:t> from surface biota for &gt;</a:t>
            </a:r>
            <a:r>
              <a:rPr lang="en-US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14 </a:t>
            </a:r>
            <a:r>
              <a:rPr lang="en-US" sz="2800" dirty="0" smtClean="0"/>
              <a:t>Ma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Age of water (melted ice) - ~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Ma</a:t>
            </a:r>
            <a:r>
              <a:rPr lang="en-US" sz="2400" dirty="0" smtClean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No </a:t>
            </a:r>
            <a:r>
              <a:rPr lang="en-US" sz="2800" b="1" dirty="0" smtClean="0">
                <a:solidFill>
                  <a:srgbClr val="0000FF"/>
                </a:solidFill>
              </a:rPr>
              <a:t>hydrological links</a:t>
            </a:r>
            <a:r>
              <a:rPr lang="en-US" sz="2800" b="1" dirty="0" smtClean="0"/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other lakes</a:t>
            </a: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8437" name="Text Box 3"/>
          <p:cNvSpPr txBox="1">
            <a:spLocks noChangeArrowheads="1"/>
          </p:cNvSpPr>
          <p:nvPr/>
        </p:nvSpPr>
        <p:spPr bwMode="auto">
          <a:xfrm>
            <a:off x="6705600" y="0"/>
            <a:ext cx="1066800" cy="2143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800" b="1">
                <a:solidFill>
                  <a:schemeClr val="tx2"/>
                </a:solidFill>
              </a:rPr>
              <a:t>RADARSAT, CSA</a:t>
            </a:r>
          </a:p>
        </p:txBody>
      </p:sp>
      <p:sp>
        <p:nvSpPr>
          <p:cNvPr id="1036294" name="Text Box 6"/>
          <p:cNvSpPr txBox="1">
            <a:spLocks noChangeArrowheads="1"/>
          </p:cNvSpPr>
          <p:nvPr/>
        </p:nvSpPr>
        <p:spPr bwMode="auto">
          <a:xfrm>
            <a:off x="6477000" y="3048000"/>
            <a:ext cx="2362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2.0-0.8 Ma</a:t>
            </a:r>
            <a:r>
              <a:rPr lang="en-US" dirty="0">
                <a:cs typeface="+mn-cs"/>
              </a:rPr>
              <a:t> years old</a:t>
            </a:r>
            <a:endParaRPr lang="ru-RU" dirty="0">
              <a:cs typeface="+mn-cs"/>
            </a:endParaRPr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 flipH="1">
            <a:off x="4419600" y="3276600"/>
            <a:ext cx="1981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2" name="Date Placeholder 9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Arial" pitchFamily="34" charset="0"/>
              </a:rPr>
              <a:t>Bulat14 oct-03</a:t>
            </a:r>
            <a:endParaRPr lang="en-US">
              <a:latin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latin typeface="Arial Rounded MT Bold" pitchFamily="34" charset="0"/>
              </a:rPr>
              <a:t>Vostok </a:t>
            </a:r>
            <a:r>
              <a:rPr lang="en-US" smtClean="0">
                <a:solidFill>
                  <a:srgbClr val="FF0000"/>
                </a:solidFill>
                <a:latin typeface="Arial Rounded MT Bold" pitchFamily="34" charset="0"/>
              </a:rPr>
              <a:t>ice core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412875"/>
            <a:ext cx="6892925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700338" y="4221163"/>
            <a:ext cx="2447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FFFF00"/>
                </a:solidFill>
                <a:latin typeface="Tahoma" pitchFamily="34" charset="0"/>
              </a:rPr>
              <a:t>Melting zone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508625" y="3644900"/>
            <a:ext cx="172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0033CC"/>
                </a:solidFill>
                <a:latin typeface="Tahoma" pitchFamily="34" charset="0"/>
              </a:rPr>
              <a:t>Accretion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152400" y="1447800"/>
            <a:ext cx="1081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North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7924800" y="1447800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South</a:t>
            </a:r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 rot="-773724">
            <a:off x="1835150" y="4221163"/>
            <a:ext cx="3024188" cy="1008062"/>
          </a:xfrm>
          <a:prstGeom prst="ellipse">
            <a:avLst/>
          </a:prstGeom>
          <a:solidFill>
            <a:srgbClr val="FFFF99">
              <a:alpha val="25098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 rot="-773724">
            <a:off x="4787900" y="3573463"/>
            <a:ext cx="3024188" cy="1008062"/>
          </a:xfrm>
          <a:prstGeom prst="ellipse">
            <a:avLst/>
          </a:prstGeom>
          <a:solidFill>
            <a:srgbClr val="CCFFFF">
              <a:alpha val="25098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Freeform 10"/>
          <p:cNvSpPr>
            <a:spLocks/>
          </p:cNvSpPr>
          <p:nvPr/>
        </p:nvSpPr>
        <p:spPr bwMode="auto">
          <a:xfrm>
            <a:off x="4427538" y="4797425"/>
            <a:ext cx="936625" cy="215900"/>
          </a:xfrm>
          <a:custGeom>
            <a:avLst/>
            <a:gdLst>
              <a:gd name="T0" fmla="*/ 0 w 647"/>
              <a:gd name="T1" fmla="*/ 2147483647 h 122"/>
              <a:gd name="T2" fmla="*/ 2147483647 w 647"/>
              <a:gd name="T3" fmla="*/ 2147483647 h 122"/>
              <a:gd name="T4" fmla="*/ 2147483647 w 647"/>
              <a:gd name="T5" fmla="*/ 2147483647 h 122"/>
              <a:gd name="T6" fmla="*/ 2147483647 w 647"/>
              <a:gd name="T7" fmla="*/ 2147483647 h 122"/>
              <a:gd name="T8" fmla="*/ 2147483647 w 647"/>
              <a:gd name="T9" fmla="*/ 2147483647 h 122"/>
              <a:gd name="T10" fmla="*/ 2147483647 w 647"/>
              <a:gd name="T11" fmla="*/ 2147483647 h 122"/>
              <a:gd name="T12" fmla="*/ 2147483647 w 647"/>
              <a:gd name="T13" fmla="*/ 2147483647 h 122"/>
              <a:gd name="T14" fmla="*/ 2147483647 w 647"/>
              <a:gd name="T15" fmla="*/ 2147483647 h 122"/>
              <a:gd name="T16" fmla="*/ 2147483647 w 647"/>
              <a:gd name="T17" fmla="*/ 2147483647 h 1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7"/>
              <a:gd name="T28" fmla="*/ 0 h 122"/>
              <a:gd name="T29" fmla="*/ 647 w 647"/>
              <a:gd name="T30" fmla="*/ 122 h 12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7" h="122">
                <a:moveTo>
                  <a:pt x="0" y="82"/>
                </a:moveTo>
                <a:cubicBezTo>
                  <a:pt x="93" y="113"/>
                  <a:pt x="34" y="101"/>
                  <a:pt x="178" y="91"/>
                </a:cubicBezTo>
                <a:cubicBezTo>
                  <a:pt x="196" y="85"/>
                  <a:pt x="221" y="89"/>
                  <a:pt x="231" y="73"/>
                </a:cubicBezTo>
                <a:cubicBezTo>
                  <a:pt x="237" y="64"/>
                  <a:pt x="239" y="52"/>
                  <a:pt x="248" y="47"/>
                </a:cubicBezTo>
                <a:cubicBezTo>
                  <a:pt x="264" y="37"/>
                  <a:pt x="302" y="29"/>
                  <a:pt x="302" y="29"/>
                </a:cubicBezTo>
                <a:cubicBezTo>
                  <a:pt x="343" y="0"/>
                  <a:pt x="381" y="14"/>
                  <a:pt x="426" y="29"/>
                </a:cubicBezTo>
                <a:cubicBezTo>
                  <a:pt x="480" y="66"/>
                  <a:pt x="521" y="67"/>
                  <a:pt x="585" y="73"/>
                </a:cubicBezTo>
                <a:cubicBezTo>
                  <a:pt x="629" y="84"/>
                  <a:pt x="609" y="82"/>
                  <a:pt x="647" y="82"/>
                </a:cubicBezTo>
                <a:lnTo>
                  <a:pt x="168" y="122"/>
                </a:lnTo>
              </a:path>
            </a:pathLst>
          </a:custGeom>
          <a:solidFill>
            <a:srgbClr val="5F5F5F"/>
          </a:solidFill>
          <a:ln w="317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9" name="Rectangle 14"/>
          <p:cNvSpPr>
            <a:spLocks noChangeArrowheads="1"/>
          </p:cNvSpPr>
          <p:nvPr/>
        </p:nvSpPr>
        <p:spPr bwMode="auto">
          <a:xfrm>
            <a:off x="4953000" y="5029200"/>
            <a:ext cx="1066800" cy="2286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Text Box 15"/>
          <p:cNvSpPr txBox="1">
            <a:spLocks noChangeArrowheads="1"/>
          </p:cNvSpPr>
          <p:nvPr/>
        </p:nvSpPr>
        <p:spPr bwMode="auto">
          <a:xfrm>
            <a:off x="5867400" y="5791200"/>
            <a:ext cx="2819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3300"/>
                </a:solidFill>
              </a:rPr>
              <a:t>Accretion (lake) ice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00FF"/>
                </a:solidFill>
              </a:rPr>
              <a:t>Accr. rate – &lt;10 mm/a</a:t>
            </a:r>
            <a:r>
              <a:rPr lang="en-US"/>
              <a:t> </a:t>
            </a:r>
          </a:p>
        </p:txBody>
      </p:sp>
      <p:sp>
        <p:nvSpPr>
          <p:cNvPr id="19471" name="Freeform 16"/>
          <p:cNvSpPr>
            <a:spLocks/>
          </p:cNvSpPr>
          <p:nvPr/>
        </p:nvSpPr>
        <p:spPr bwMode="auto">
          <a:xfrm>
            <a:off x="7239000" y="3505200"/>
            <a:ext cx="1549400" cy="2590800"/>
          </a:xfrm>
          <a:custGeom>
            <a:avLst/>
            <a:gdLst>
              <a:gd name="T0" fmla="*/ 2147483647 w 976"/>
              <a:gd name="T1" fmla="*/ 2147483647 h 1632"/>
              <a:gd name="T2" fmla="*/ 2147483647 w 976"/>
              <a:gd name="T3" fmla="*/ 2147483647 h 1632"/>
              <a:gd name="T4" fmla="*/ 0 w 976"/>
              <a:gd name="T5" fmla="*/ 2147483647 h 1632"/>
              <a:gd name="T6" fmla="*/ 0 60000 65536"/>
              <a:gd name="T7" fmla="*/ 0 60000 65536"/>
              <a:gd name="T8" fmla="*/ 0 60000 65536"/>
              <a:gd name="T9" fmla="*/ 0 w 976"/>
              <a:gd name="T10" fmla="*/ 0 h 1632"/>
              <a:gd name="T11" fmla="*/ 976 w 976"/>
              <a:gd name="T12" fmla="*/ 1632 h 16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6" h="1632">
                <a:moveTo>
                  <a:pt x="672" y="1632"/>
                </a:moveTo>
                <a:cubicBezTo>
                  <a:pt x="824" y="1008"/>
                  <a:pt x="976" y="384"/>
                  <a:pt x="864" y="192"/>
                </a:cubicBezTo>
                <a:cubicBezTo>
                  <a:pt x="752" y="0"/>
                  <a:pt x="144" y="432"/>
                  <a:pt x="0" y="480"/>
                </a:cubicBezTo>
              </a:path>
            </a:pathLst>
          </a:custGeom>
          <a:noFill/>
          <a:ln w="127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72" name="Text Box 17"/>
          <p:cNvSpPr txBox="1">
            <a:spLocks noChangeArrowheads="1"/>
          </p:cNvSpPr>
          <p:nvPr/>
        </p:nvSpPr>
        <p:spPr bwMode="auto">
          <a:xfrm>
            <a:off x="2133600" y="3124200"/>
            <a:ext cx="914400" cy="3365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FF3300"/>
                </a:solidFill>
              </a:rPr>
              <a:t>0.8 Ma</a:t>
            </a:r>
          </a:p>
        </p:txBody>
      </p:sp>
      <p:sp>
        <p:nvSpPr>
          <p:cNvPr id="19473" name="Text Box 18"/>
          <p:cNvSpPr txBox="1">
            <a:spLocks noChangeArrowheads="1"/>
          </p:cNvSpPr>
          <p:nvPr/>
        </p:nvSpPr>
        <p:spPr bwMode="auto">
          <a:xfrm>
            <a:off x="5181600" y="3200400"/>
            <a:ext cx="1600200" cy="33813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FF3300"/>
                </a:solidFill>
              </a:rPr>
              <a:t>2.0 Ma </a:t>
            </a:r>
            <a:r>
              <a:rPr lang="en-US" sz="1400" b="1"/>
              <a:t>– 3538m</a:t>
            </a:r>
          </a:p>
        </p:txBody>
      </p:sp>
      <p:sp>
        <p:nvSpPr>
          <p:cNvPr id="19474" name="Line 20"/>
          <p:cNvSpPr>
            <a:spLocks noChangeShapeType="1"/>
          </p:cNvSpPr>
          <p:nvPr/>
        </p:nvSpPr>
        <p:spPr bwMode="auto">
          <a:xfrm>
            <a:off x="7315200" y="3200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5" name="Line 22"/>
          <p:cNvSpPr>
            <a:spLocks noChangeShapeType="1"/>
          </p:cNvSpPr>
          <p:nvPr/>
        </p:nvSpPr>
        <p:spPr bwMode="auto">
          <a:xfrm flipH="1"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76" name="AutoShape 26"/>
          <p:cNvSpPr>
            <a:spLocks noChangeArrowheads="1"/>
          </p:cNvSpPr>
          <p:nvPr/>
        </p:nvSpPr>
        <p:spPr bwMode="auto">
          <a:xfrm>
            <a:off x="3429000" y="3581400"/>
            <a:ext cx="1143000" cy="1524000"/>
          </a:xfrm>
          <a:prstGeom prst="curvedRightArrow">
            <a:avLst>
              <a:gd name="adj1" fmla="val 26667"/>
              <a:gd name="adj2" fmla="val 53333"/>
              <a:gd name="adj3" fmla="val 33333"/>
            </a:avLst>
          </a:prstGeom>
          <a:solidFill>
            <a:srgbClr val="FF66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Text Box 27"/>
          <p:cNvSpPr txBox="1">
            <a:spLocks noChangeArrowheads="1"/>
          </p:cNvSpPr>
          <p:nvPr/>
        </p:nvSpPr>
        <p:spPr bwMode="auto">
          <a:xfrm>
            <a:off x="3733800" y="4572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Gases</a:t>
            </a:r>
            <a:endParaRPr lang="ru-RU" b="1"/>
          </a:p>
        </p:txBody>
      </p:sp>
      <p:sp>
        <p:nvSpPr>
          <p:cNvPr id="19478" name="Line 28"/>
          <p:cNvSpPr>
            <a:spLocks noChangeShapeType="1"/>
          </p:cNvSpPr>
          <p:nvPr/>
        </p:nvSpPr>
        <p:spPr bwMode="auto">
          <a:xfrm>
            <a:off x="7086600" y="441960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diamond" w="med" len="med"/>
            <a:tailEnd type="diamond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79" name="Text Box 29"/>
          <p:cNvSpPr txBox="1">
            <a:spLocks noChangeArrowheads="1"/>
          </p:cNvSpPr>
          <p:nvPr/>
        </p:nvSpPr>
        <p:spPr bwMode="auto">
          <a:xfrm>
            <a:off x="7010400" y="46482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680m</a:t>
            </a:r>
            <a:r>
              <a:rPr lang="en-US"/>
              <a:t> </a:t>
            </a:r>
          </a:p>
        </p:txBody>
      </p:sp>
      <p:sp>
        <p:nvSpPr>
          <p:cNvPr id="19480" name="Text Box 31"/>
          <p:cNvSpPr txBox="1">
            <a:spLocks noChangeArrowheads="1"/>
          </p:cNvSpPr>
          <p:nvPr/>
        </p:nvSpPr>
        <p:spPr bwMode="auto">
          <a:xfrm>
            <a:off x="7086600" y="1295400"/>
            <a:ext cx="13716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/>
              <a:t>(78°S, 106°E)</a:t>
            </a:r>
            <a:endParaRPr lang="en-US" sz="1400"/>
          </a:p>
        </p:txBody>
      </p:sp>
      <p:sp>
        <p:nvSpPr>
          <p:cNvPr id="19481" name="Text Box 32"/>
          <p:cNvSpPr txBox="1">
            <a:spLocks noChangeArrowheads="1"/>
          </p:cNvSpPr>
          <p:nvPr/>
        </p:nvSpPr>
        <p:spPr bwMode="auto">
          <a:xfrm>
            <a:off x="5943600" y="12954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19.02.1990</a:t>
            </a:r>
            <a:endParaRPr lang="ru-RU" sz="1400" b="1"/>
          </a:p>
        </p:txBody>
      </p:sp>
      <p:pic>
        <p:nvPicPr>
          <p:cNvPr id="19482" name="Picture 33" descr="untitled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22925"/>
            <a:ext cx="2590800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83" name="Picture 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429000"/>
            <a:ext cx="244475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1" name="Straight Arrow Connector 30"/>
          <p:cNvCxnSpPr>
            <a:stCxn id="57373" idx="2"/>
          </p:cNvCxnSpPr>
          <p:nvPr/>
        </p:nvCxnSpPr>
        <p:spPr>
          <a:xfrm rot="5400000">
            <a:off x="59531" y="6033294"/>
            <a:ext cx="384175" cy="198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18"/>
          <p:cNvSpPr txBox="1">
            <a:spLocks noChangeArrowheads="1"/>
          </p:cNvSpPr>
          <p:nvPr/>
        </p:nvSpPr>
        <p:spPr bwMode="auto">
          <a:xfrm>
            <a:off x="7162800" y="2819400"/>
            <a:ext cx="685800" cy="27622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i="1" dirty="0">
                <a:cs typeface="+mn-cs"/>
              </a:rPr>
              <a:t>3650m</a:t>
            </a:r>
          </a:p>
        </p:txBody>
      </p:sp>
      <p:sp>
        <p:nvSpPr>
          <p:cNvPr id="19486" name="TextBox 33"/>
          <p:cNvSpPr txBox="1">
            <a:spLocks noChangeArrowheads="1"/>
          </p:cNvSpPr>
          <p:nvPr/>
        </p:nvSpPr>
        <p:spPr bwMode="auto">
          <a:xfrm>
            <a:off x="0" y="2819400"/>
            <a:ext cx="13652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/>
              <a:t>~4km </a:t>
            </a:r>
          </a:p>
          <a:p>
            <a:pPr algn="ctr"/>
            <a:r>
              <a:rPr lang="en-US" b="1"/>
              <a:t>from coast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ial Rounded MT Bold" pitchFamily="34" charset="0"/>
              </a:rPr>
              <a:t>Vostok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smtClean="0">
                <a:latin typeface="Arial Rounded MT Bold" pitchFamily="34" charset="0"/>
              </a:rPr>
              <a:t>borehole-frozen water </a:t>
            </a:r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</a:rPr>
              <a:t>ice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smtClean="0">
                <a:latin typeface="Arial Rounded MT Bold" pitchFamily="34" charset="0"/>
              </a:rPr>
              <a:t>core</a:t>
            </a:r>
            <a:endParaRPr lang="en-US" dirty="0">
              <a:latin typeface="Arial Rounded MT Bold" pitchFamily="34" charset="0"/>
            </a:endParaRPr>
          </a:p>
        </p:txBody>
      </p:sp>
      <p:pic>
        <p:nvPicPr>
          <p:cNvPr id="32" name="Picture 31" descr="Bulat - new 5G-3 Vostok water i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39665"/>
            <a:ext cx="9144000" cy="541833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pic>
        <p:nvPicPr>
          <p:cNvPr id="4" name="Picture 3" descr="Cold room LGG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993"/>
            <a:ext cx="9144000" cy="6842014"/>
          </a:xfrm>
          <a:prstGeom prst="rect">
            <a:avLst/>
          </a:prstGeom>
        </p:spPr>
      </p:pic>
      <p:pic>
        <p:nvPicPr>
          <p:cNvPr id="5" name="Picture 4" descr="Chambre No 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5489597"/>
            <a:ext cx="1828800" cy="136840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Cold room a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 LGGE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P5127362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304800" y="5715000"/>
            <a:ext cx="8610600" cy="11430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solidFill>
                  <a:srgbClr val="FFFF00"/>
                </a:solidFill>
              </a:rPr>
              <a:t>“Dust-free” room at LGGE</a:t>
            </a:r>
            <a:r>
              <a:rPr lang="ru-RU" sz="3200" b="1" dirty="0" smtClean="0">
                <a:solidFill>
                  <a:srgbClr val="FFFF00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– </a:t>
            </a:r>
            <a:r>
              <a:rPr lang="en-US" sz="3200" b="1" dirty="0" smtClean="0">
                <a:solidFill>
                  <a:schemeClr val="tx1"/>
                </a:solidFill>
              </a:rPr>
              <a:t>class </a:t>
            </a:r>
            <a:r>
              <a:rPr lang="en-US" sz="3200" b="1" dirty="0" smtClean="0">
                <a:solidFill>
                  <a:srgbClr val="FF0000"/>
                </a:solidFill>
              </a:rPr>
              <a:t>10,000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endParaRPr lang="en-US" sz="3200" b="1" dirty="0" smtClean="0">
              <a:solidFill>
                <a:srgbClr val="FF0000"/>
              </a:solidFill>
            </a:endParaRPr>
          </a:p>
        </p:txBody>
      </p:sp>
      <p:sp>
        <p:nvSpPr>
          <p:cNvPr id="7174" name="TextBox 6"/>
          <p:cNvSpPr txBox="1">
            <a:spLocks noChangeArrowheads="1"/>
          </p:cNvSpPr>
          <p:nvPr/>
        </p:nvSpPr>
        <p:spPr bwMode="auto">
          <a:xfrm>
            <a:off x="1524000" y="1295400"/>
            <a:ext cx="6505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Fine snow/ice </a:t>
            </a:r>
            <a:r>
              <a:rPr lang="en-US" sz="2400" b="1">
                <a:solidFill>
                  <a:srgbClr val="FF0000"/>
                </a:solidFill>
              </a:rPr>
              <a:t>dust</a:t>
            </a:r>
            <a:r>
              <a:rPr lang="en-US" sz="2400"/>
              <a:t> particles et </a:t>
            </a:r>
            <a:r>
              <a:rPr lang="en-US" sz="2400" b="1">
                <a:solidFill>
                  <a:srgbClr val="FF0000"/>
                </a:solidFill>
              </a:rPr>
              <a:t>DNA </a:t>
            </a:r>
            <a:r>
              <a:rPr lang="en-US" sz="2400"/>
              <a:t>analyses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0" y="3962400"/>
            <a:ext cx="3886200" cy="36988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DNA/RNA </a:t>
            </a:r>
            <a:r>
              <a:rPr lang="en-US" b="1" dirty="0" err="1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BioCap</a:t>
            </a: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 hood class </a:t>
            </a:r>
            <a:r>
              <a:rPr lang="en-US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100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-2514600" y="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0"/>
          </p:cNvCxnSpPr>
          <p:nvPr/>
        </p:nvCxnSpPr>
        <p:spPr>
          <a:xfrm flipV="1">
            <a:off x="1943100" y="3200400"/>
            <a:ext cx="11049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 descr="P5127331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1524000" y="3810000"/>
            <a:ext cx="3124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alibri" pitchFamily="34" charset="0"/>
              </a:rPr>
              <a:t>Columns</a:t>
            </a:r>
          </a:p>
          <a:p>
            <a:r>
              <a:rPr lang="en-US" sz="2000" b="1">
                <a:solidFill>
                  <a:srgbClr val="FFFF00"/>
                </a:solidFill>
                <a:latin typeface="Calibri" pitchFamily="34" charset="0"/>
              </a:rPr>
              <a:t>Centriprep Plus-70 </a:t>
            </a:r>
            <a:r>
              <a:rPr lang="en-US" sz="2000" b="1">
                <a:latin typeface="Calibri" pitchFamily="34" charset="0"/>
              </a:rPr>
              <a:t>(ml vol.)</a:t>
            </a:r>
          </a:p>
          <a:p>
            <a:r>
              <a:rPr lang="en-US" sz="2000" b="1">
                <a:solidFill>
                  <a:srgbClr val="FF0000"/>
                </a:solidFill>
                <a:latin typeface="Calibri" pitchFamily="34" charset="0"/>
              </a:rPr>
              <a:t>Biomax membrane </a:t>
            </a:r>
            <a:r>
              <a:rPr lang="en-US" sz="2000" b="1">
                <a:latin typeface="Calibri" pitchFamily="34" charset="0"/>
              </a:rPr>
              <a:t>5 kD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981200" y="5257800"/>
            <a:ext cx="2613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b="1">
                <a:solidFill>
                  <a:srgbClr val="0000FF"/>
                </a:solidFill>
              </a:rPr>
              <a:t>135 bp DNA (45.9 nm)</a:t>
            </a:r>
            <a:endParaRPr lang="en-US" b="1">
              <a:solidFill>
                <a:srgbClr val="0000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276600" y="4800600"/>
            <a:ext cx="457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Relman 2012 Nature 486_194-5-f1.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45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228600" y="3932238"/>
            <a:ext cx="8229600" cy="2925762"/>
          </a:xfrm>
        </p:spPr>
        <p:txBody>
          <a:bodyPr/>
          <a:lstStyle/>
          <a:p>
            <a:r>
              <a:rPr lang="en-US" b="1" smtClean="0"/>
              <a:t>Microbial inhabitants outnumber our body’s own cells by about ten to one </a:t>
            </a:r>
            <a:endParaRPr lang="en-US" smtClean="0"/>
          </a:p>
        </p:txBody>
      </p:sp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5486400" y="6488113"/>
            <a:ext cx="3657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Relman 2012 Nature 486_194-5</a:t>
            </a:r>
          </a:p>
        </p:txBody>
      </p:sp>
      <p:sp>
        <p:nvSpPr>
          <p:cNvPr id="9221" name="TextBox 6"/>
          <p:cNvSpPr txBox="1">
            <a:spLocks noChangeArrowheads="1"/>
          </p:cNvSpPr>
          <p:nvPr/>
        </p:nvSpPr>
        <p:spPr bwMode="auto">
          <a:xfrm>
            <a:off x="5943600" y="990600"/>
            <a:ext cx="2590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Number of microbial </a:t>
            </a:r>
            <a:r>
              <a:rPr lang="en-US" b="1">
                <a:solidFill>
                  <a:srgbClr val="FF0000"/>
                </a:solidFill>
              </a:rPr>
              <a:t>species</a:t>
            </a:r>
            <a:r>
              <a:rPr lang="en-US"/>
              <a:t> (red) </a:t>
            </a:r>
          </a:p>
          <a:p>
            <a:r>
              <a:rPr lang="en-US"/>
              <a:t>Number of microbial genes (blue)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419600" y="1447800"/>
            <a:ext cx="16002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Vostok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ice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for</a:t>
            </a:r>
            <a:r>
              <a:rPr lang="en-US" dirty="0" smtClean="0">
                <a:latin typeface="Arial Rounded MT Bold" pitchFamily="34" charset="0"/>
              </a:rPr>
              <a:t> Biology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533400"/>
          </a:xfrm>
          <a:solidFill>
            <a:srgbClr val="FF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Comprehensive </a:t>
            </a:r>
            <a:r>
              <a:rPr lang="en-US" sz="2800" b="1" smtClean="0">
                <a:solidFill>
                  <a:srgbClr val="0000FF"/>
                </a:solidFill>
              </a:rPr>
              <a:t>Biological controls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295400" y="3276600"/>
            <a:ext cx="7416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buFontTx/>
              <a:buChar char="–"/>
            </a:pPr>
            <a:r>
              <a:rPr lang="en-US" sz="2400"/>
              <a:t>Sham/mock DNA extraction</a:t>
            </a:r>
          </a:p>
          <a:p>
            <a:pPr marL="742950" lvl="1" indent="-285750">
              <a:buFontTx/>
              <a:buChar char="–"/>
            </a:pPr>
            <a:r>
              <a:rPr lang="en-US" sz="2400"/>
              <a:t>Negative PCR</a:t>
            </a:r>
          </a:p>
          <a:p>
            <a:pPr marL="742950" lvl="1" indent="-285750">
              <a:buFontTx/>
              <a:buChar char="–"/>
            </a:pPr>
            <a:r>
              <a:rPr lang="en-US" sz="2400"/>
              <a:t>Ice core wash water </a:t>
            </a:r>
          </a:p>
          <a:p>
            <a:pPr marL="742950" lvl="1" indent="-285750">
              <a:buFontTx/>
              <a:buChar char="–"/>
            </a:pPr>
            <a:r>
              <a:rPr lang="en-US" sz="2400"/>
              <a:t>Lab Environment (dust)</a:t>
            </a:r>
          </a:p>
          <a:p>
            <a:pPr marL="742950" lvl="1" indent="-285750">
              <a:buFontTx/>
              <a:buChar char="–"/>
            </a:pPr>
            <a:r>
              <a:rPr lang="en-US" sz="2400"/>
              <a:t>Vostok drill fluid </a:t>
            </a:r>
          </a:p>
          <a:p>
            <a:pPr marL="742950" lvl="1" indent="-285750">
              <a:buFontTx/>
              <a:buChar char="–"/>
            </a:pPr>
            <a:r>
              <a:rPr lang="en-US" sz="2400"/>
              <a:t>Outer-core (</a:t>
            </a:r>
            <a:r>
              <a:rPr lang="en-US" sz="2400" u="sng"/>
              <a:t>optionally</a:t>
            </a:r>
            <a:r>
              <a:rPr lang="en-US" sz="2400"/>
              <a:t>)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124075" y="1700213"/>
            <a:ext cx="5040313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/>
              <a:t>REQUIREMENTS</a:t>
            </a:r>
            <a:r>
              <a:rPr lang="en-US" sz="4000" b="1"/>
              <a:t>:</a:t>
            </a:r>
          </a:p>
        </p:txBody>
      </p:sp>
      <p:sp>
        <p:nvSpPr>
          <p:cNvPr id="10246" name="Oval 8"/>
          <p:cNvSpPr>
            <a:spLocks noChangeArrowheads="1"/>
          </p:cNvSpPr>
          <p:nvPr/>
        </p:nvSpPr>
        <p:spPr bwMode="auto">
          <a:xfrm>
            <a:off x="1066800" y="3048000"/>
            <a:ext cx="5791200" cy="2743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Text Box 9"/>
          <p:cNvSpPr txBox="1">
            <a:spLocks noChangeArrowheads="1"/>
          </p:cNvSpPr>
          <p:nvPr/>
        </p:nvSpPr>
        <p:spPr bwMode="auto">
          <a:xfrm>
            <a:off x="5791200" y="5287963"/>
            <a:ext cx="3352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FF0000"/>
                </a:solidFill>
              </a:rPr>
              <a:t>278 </a:t>
            </a:r>
            <a:r>
              <a:rPr lang="en-US" sz="3200" b="1" dirty="0" err="1">
                <a:solidFill>
                  <a:srgbClr val="FF0000"/>
                </a:solidFill>
              </a:rPr>
              <a:t>seqs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baseline="30000" dirty="0" err="1" smtClean="0"/>
              <a:t>Juin</a:t>
            </a:r>
            <a:r>
              <a:rPr lang="en-US" sz="3200" b="1" baseline="30000" dirty="0" smtClean="0"/>
              <a:t> 2014</a:t>
            </a:r>
            <a:endParaRPr lang="en-US" sz="3200" b="1" baseline="30000" dirty="0"/>
          </a:p>
          <a:p>
            <a:r>
              <a:rPr lang="en-US" sz="3200" b="1" dirty="0"/>
              <a:t>Contaminant databases</a:t>
            </a:r>
            <a:endParaRPr lang="ru-RU" sz="3200" b="1" dirty="0"/>
          </a:p>
        </p:txBody>
      </p:sp>
      <p:sp>
        <p:nvSpPr>
          <p:cNvPr id="10248" name="Line 10"/>
          <p:cNvSpPr>
            <a:spLocks noChangeShapeType="1"/>
          </p:cNvSpPr>
          <p:nvPr/>
        </p:nvSpPr>
        <p:spPr bwMode="auto">
          <a:xfrm flipH="1" flipV="1">
            <a:off x="5257800" y="57150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7" name="Date Placeholder 10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Arial" pitchFamily="34" charset="0"/>
              </a:rPr>
              <a:t>Bulat14 oct-03</a:t>
            </a:r>
            <a:endParaRPr lang="en-US">
              <a:latin typeface="Arial" pitchFamily="34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chemeClr val="tx1"/>
                </a:solidFill>
                <a:latin typeface="Arial Rounded MT Bold" pitchFamily="34" charset="0"/>
              </a:rPr>
              <a:t>Vostok </a:t>
            </a:r>
            <a:r>
              <a:rPr lang="en-US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ice</a:t>
            </a:r>
            <a:r>
              <a:rPr lang="en-US" smtClean="0">
                <a:latin typeface="Arial Rounded MT Bold" pitchFamily="34" charset="0"/>
              </a:rPr>
              <a:t> </a:t>
            </a:r>
            <a:r>
              <a:rPr lang="en-US" smtClean="0">
                <a:solidFill>
                  <a:schemeClr val="tx1"/>
                </a:solidFill>
                <a:latin typeface="Arial Rounded MT Bold" pitchFamily="34" charset="0"/>
              </a:rPr>
              <a:t>for</a:t>
            </a:r>
            <a:r>
              <a:rPr lang="en-US" smtClean="0">
                <a:latin typeface="Arial Rounded MT Bold" pitchFamily="34" charset="0"/>
              </a:rPr>
              <a:t> Biology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838200"/>
          </a:xfrm>
          <a:solidFill>
            <a:srgbClr val="FF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>
                <a:solidFill>
                  <a:srgbClr val="0000FF"/>
                </a:solidFill>
              </a:rPr>
              <a:t>Authentication </a:t>
            </a:r>
            <a:r>
              <a:rPr lang="en-US" sz="2800" smtClean="0"/>
              <a:t>of</a:t>
            </a:r>
            <a:r>
              <a:rPr lang="en-US" sz="2800" b="1" smtClean="0">
                <a:solidFill>
                  <a:srgbClr val="0000FF"/>
                </a:solidFill>
              </a:rPr>
              <a:t> </a:t>
            </a:r>
            <a:r>
              <a:rPr lang="en-US" sz="2800" smtClean="0"/>
              <a:t>findings</a:t>
            </a:r>
            <a:r>
              <a:rPr lang="en-US" sz="2800" b="1" smtClean="0">
                <a:solidFill>
                  <a:srgbClr val="0000FF"/>
                </a:solidFill>
              </a:rPr>
              <a:t> by ecology</a:t>
            </a:r>
            <a:r>
              <a:rPr lang="en-US" sz="2800" smtClean="0"/>
              <a:t> (environmental conditions) </a:t>
            </a:r>
            <a:endParaRPr lang="en-US" sz="2800" b="1" smtClean="0">
              <a:solidFill>
                <a:srgbClr val="0000FF"/>
              </a:solidFill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124075" y="1700213"/>
            <a:ext cx="5040313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/>
              <a:t>REQUIREMENTS</a:t>
            </a:r>
            <a:r>
              <a:rPr lang="en-US" sz="4000" b="1"/>
              <a:t>: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3810000" y="3733800"/>
            <a:ext cx="4343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i="1">
                <a:ea typeface="SimSun" pitchFamily="2" charset="-122"/>
              </a:rPr>
              <a:t>“Everything is everywhere</a:t>
            </a:r>
            <a:r>
              <a:rPr lang="en-US" altLang="zh-CN" sz="2400" b="1">
                <a:ea typeface="SimSun" pitchFamily="2" charset="-122"/>
              </a:rPr>
              <a:t>, </a:t>
            </a:r>
            <a:r>
              <a:rPr lang="en-US" altLang="zh-CN" sz="2400" b="1" i="1">
                <a:ea typeface="SimSun" pitchFamily="2" charset="-122"/>
              </a:rPr>
              <a:t>but</a:t>
            </a:r>
            <a:r>
              <a:rPr lang="en-US" altLang="zh-CN" sz="2400" b="1">
                <a:ea typeface="SimSun" pitchFamily="2" charset="-122"/>
              </a:rPr>
              <a:t>, </a:t>
            </a:r>
            <a:r>
              <a:rPr lang="en-US" altLang="zh-CN" sz="2400" b="1" i="1">
                <a:ea typeface="SimSun" pitchFamily="2" charset="-122"/>
              </a:rPr>
              <a:t>the </a:t>
            </a:r>
            <a:r>
              <a:rPr lang="en-US" altLang="zh-CN" sz="2400" b="1" i="1">
                <a:solidFill>
                  <a:srgbClr val="FF0000"/>
                </a:solidFill>
                <a:ea typeface="SimSun" pitchFamily="2" charset="-122"/>
              </a:rPr>
              <a:t>environment selects</a:t>
            </a:r>
            <a:r>
              <a:rPr lang="en-US" altLang="zh-CN" sz="2400" b="1" i="1">
                <a:ea typeface="SimSun" pitchFamily="2" charset="-122"/>
              </a:rPr>
              <a:t>” – Baas Becking, 1934</a:t>
            </a:r>
            <a:endParaRPr lang="ru-RU" sz="2400" b="1" i="1"/>
          </a:p>
        </p:txBody>
      </p:sp>
      <p:sp>
        <p:nvSpPr>
          <p:cNvPr id="13318" name="Date Placeholder 7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Arial" pitchFamily="34" charset="0"/>
              </a:rPr>
              <a:t>Bulat14 oct-03</a:t>
            </a:r>
            <a:endParaRPr lang="en-US">
              <a:latin typeface="Arial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981200"/>
            <a:ext cx="3657600" cy="2895600"/>
          </a:xfrm>
        </p:spPr>
        <p:txBody>
          <a:bodyPr/>
          <a:lstStyle/>
          <a:p>
            <a:pPr eaLnBrk="1" hangingPunct="1"/>
            <a:r>
              <a:rPr lang="en-GB" sz="3600" smtClean="0"/>
              <a:t>A </a:t>
            </a:r>
            <a:r>
              <a:rPr lang="en-GB" sz="3600" b="1" smtClean="0">
                <a:solidFill>
                  <a:srgbClr val="FF0000"/>
                </a:solidFill>
              </a:rPr>
              <a:t>framework</a:t>
            </a:r>
            <a:r>
              <a:rPr lang="en-GB" sz="3600" smtClean="0"/>
              <a:t> for biological studies adopted for Lake Vostok</a:t>
            </a:r>
            <a:endParaRPr lang="en-US" sz="360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12291" name="Picture 3" descr="Fig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7138" y="0"/>
            <a:ext cx="53768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4419600" y="990600"/>
            <a:ext cx="2209800" cy="1371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 flipH="1">
            <a:off x="6858000" y="990600"/>
            <a:ext cx="1295400" cy="1371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6781800" y="2438400"/>
            <a:ext cx="0" cy="914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6934200" y="3352800"/>
            <a:ext cx="1981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6" name="Oval 8"/>
          <p:cNvSpPr>
            <a:spLocks noChangeArrowheads="1"/>
          </p:cNvSpPr>
          <p:nvPr/>
        </p:nvSpPr>
        <p:spPr bwMode="auto">
          <a:xfrm>
            <a:off x="4572000" y="533400"/>
            <a:ext cx="1371600" cy="838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4648200" y="685800"/>
            <a:ext cx="1371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rgbClr val="FFFF66"/>
                </a:solidFill>
              </a:rPr>
              <a:t>DNA extraction</a:t>
            </a:r>
          </a:p>
          <a:p>
            <a:pPr>
              <a:spcBef>
                <a:spcPct val="50000"/>
              </a:spcBef>
            </a:pPr>
            <a:r>
              <a:rPr lang="en-US" sz="1200" b="1">
                <a:solidFill>
                  <a:srgbClr val="FFFF66"/>
                </a:solidFill>
              </a:rPr>
              <a:t>Primary PCR</a:t>
            </a:r>
            <a:endParaRPr lang="ru-RU" sz="1200" b="1">
              <a:solidFill>
                <a:srgbClr val="FFFF66"/>
              </a:solidFill>
            </a:endParaRPr>
          </a:p>
        </p:txBody>
      </p:sp>
      <p:sp>
        <p:nvSpPr>
          <p:cNvPr id="12298" name="AutoShape 10" descr="80%"/>
          <p:cNvSpPr>
            <a:spLocks noChangeArrowheads="1"/>
          </p:cNvSpPr>
          <p:nvPr/>
        </p:nvSpPr>
        <p:spPr bwMode="auto">
          <a:xfrm rot="-8060883">
            <a:off x="7791450" y="1428750"/>
            <a:ext cx="914400" cy="3429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pattFill prst="pct80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2299" name="AutoShape 11" descr="80%"/>
          <p:cNvSpPr>
            <a:spLocks noChangeArrowheads="1"/>
          </p:cNvSpPr>
          <p:nvPr/>
        </p:nvSpPr>
        <p:spPr bwMode="auto">
          <a:xfrm rot="-5400000">
            <a:off x="8324850" y="3638550"/>
            <a:ext cx="914400" cy="3429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pattFill prst="pct80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810000" y="1066800"/>
            <a:ext cx="9906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/>
              <a:t>No PCR </a:t>
            </a:r>
          </a:p>
          <a:p>
            <a:r>
              <a:rPr lang="en-US" sz="1400" b="1"/>
              <a:t>products</a:t>
            </a:r>
            <a:endParaRPr lang="ru-RU" sz="1400" b="1"/>
          </a:p>
        </p:txBody>
      </p:sp>
      <p:sp>
        <p:nvSpPr>
          <p:cNvPr id="12301" name="AutoShape 13" descr="80%"/>
          <p:cNvSpPr>
            <a:spLocks noChangeArrowheads="1"/>
          </p:cNvSpPr>
          <p:nvPr/>
        </p:nvSpPr>
        <p:spPr bwMode="auto">
          <a:xfrm rot="-2757242">
            <a:off x="4210050" y="1581150"/>
            <a:ext cx="914400" cy="3429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pattFill prst="pct80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3733800" y="0"/>
            <a:ext cx="54102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3" name="Oval 8"/>
          <p:cNvSpPr>
            <a:spLocks noChangeArrowheads="1"/>
          </p:cNvSpPr>
          <p:nvPr/>
        </p:nvSpPr>
        <p:spPr bwMode="auto">
          <a:xfrm>
            <a:off x="7010400" y="381000"/>
            <a:ext cx="1447800" cy="83820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4" name="Text Box 9"/>
          <p:cNvSpPr txBox="1">
            <a:spLocks noChangeArrowheads="1"/>
          </p:cNvSpPr>
          <p:nvPr/>
        </p:nvSpPr>
        <p:spPr bwMode="auto">
          <a:xfrm>
            <a:off x="7086600" y="457200"/>
            <a:ext cx="1371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rgbClr val="009900"/>
                </a:solidFill>
              </a:rPr>
              <a:t>Clean cold and certified clean laboratory block</a:t>
            </a:r>
            <a:endParaRPr lang="ru-RU" sz="1200" b="1">
              <a:solidFill>
                <a:srgbClr val="009900"/>
              </a:solidFill>
            </a:endParaRPr>
          </a:p>
        </p:txBody>
      </p:sp>
      <p:sp>
        <p:nvSpPr>
          <p:cNvPr id="12306" name="TextBox 19"/>
          <p:cNvSpPr txBox="1">
            <a:spLocks noChangeArrowheads="1"/>
          </p:cNvSpPr>
          <p:nvPr/>
        </p:nvSpPr>
        <p:spPr bwMode="auto">
          <a:xfrm>
            <a:off x="685800" y="533400"/>
            <a:ext cx="213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Gatchina</a:t>
            </a:r>
            <a:r>
              <a:rPr lang="en-US" dirty="0"/>
              <a:t> – PNPI?</a:t>
            </a:r>
          </a:p>
        </p:txBody>
      </p:sp>
      <p:sp>
        <p:nvSpPr>
          <p:cNvPr id="12307" name="TextBox 20"/>
          <p:cNvSpPr txBox="1">
            <a:spLocks noChangeArrowheads="1"/>
          </p:cNvSpPr>
          <p:nvPr/>
        </p:nvSpPr>
        <p:spPr bwMode="auto">
          <a:xfrm>
            <a:off x="762000" y="1219200"/>
            <a:ext cx="182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Dubna</a:t>
            </a:r>
            <a:r>
              <a:rPr lang="en-US" dirty="0"/>
              <a:t> – JINR?</a:t>
            </a:r>
          </a:p>
        </p:txBody>
      </p:sp>
      <p:cxnSp>
        <p:nvCxnSpPr>
          <p:cNvPr id="23" name="Straight Arrow Connector 22"/>
          <p:cNvCxnSpPr>
            <a:stCxn id="12307" idx="3"/>
          </p:cNvCxnSpPr>
          <p:nvPr/>
        </p:nvCxnSpPr>
        <p:spPr>
          <a:xfrm>
            <a:off x="2590800" y="1403350"/>
            <a:ext cx="4572000" cy="1035050"/>
          </a:xfrm>
          <a:prstGeom prst="straightConnector1">
            <a:avLst/>
          </a:prstGeom>
          <a:ln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306" idx="3"/>
          </p:cNvCxnSpPr>
          <p:nvPr/>
        </p:nvCxnSpPr>
        <p:spPr>
          <a:xfrm>
            <a:off x="2819400" y="717550"/>
            <a:ext cx="3276600" cy="501650"/>
          </a:xfrm>
          <a:prstGeom prst="straightConnector1">
            <a:avLst/>
          </a:prstGeom>
          <a:ln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  <a:latin typeface="Arial Rounded MT Bold" pitchFamily="34" charset="0"/>
              </a:rPr>
              <a:t>We believe </a:t>
            </a:r>
            <a:r>
              <a:rPr lang="en-US" smtClean="0">
                <a:latin typeface="Arial Rounded MT Bold" pitchFamily="34" charset="0"/>
              </a:rPr>
              <a:t/>
            </a:r>
            <a:br>
              <a:rPr lang="en-US" smtClean="0">
                <a:latin typeface="Arial Rounded MT Bold" pitchFamily="34" charset="0"/>
              </a:rPr>
            </a:br>
            <a:r>
              <a:rPr lang="en-US" smtClean="0">
                <a:latin typeface="Arial Rounded MT Bold" pitchFamily="34" charset="0"/>
              </a:rPr>
              <a:t>Whatever we find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It’s going to be </a:t>
            </a:r>
            <a:r>
              <a:rPr lang="en-US" smtClean="0">
                <a:solidFill>
                  <a:srgbClr val="FF0000"/>
                </a:solidFill>
              </a:rPr>
              <a:t>special stuff, unique stuff, life forms we’ve never encountered before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solidFill>
            <a:srgbClr val="FFCCFF"/>
          </a:solidFill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latin typeface="Arial Rounded MT Bold" pitchFamily="34" charset="0"/>
              </a:rPr>
              <a:t>RESULTS</a:t>
            </a:r>
            <a:endParaRPr lang="ru-RU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 Rounded MT Bold" pitchFamily="34" charset="0"/>
              </a:rPr>
              <a:t>Bacteria in </a:t>
            </a:r>
            <a:r>
              <a:rPr lang="en-US" dirty="0" err="1" smtClean="0">
                <a:latin typeface="Arial Rounded MT Bold" pitchFamily="34" charset="0"/>
              </a:rPr>
              <a:t>Vostok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</a:rPr>
              <a:t>drill-bit </a:t>
            </a:r>
            <a:r>
              <a:rPr lang="en-US" dirty="0" smtClean="0">
                <a:latin typeface="Arial Rounded MT Bold" pitchFamily="34" charset="0"/>
              </a:rPr>
              <a:t>et</a:t>
            </a:r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</a:rPr>
              <a:t> borehole frozen</a:t>
            </a:r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 water</a:t>
            </a:r>
            <a:endParaRPr lang="ru-RU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eaLnBrk="1" hangingPunct="1"/>
            <a:endParaRPr lang="ru-RU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35" descr="5G-2 borehol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800"/>
            <a:ext cx="9144000" cy="68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5334000" y="5410200"/>
            <a:ext cx="2971800" cy="36988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3333FF"/>
                </a:solidFill>
                <a:latin typeface="Arial Rounded MT Bold" pitchFamily="34" charset="0"/>
              </a:rPr>
              <a:t>3720 m - Jan 21, 2011</a:t>
            </a:r>
          </a:p>
        </p:txBody>
      </p:sp>
      <p:sp>
        <p:nvSpPr>
          <p:cNvPr id="20488" name="TextBox 4"/>
          <p:cNvSpPr txBox="1">
            <a:spLocks noChangeArrowheads="1"/>
          </p:cNvSpPr>
          <p:nvPr/>
        </p:nvSpPr>
        <p:spPr bwMode="auto">
          <a:xfrm>
            <a:off x="5334000" y="6248400"/>
            <a:ext cx="2971800" cy="36988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Rounded MT Bold" pitchFamily="34" charset="0"/>
              </a:rPr>
              <a:t>37</a:t>
            </a:r>
            <a:r>
              <a:rPr lang="ru-RU" b="1" dirty="0">
                <a:solidFill>
                  <a:srgbClr val="FF0000"/>
                </a:solidFill>
                <a:latin typeface="Arial Rounded MT Bold" pitchFamily="34" charset="0"/>
              </a:rPr>
              <a:t>69</a:t>
            </a:r>
            <a:r>
              <a:rPr lang="en-US" b="1" dirty="0">
                <a:solidFill>
                  <a:srgbClr val="FF0000"/>
                </a:solidFill>
                <a:latin typeface="Arial Rounded MT Bold" pitchFamily="34" charset="0"/>
              </a:rPr>
              <a:t>.3 m – </a:t>
            </a:r>
            <a:r>
              <a:rPr lang="en-US" b="1" dirty="0" err="1">
                <a:solidFill>
                  <a:srgbClr val="FF0000"/>
                </a:solidFill>
                <a:latin typeface="Arial Rounded MT Bold" pitchFamily="34" charset="0"/>
              </a:rPr>
              <a:t>Fev</a:t>
            </a:r>
            <a:r>
              <a:rPr lang="en-US" b="1" dirty="0">
                <a:solidFill>
                  <a:srgbClr val="FF0000"/>
                </a:solidFill>
                <a:latin typeface="Arial Rounded MT Bold" pitchFamily="34" charset="0"/>
              </a:rPr>
              <a:t> 05, 2012</a:t>
            </a:r>
          </a:p>
        </p:txBody>
      </p:sp>
      <p:sp>
        <p:nvSpPr>
          <p:cNvPr id="20489" name="TextBox 13"/>
          <p:cNvSpPr txBox="1">
            <a:spLocks noChangeArrowheads="1"/>
          </p:cNvSpPr>
          <p:nvPr/>
        </p:nvSpPr>
        <p:spPr bwMode="auto">
          <a:xfrm>
            <a:off x="3810000" y="6096000"/>
            <a:ext cx="1600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Arial Rounded MT Bold" pitchFamily="34" charset="0"/>
                <a:cs typeface="Aharoni" pitchFamily="2" charset="-79"/>
              </a:rPr>
              <a:t>Enter!</a:t>
            </a:r>
          </a:p>
        </p:txBody>
      </p:sp>
      <p:sp>
        <p:nvSpPr>
          <p:cNvPr id="15" name="Up Arrow 14"/>
          <p:cNvSpPr/>
          <p:nvPr/>
        </p:nvSpPr>
        <p:spPr>
          <a:xfrm>
            <a:off x="304800" y="4191000"/>
            <a:ext cx="457200" cy="1905000"/>
          </a:xfrm>
          <a:prstGeom prst="upArrow">
            <a:avLst/>
          </a:prstGeom>
          <a:solidFill>
            <a:srgbClr val="99CC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91" name="TextBox 15"/>
          <p:cNvSpPr txBox="1">
            <a:spLocks noChangeArrowheads="1"/>
          </p:cNvSpPr>
          <p:nvPr/>
        </p:nvSpPr>
        <p:spPr bwMode="auto">
          <a:xfrm>
            <a:off x="0" y="3581400"/>
            <a:ext cx="13516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Max. 575m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~345m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304800" y="1219200"/>
            <a:ext cx="381000" cy="762000"/>
          </a:xfrm>
          <a:prstGeom prst="downArrow">
            <a:avLst/>
          </a:prstGeom>
          <a:solidFill>
            <a:srgbClr val="FF9900"/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93" name="TextBox 17"/>
          <p:cNvSpPr txBox="1">
            <a:spLocks noChangeArrowheads="1"/>
          </p:cNvSpPr>
          <p:nvPr/>
        </p:nvSpPr>
        <p:spPr bwMode="auto">
          <a:xfrm>
            <a:off x="152400" y="1981200"/>
            <a:ext cx="723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993300"/>
                </a:solidFill>
              </a:rPr>
              <a:t>-42m</a:t>
            </a:r>
          </a:p>
        </p:txBody>
      </p:sp>
      <p:cxnSp>
        <p:nvCxnSpPr>
          <p:cNvPr id="20" name="Straight Arrow Connector 19"/>
          <p:cNvCxnSpPr>
            <a:stCxn id="20488" idx="1"/>
            <a:endCxn id="20491" idx="2"/>
          </p:cNvCxnSpPr>
          <p:nvPr/>
        </p:nvCxnSpPr>
        <p:spPr>
          <a:xfrm flipH="1" flipV="1">
            <a:off x="675826" y="4227731"/>
            <a:ext cx="4658174" cy="22056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0488" idx="1"/>
            <a:endCxn id="20493" idx="2"/>
          </p:cNvCxnSpPr>
          <p:nvPr/>
        </p:nvCxnSpPr>
        <p:spPr>
          <a:xfrm flipH="1" flipV="1">
            <a:off x="514350" y="2351088"/>
            <a:ext cx="4819650" cy="408146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G_36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04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953000" cy="1143000"/>
          </a:xfrm>
        </p:spPr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Lake </a:t>
            </a:r>
            <a:r>
              <a:rPr lang="en-US" b="1" smtClean="0">
                <a:solidFill>
                  <a:srgbClr val="FF0000"/>
                </a:solidFill>
              </a:rPr>
              <a:t>water</a:t>
            </a:r>
            <a:r>
              <a:rPr lang="en-US" smtClean="0">
                <a:solidFill>
                  <a:srgbClr val="FFFF00"/>
                </a:solidFill>
              </a:rPr>
              <a:t> </a:t>
            </a:r>
            <a:r>
              <a:rPr lang="en-US" b="1" smtClean="0">
                <a:solidFill>
                  <a:srgbClr val="FFFF00"/>
                </a:solidFill>
              </a:rPr>
              <a:t>frozen</a:t>
            </a:r>
          </a:p>
        </p:txBody>
      </p:sp>
      <p:sp>
        <p:nvSpPr>
          <p:cNvPr id="4198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latin typeface="Arial" pitchFamily="34" charset="0"/>
              </a:rPr>
              <a:t>Bulat14 oct-03</a:t>
            </a:r>
            <a:endParaRPr lang="en-US">
              <a:latin typeface="Arial" pitchFamily="34" charset="0"/>
            </a:endParaRPr>
          </a:p>
        </p:txBody>
      </p:sp>
      <p:pic>
        <p:nvPicPr>
          <p:cNvPr id="23557" name="Picture 3" descr="IMG_37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67213"/>
            <a:ext cx="3733800" cy="24907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355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47800"/>
            <a:ext cx="3733800" cy="2879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9787" y="0"/>
            <a:ext cx="6914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34000" y="20574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167 cells/ml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0" y="14478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Max. ~</a:t>
            </a:r>
            <a:r>
              <a:rPr lang="en-US" sz="2800" b="1" dirty="0" smtClean="0">
                <a:solidFill>
                  <a:srgbClr val="000000"/>
                </a:solidFill>
              </a:rPr>
              <a:t>50pg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gDNA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FF00FF"/>
                </a:solidFill>
                <a:latin typeface="Arial Rounded MT Bold" pitchFamily="34" charset="0"/>
              </a:rPr>
              <a:t>Water-DNA/PCR </a:t>
            </a:r>
            <a:br>
              <a:rPr lang="en-US" dirty="0" smtClean="0">
                <a:solidFill>
                  <a:srgbClr val="FF00FF"/>
                </a:solidFill>
                <a:latin typeface="Arial Rounded MT Bold" pitchFamily="34" charset="0"/>
              </a:rPr>
            </a:b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Flow-Chart</a:t>
            </a:r>
            <a:endParaRPr lang="en-US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8200" y="2819400"/>
            <a:ext cx="1981200" cy="685800"/>
          </a:xfrm>
          <a:prstGeom prst="roundRect">
            <a:avLst/>
          </a:prstGeom>
          <a:solidFill>
            <a:srgbClr val="FF99FF">
              <a:alpha val="4470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715000" y="2819400"/>
            <a:ext cx="1981200" cy="685800"/>
          </a:xfrm>
          <a:prstGeom prst="roundRect">
            <a:avLst/>
          </a:prstGeom>
          <a:solidFill>
            <a:srgbClr val="FF99FF">
              <a:alpha val="4509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66800" y="28956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WATER</a:t>
            </a:r>
            <a:endParaRPr lang="en-US" sz="28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28956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  <a:latin typeface="Arial Rounded MT Bold" pitchFamily="34" charset="0"/>
              </a:rPr>
              <a:t>gDNA</a:t>
            </a:r>
            <a:endParaRPr lang="en-US" sz="28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429000" y="2971800"/>
            <a:ext cx="1752600" cy="3810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85800" y="4191000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16S </a:t>
            </a:r>
            <a:r>
              <a:rPr lang="en-US" sz="2800" dirty="0" err="1" smtClean="0">
                <a:solidFill>
                  <a:srgbClr val="FF0000"/>
                </a:solidFill>
                <a:latin typeface="Arial Rounded MT Bold" pitchFamily="34" charset="0"/>
              </a:rPr>
              <a:t>rDNA</a:t>
            </a:r>
            <a:endParaRPr lang="en-U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/>
            <a:r>
              <a:rPr lang="en-US" sz="2800" dirty="0" smtClean="0">
                <a:solidFill>
                  <a:srgbClr val="0000FF"/>
                </a:solidFill>
                <a:latin typeface="Arial Rounded MT Bold" pitchFamily="34" charset="0"/>
              </a:rPr>
              <a:t>v3-v5</a:t>
            </a:r>
            <a:endParaRPr lang="en-US" sz="28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0400" y="4191000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16S </a:t>
            </a:r>
            <a:r>
              <a:rPr lang="en-US" sz="2800" dirty="0" err="1" smtClean="0">
                <a:solidFill>
                  <a:srgbClr val="FF0000"/>
                </a:solidFill>
                <a:latin typeface="Arial Rounded MT Bold" pitchFamily="34" charset="0"/>
              </a:rPr>
              <a:t>rDNA</a:t>
            </a:r>
            <a:endParaRPr lang="en-U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/>
            <a:r>
              <a:rPr lang="en-US" sz="2800" dirty="0" smtClean="0">
                <a:solidFill>
                  <a:srgbClr val="0000FF"/>
                </a:solidFill>
                <a:latin typeface="Arial Rounded MT Bold" pitchFamily="34" charset="0"/>
              </a:rPr>
              <a:t>v4-v8</a:t>
            </a:r>
            <a:endParaRPr lang="en-US" sz="28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62600" y="4191000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16S </a:t>
            </a:r>
            <a:r>
              <a:rPr lang="en-US" sz="2800" dirty="0" err="1" smtClean="0">
                <a:solidFill>
                  <a:srgbClr val="FF0000"/>
                </a:solidFill>
                <a:latin typeface="Arial Rounded MT Bold" pitchFamily="34" charset="0"/>
              </a:rPr>
              <a:t>rDNA</a:t>
            </a:r>
            <a:endParaRPr lang="en-U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/>
            <a:r>
              <a:rPr lang="en-US" sz="2800" dirty="0" smtClean="0">
                <a:solidFill>
                  <a:srgbClr val="0000FF"/>
                </a:solidFill>
                <a:latin typeface="Arial Rounded MT Bold" pitchFamily="34" charset="0"/>
              </a:rPr>
              <a:t>Full gene</a:t>
            </a:r>
            <a:endParaRPr lang="en-US" sz="28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cxnSp>
        <p:nvCxnSpPr>
          <p:cNvPr id="14" name="Straight Arrow Connector 13"/>
          <p:cNvCxnSpPr>
            <a:stCxn id="5" idx="2"/>
            <a:endCxn id="10" idx="0"/>
          </p:cNvCxnSpPr>
          <p:nvPr/>
        </p:nvCxnSpPr>
        <p:spPr>
          <a:xfrm flipH="1">
            <a:off x="1752600" y="3505200"/>
            <a:ext cx="762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2"/>
            <a:endCxn id="11" idx="0"/>
          </p:cNvCxnSpPr>
          <p:nvPr/>
        </p:nvCxnSpPr>
        <p:spPr>
          <a:xfrm>
            <a:off x="1828800" y="3505200"/>
            <a:ext cx="24384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6" idx="2"/>
            <a:endCxn id="10" idx="0"/>
          </p:cNvCxnSpPr>
          <p:nvPr/>
        </p:nvCxnSpPr>
        <p:spPr>
          <a:xfrm flipH="1">
            <a:off x="1752600" y="3505200"/>
            <a:ext cx="4953000" cy="6858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6" idx="2"/>
            <a:endCxn id="11" idx="0"/>
          </p:cNvCxnSpPr>
          <p:nvPr/>
        </p:nvCxnSpPr>
        <p:spPr>
          <a:xfrm flipH="1">
            <a:off x="4267200" y="3505200"/>
            <a:ext cx="2438400" cy="6858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6" idx="2"/>
            <a:endCxn id="12" idx="0"/>
          </p:cNvCxnSpPr>
          <p:nvPr/>
        </p:nvCxnSpPr>
        <p:spPr>
          <a:xfrm flipH="1">
            <a:off x="6629400" y="3505200"/>
            <a:ext cx="76200" cy="6858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1000" y="5105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~40% bacterial divisions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124200" y="5105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~40% bacterial divisions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91200" y="5105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~10% bacterial divisions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086600" y="1828800"/>
            <a:ext cx="205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FF"/>
                </a:solidFill>
                <a:latin typeface="Arial Rounded MT Bold" pitchFamily="34" charset="0"/>
              </a:rPr>
              <a:t>Meta </a:t>
            </a:r>
          </a:p>
          <a:p>
            <a:pPr algn="ctr"/>
            <a:r>
              <a:rPr lang="en-US" sz="2800" dirty="0" smtClean="0">
                <a:solidFill>
                  <a:srgbClr val="0000FF"/>
                </a:solidFill>
                <a:latin typeface="Arial Rounded MT Bold" pitchFamily="34" charset="0"/>
              </a:rPr>
              <a:t>Genomics</a:t>
            </a:r>
            <a:endParaRPr lang="en-US" sz="28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sp>
        <p:nvSpPr>
          <p:cNvPr id="28" name="Curved Up Arrow 27"/>
          <p:cNvSpPr/>
          <p:nvPr/>
        </p:nvSpPr>
        <p:spPr>
          <a:xfrm rot="19159237">
            <a:off x="7741156" y="2874040"/>
            <a:ext cx="1066800" cy="533400"/>
          </a:xfrm>
          <a:prstGeom prst="curvedUpArrow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Left-Right Arrow 28"/>
          <p:cNvSpPr/>
          <p:nvPr/>
        </p:nvSpPr>
        <p:spPr>
          <a:xfrm>
            <a:off x="2667000" y="5410200"/>
            <a:ext cx="838200" cy="152400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86600" y="1371600"/>
            <a:ext cx="2057400" cy="1905000"/>
          </a:xfrm>
          <a:prstGeom prst="ellipse">
            <a:avLst/>
          </a:prstGeom>
          <a:solidFill>
            <a:srgbClr val="1E4649">
              <a:alpha val="3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7848600" y="13716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rial Rounded MT Bold" pitchFamily="34" charset="0"/>
              </a:rPr>
              <a:t>?</a:t>
            </a:r>
            <a:endParaRPr lang="en-US" sz="36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010400" y="9144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~20pg </a:t>
            </a:r>
            <a:r>
              <a:rPr lang="en-US" sz="2400" b="1" dirty="0" err="1" smtClean="0"/>
              <a:t>gDNA</a:t>
            </a:r>
            <a:endParaRPr lang="en-US" sz="2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2362200" y="5562600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16S </a:t>
            </a:r>
            <a:r>
              <a:rPr lang="en-US" sz="2800" dirty="0" err="1" smtClean="0">
                <a:solidFill>
                  <a:srgbClr val="FF0000"/>
                </a:solidFill>
                <a:latin typeface="Arial Rounded MT Bold" pitchFamily="34" charset="0"/>
              </a:rPr>
              <a:t>rDNA</a:t>
            </a:r>
            <a:endParaRPr lang="en-U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/>
            <a:r>
              <a:rPr lang="en-US" sz="2800" dirty="0" smtClean="0">
                <a:solidFill>
                  <a:srgbClr val="0000FF"/>
                </a:solidFill>
                <a:latin typeface="Arial Rounded MT Bold" pitchFamily="34" charset="0"/>
              </a:rPr>
              <a:t>v4</a:t>
            </a:r>
            <a:endParaRPr lang="en-US" sz="28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91000" y="5562600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16S </a:t>
            </a:r>
            <a:r>
              <a:rPr lang="en-US" sz="2800" dirty="0" err="1" smtClean="0">
                <a:solidFill>
                  <a:srgbClr val="FF0000"/>
                </a:solidFill>
                <a:latin typeface="Arial Rounded MT Bold" pitchFamily="34" charset="0"/>
              </a:rPr>
              <a:t>rDNA</a:t>
            </a:r>
            <a:endParaRPr lang="en-U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/>
            <a:r>
              <a:rPr lang="en-US" sz="2800" dirty="0" smtClean="0">
                <a:solidFill>
                  <a:srgbClr val="0000FF"/>
                </a:solidFill>
                <a:latin typeface="Arial Rounded MT Bold" pitchFamily="34" charset="0"/>
              </a:rPr>
              <a:t>v4-v6</a:t>
            </a:r>
            <a:endParaRPr lang="en-US" sz="28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cxnSp>
        <p:nvCxnSpPr>
          <p:cNvPr id="40" name="Straight Arrow Connector 39"/>
          <p:cNvCxnSpPr>
            <a:stCxn id="6" idx="2"/>
          </p:cNvCxnSpPr>
          <p:nvPr/>
        </p:nvCxnSpPr>
        <p:spPr>
          <a:xfrm flipH="1">
            <a:off x="3657600" y="3505200"/>
            <a:ext cx="3048000" cy="21336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6" idx="2"/>
            <a:endCxn id="37" idx="0"/>
          </p:cNvCxnSpPr>
          <p:nvPr/>
        </p:nvCxnSpPr>
        <p:spPr>
          <a:xfrm flipH="1">
            <a:off x="5257800" y="3505200"/>
            <a:ext cx="1447800" cy="20574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9787" y="0"/>
            <a:ext cx="6914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34000" y="20574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167 cells/ml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0" y="14478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Max. ~</a:t>
            </a:r>
            <a:r>
              <a:rPr lang="en-US" sz="2800" b="1" dirty="0" smtClean="0">
                <a:solidFill>
                  <a:srgbClr val="000000"/>
                </a:solidFill>
              </a:rPr>
              <a:t>50pg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gDNA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52600" y="457200"/>
            <a:ext cx="6994222" cy="646331"/>
          </a:xfrm>
          <a:prstGeom prst="rect">
            <a:avLst/>
          </a:prstGeom>
          <a:solidFill>
            <a:srgbClr val="FFFF99"/>
          </a:solidFill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w123-10 et al </a:t>
            </a:r>
            <a:r>
              <a:rPr lang="en-US" sz="3600" dirty="0" smtClean="0"/>
              <a:t>&lt;</a:t>
            </a:r>
            <a:r>
              <a:rPr lang="en-US" sz="3600" b="1" dirty="0" smtClean="0"/>
              <a:t>86% known </a:t>
            </a:r>
            <a:r>
              <a:rPr lang="en-US" sz="3600" b="1" dirty="0" err="1" smtClean="0"/>
              <a:t>taxa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1295400"/>
            <a:ext cx="3429000" cy="52322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Unknown bacterium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95146a_Page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221336" cy="6858000"/>
          </a:xfrm>
          <a:prstGeom prst="rect">
            <a:avLst/>
          </a:prstGeom>
        </p:spPr>
      </p:pic>
      <p:pic>
        <p:nvPicPr>
          <p:cNvPr id="5" name="Picture 4" descr="Life in Lake Vosto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0"/>
            <a:ext cx="3581400" cy="687574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0" y="1066800"/>
            <a:ext cx="1524000" cy="213360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6" idx="7"/>
          </p:cNvCxnSpPr>
          <p:nvPr/>
        </p:nvCxnSpPr>
        <p:spPr>
          <a:xfrm flipV="1">
            <a:off x="1300815" y="838200"/>
            <a:ext cx="4337985" cy="54105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0"/>
            <a:ext cx="4122738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8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5105400"/>
            <a:ext cx="1828800" cy="140970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z="2400" dirty="0" err="1" smtClean="0"/>
              <a:t>Vostok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cells</a:t>
            </a:r>
            <a:r>
              <a:rPr lang="en-US" sz="2400" dirty="0" smtClean="0"/>
              <a:t>/</a:t>
            </a:r>
            <a:r>
              <a:rPr lang="en-US" sz="2400" b="1" dirty="0" err="1" smtClean="0">
                <a:solidFill>
                  <a:srgbClr val="FF0000"/>
                </a:solidFill>
              </a:rPr>
              <a:t>phylotypes</a:t>
            </a:r>
            <a:r>
              <a:rPr lang="en-US" sz="2400" dirty="0" smtClean="0"/>
              <a:t> (16S </a:t>
            </a:r>
            <a:r>
              <a:rPr lang="en-US" sz="2400" dirty="0" err="1" smtClean="0"/>
              <a:t>rRNA</a:t>
            </a:r>
            <a:r>
              <a:rPr lang="en-US" sz="2400" dirty="0" smtClean="0"/>
              <a:t> - v2-v5 reg.) - </a:t>
            </a:r>
            <a:r>
              <a:rPr lang="en-US" sz="2400" b="1" dirty="0" smtClean="0">
                <a:solidFill>
                  <a:srgbClr val="0000FF"/>
                </a:solidFill>
              </a:rPr>
              <a:t>SUMMARY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762000"/>
          <a:ext cx="6844187" cy="5942076"/>
        </p:xfrm>
        <a:graphic>
          <a:graphicData uri="http://schemas.openxmlformats.org/drawingml/2006/table">
            <a:tbl>
              <a:tblPr/>
              <a:tblGrid>
                <a:gridCol w="904565"/>
                <a:gridCol w="1279088"/>
                <a:gridCol w="656915"/>
                <a:gridCol w="4003619"/>
              </a:tblGrid>
              <a:tr h="228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Ice type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Sample (m)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Cells/ml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(% Similarity with closest sequence in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GenBank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93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Snow </a:t>
                      </a:r>
                      <a:r>
                        <a:rPr lang="en-US" sz="1200" b="1" dirty="0" smtClean="0">
                          <a:solidFill>
                            <a:srgbClr val="CC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Calibri"/>
                        </a:rPr>
                        <a:t>(50 yr)</a:t>
                      </a:r>
                      <a:endParaRPr lang="en-US" sz="1200" dirty="0">
                        <a:solidFill>
                          <a:srgbClr val="CC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4.0</a:t>
                      </a:r>
                      <a:r>
                        <a:rPr lang="en-US" sz="1200" b="1" dirty="0">
                          <a:latin typeface="Calibri"/>
                          <a:ea typeface="Calibri"/>
                          <a:cs typeface="Calibri"/>
                        </a:rPr>
                        <a:t>-4.3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0–0.02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Contaminants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Glacier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122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1.9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CC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4.5 - 760 </a:t>
                      </a:r>
                      <a:r>
                        <a:rPr lang="en-US" sz="1200" dirty="0" err="1" smtClean="0">
                          <a:solidFill>
                            <a:srgbClr val="CC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kyr</a:t>
                      </a:r>
                      <a:endParaRPr lang="en-US" sz="1200" dirty="0">
                        <a:solidFill>
                          <a:srgbClr val="CC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2005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2.4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2054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3–24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3471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1-4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3489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3504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1-5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3519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0-1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Contaminants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593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Accretion I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3547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Contaminants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CC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30 – 40 </a:t>
                      </a:r>
                      <a:r>
                        <a:rPr lang="en-US" sz="1200" dirty="0" err="1" smtClean="0">
                          <a:solidFill>
                            <a:srgbClr val="CC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kyr</a:t>
                      </a:r>
                      <a:endParaRPr lang="en-US" sz="1200" dirty="0">
                        <a:solidFill>
                          <a:srgbClr val="CC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3548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Contaminants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3561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4–9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Contaminants + </a:t>
                      </a:r>
                      <a:r>
                        <a:rPr lang="en-US" sz="1200" b="1" dirty="0" err="1" smtClean="0">
                          <a:solidFill>
                            <a:srgbClr val="FF00FF"/>
                          </a:solidFill>
                          <a:latin typeface="Calibri"/>
                          <a:ea typeface="Calibri"/>
                          <a:cs typeface="Calibri"/>
                        </a:rPr>
                        <a:t>thermophile</a:t>
                      </a:r>
                      <a:endParaRPr lang="en-US" sz="1200" dirty="0">
                        <a:solidFill>
                          <a:srgbClr val="FF00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3607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ND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 smtClean="0">
                          <a:solidFill>
                            <a:srgbClr val="FF00FF"/>
                          </a:solidFill>
                          <a:latin typeface="Calibri"/>
                          <a:ea typeface="Calibri"/>
                          <a:cs typeface="Calibri"/>
                        </a:rPr>
                        <a:t>Thermophile</a:t>
                      </a:r>
                      <a:endParaRPr lang="en-US" sz="1200" b="1" dirty="0" smtClean="0">
                        <a:solidFill>
                          <a:srgbClr val="FF00FF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</a:rPr>
                        <a:t>(92%) Uncultured bacterium (410 </a:t>
                      </a:r>
                      <a:r>
                        <a:rPr lang="en-US" sz="1400" b="1" dirty="0" err="1" smtClean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</a:rPr>
                        <a:t>bp</a:t>
                      </a:r>
                      <a:r>
                        <a:rPr lang="en-US" sz="1400" b="1" dirty="0" smtClean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</a:rPr>
                        <a:t>, AF532061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4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3607</a:t>
                      </a:r>
                      <a:r>
                        <a:rPr lang="en-US" sz="1200" b="1">
                          <a:latin typeface="Calibri"/>
                          <a:ea typeface="Calibri"/>
                          <a:cs typeface="Calibri"/>
                        </a:rPr>
                        <a:t>-re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3608</a:t>
                      </a:r>
                      <a:r>
                        <a:rPr lang="fr-FR" sz="1200" b="1" dirty="0">
                          <a:latin typeface="Calibri"/>
                          <a:ea typeface="Calibri"/>
                          <a:cs typeface="Calibri"/>
                        </a:rPr>
                        <a:t>BK-</a:t>
                      </a:r>
                      <a:r>
                        <a:rPr lang="fr-FR" sz="1200" b="1" dirty="0" err="1">
                          <a:latin typeface="Calibri"/>
                          <a:ea typeface="Calibri"/>
                          <a:cs typeface="Calibri"/>
                        </a:rPr>
                        <a:t>re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ND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(95%) </a:t>
                      </a:r>
                      <a:r>
                        <a:rPr lang="fr-FR" sz="1200" b="1" i="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Ilumatobacter</a:t>
                      </a:r>
                      <a:r>
                        <a:rPr lang="fr-FR" sz="1200" b="1" i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fr-FR" sz="1200" b="1" i="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fluminis</a:t>
                      </a:r>
                      <a:r>
                        <a:rPr lang="fr-FR" sz="1200" b="1" i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(526 </a:t>
                      </a:r>
                      <a:r>
                        <a:rPr lang="fr-FR" sz="1200" b="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bp</a:t>
                      </a: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, </a:t>
                      </a:r>
                      <a:r>
                        <a:rPr lang="fr-FR" sz="1200" b="1" dirty="0">
                          <a:latin typeface="Calibri"/>
                          <a:ea typeface="Calibri"/>
                          <a:cs typeface="Calibri"/>
                        </a:rPr>
                        <a:t>NR_041633</a:t>
                      </a: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5G2-3608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Contaminants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Accretion II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3613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CC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0 – 30 </a:t>
                      </a:r>
                      <a:r>
                        <a:rPr lang="en-US" sz="1200" dirty="0" err="1" smtClean="0">
                          <a:solidFill>
                            <a:srgbClr val="CC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kyr</a:t>
                      </a:r>
                      <a:endParaRPr lang="en-US" sz="1200" dirty="0">
                        <a:solidFill>
                          <a:srgbClr val="CC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3621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3622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.6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3635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4.7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5G2-3646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Contaminants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3650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3.1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3650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4777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  <a:sym typeface="Wingdings" pitchFamily="2" charset="2"/>
                        </a:rPr>
                        <a:t>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untreated surface  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3659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12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5G2-3714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75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5G2-3764</a:t>
                      </a:r>
                      <a:endParaRPr lang="en-US" sz="1200" dirty="0">
                        <a:solidFill>
                          <a:srgbClr val="0000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593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Calibri"/>
                        </a:rPr>
                        <a:t>Lake water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5G2-water*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w2ori</a:t>
                      </a:r>
                      <a:endParaRPr lang="en-US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167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Calibri"/>
                          <a:ea typeface="Calibri"/>
                          <a:cs typeface="Times New Roman"/>
                        </a:rPr>
                        <a:t>Refer to below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45" marR="50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sp>
        <p:nvSpPr>
          <p:cNvPr id="26771" name="TextBox 5"/>
          <p:cNvSpPr txBox="1">
            <a:spLocks noChangeArrowheads="1"/>
          </p:cNvSpPr>
          <p:nvPr/>
        </p:nvSpPr>
        <p:spPr bwMode="auto">
          <a:xfrm>
            <a:off x="7315200" y="6019800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1200" dirty="0" smtClean="0">
                <a:solidFill>
                  <a:srgbClr val="FFFF00"/>
                </a:solidFill>
              </a:rPr>
              <a:t>Lake </a:t>
            </a:r>
            <a:r>
              <a:rPr lang="en-US" sz="1200" dirty="0">
                <a:solidFill>
                  <a:srgbClr val="FFFF00"/>
                </a:solidFill>
              </a:rPr>
              <a:t>water frozen on a drill </a:t>
            </a:r>
            <a:r>
              <a:rPr lang="en-US" sz="1200" dirty="0" smtClean="0">
                <a:solidFill>
                  <a:srgbClr val="FFFF00"/>
                </a:solidFill>
              </a:rPr>
              <a:t>bit</a:t>
            </a:r>
            <a:endParaRPr lang="en-US" sz="1200" dirty="0">
              <a:solidFill>
                <a:srgbClr val="FFFF00"/>
              </a:solidFill>
            </a:endParaRPr>
          </a:p>
        </p:txBody>
      </p:sp>
      <p:pic>
        <p:nvPicPr>
          <p:cNvPr id="26772" name="Picture 6" descr="Bulat-AGU Chapman Fig.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2133600"/>
            <a:ext cx="1828800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>
            <a:stCxn id="7" idx="1"/>
          </p:cNvCxnSpPr>
          <p:nvPr/>
        </p:nvCxnSpPr>
        <p:spPr>
          <a:xfrm flipH="1">
            <a:off x="7086600" y="3060700"/>
            <a:ext cx="228600" cy="9779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295400" y="5410200"/>
            <a:ext cx="19050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775" name="Text Box 4"/>
          <p:cNvSpPr txBox="1">
            <a:spLocks noChangeArrowheads="1"/>
          </p:cNvSpPr>
          <p:nvPr/>
        </p:nvSpPr>
        <p:spPr bwMode="auto">
          <a:xfrm>
            <a:off x="6096000" y="1066800"/>
            <a:ext cx="3048000" cy="101917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sz="1400" b="1" i="1" dirty="0"/>
              <a:t>Sulfate-reducing </a:t>
            </a:r>
            <a:r>
              <a:rPr lang="en-US" sz="1400" b="1" dirty="0"/>
              <a:t>bacteria</a:t>
            </a:r>
            <a:endParaRPr lang="en-US" sz="1400" b="1" i="1" dirty="0"/>
          </a:p>
          <a:p>
            <a:pPr>
              <a:spcBef>
                <a:spcPct val="10000"/>
              </a:spcBef>
            </a:pPr>
            <a:r>
              <a:rPr lang="en-US" sz="1400" b="1" dirty="0">
                <a:solidFill>
                  <a:srgbClr val="FF0000"/>
                </a:solidFill>
              </a:rPr>
              <a:t>Hydrogen-oxidizing bacteria</a:t>
            </a:r>
          </a:p>
          <a:p>
            <a:pPr>
              <a:spcBef>
                <a:spcPct val="10000"/>
              </a:spcBef>
            </a:pPr>
            <a:r>
              <a:rPr lang="en-US" sz="1400" b="1" dirty="0" err="1"/>
              <a:t>Methanogenic</a:t>
            </a:r>
            <a:r>
              <a:rPr lang="en-US" sz="1400" b="1" dirty="0"/>
              <a:t> </a:t>
            </a:r>
            <a:r>
              <a:rPr lang="en-US" sz="1400" b="1" dirty="0" err="1"/>
              <a:t>archaea</a:t>
            </a:r>
            <a:r>
              <a:rPr lang="en-US" sz="1400" dirty="0"/>
              <a:t> </a:t>
            </a:r>
          </a:p>
          <a:p>
            <a:pPr>
              <a:spcBef>
                <a:spcPct val="10000"/>
              </a:spcBef>
            </a:pPr>
            <a:r>
              <a:rPr lang="en-US" sz="1400" b="1" i="1" dirty="0"/>
              <a:t>Sulfur-oxidizing </a:t>
            </a:r>
            <a:r>
              <a:rPr lang="en-US" sz="1400" b="1" dirty="0"/>
              <a:t>bacteria</a:t>
            </a:r>
          </a:p>
        </p:txBody>
      </p:sp>
      <p:sp>
        <p:nvSpPr>
          <p:cNvPr id="26776" name="Rectangle 12"/>
          <p:cNvSpPr>
            <a:spLocks noChangeArrowheads="1"/>
          </p:cNvSpPr>
          <p:nvPr/>
        </p:nvSpPr>
        <p:spPr bwMode="auto">
          <a:xfrm>
            <a:off x="6324600" y="3886200"/>
            <a:ext cx="7413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>
                <a:solidFill>
                  <a:srgbClr val="0000FF"/>
                </a:solidFill>
              </a:rPr>
              <a:t>Actino</a:t>
            </a:r>
            <a:endParaRPr lang="en-US" sz="1400"/>
          </a:p>
        </p:txBody>
      </p:sp>
      <p:sp>
        <p:nvSpPr>
          <p:cNvPr id="16" name="7-Point Star 15"/>
          <p:cNvSpPr/>
          <p:nvPr/>
        </p:nvSpPr>
        <p:spPr>
          <a:xfrm>
            <a:off x="8534400" y="1219200"/>
            <a:ext cx="609600" cy="685800"/>
          </a:xfrm>
          <a:prstGeom prst="star7">
            <a:avLst/>
          </a:prstGeom>
          <a:solidFill>
            <a:srgbClr val="00FF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Left Brace 37"/>
          <p:cNvSpPr/>
          <p:nvPr/>
        </p:nvSpPr>
        <p:spPr>
          <a:xfrm>
            <a:off x="1066800" y="4648200"/>
            <a:ext cx="457200" cy="1828800"/>
          </a:xfrm>
          <a:prstGeom prst="lef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781" name="Rectangle 38"/>
          <p:cNvSpPr>
            <a:spLocks noChangeArrowheads="1"/>
          </p:cNvSpPr>
          <p:nvPr/>
        </p:nvSpPr>
        <p:spPr bwMode="auto">
          <a:xfrm>
            <a:off x="304800" y="5334000"/>
            <a:ext cx="9144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0000FF"/>
                </a:solidFill>
              </a:rPr>
              <a:t>No more water pockets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1371600" y="4648200"/>
            <a:ext cx="4572000" cy="990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84" name="TextBox 48"/>
          <p:cNvSpPr txBox="1">
            <a:spLocks noChangeArrowheads="1"/>
          </p:cNvSpPr>
          <p:nvPr/>
        </p:nvSpPr>
        <p:spPr bwMode="auto">
          <a:xfrm>
            <a:off x="5486400" y="1371600"/>
            <a:ext cx="6699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600">
                <a:solidFill>
                  <a:srgbClr val="FF0000"/>
                </a:solidFill>
                <a:latin typeface="Arial Rounded MT Bold" pitchFamily="34" charset="0"/>
              </a:rPr>
              <a:t>?</a:t>
            </a:r>
          </a:p>
        </p:txBody>
      </p:sp>
      <p:sp>
        <p:nvSpPr>
          <p:cNvPr id="26785" name="TextBox 49"/>
          <p:cNvSpPr txBox="1">
            <a:spLocks noChangeArrowheads="1"/>
          </p:cNvSpPr>
          <p:nvPr/>
        </p:nvSpPr>
        <p:spPr bwMode="auto">
          <a:xfrm rot="-1062047">
            <a:off x="3427413" y="4768850"/>
            <a:ext cx="1839912" cy="2778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99% - glacier sediment </a:t>
            </a:r>
          </a:p>
        </p:txBody>
      </p:sp>
      <p:cxnSp>
        <p:nvCxnSpPr>
          <p:cNvPr id="52" name="Straight Arrow Connector 51"/>
          <p:cNvCxnSpPr>
            <a:stCxn id="26785" idx="0"/>
          </p:cNvCxnSpPr>
          <p:nvPr/>
        </p:nvCxnSpPr>
        <p:spPr>
          <a:xfrm flipH="1" flipV="1">
            <a:off x="3276600" y="4114800"/>
            <a:ext cx="1028700" cy="660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87" name="TextBox 61"/>
          <p:cNvSpPr txBox="1">
            <a:spLocks noChangeArrowheads="1"/>
          </p:cNvSpPr>
          <p:nvPr/>
        </p:nvSpPr>
        <p:spPr bwMode="auto">
          <a:xfrm rot="-1104390">
            <a:off x="3225800" y="1522413"/>
            <a:ext cx="2209800" cy="739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 dirty="0">
                <a:solidFill>
                  <a:srgbClr val="000000"/>
                </a:solidFill>
                <a:latin typeface="Calibri" pitchFamily="34" charset="0"/>
              </a:rPr>
              <a:t>99-100% - </a:t>
            </a:r>
            <a:r>
              <a:rPr lang="en-US" sz="1400" b="1" i="1" dirty="0" err="1">
                <a:solidFill>
                  <a:srgbClr val="FF00FF"/>
                </a:solidFill>
                <a:latin typeface="Calibri" pitchFamily="34" charset="0"/>
              </a:rPr>
              <a:t>thermophile</a:t>
            </a:r>
            <a:r>
              <a:rPr lang="en-US" sz="1400" b="1" i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latin typeface="Calibri" pitchFamily="34" charset="0"/>
              </a:rPr>
              <a:t>Hydrogenophilus</a:t>
            </a:r>
            <a:r>
              <a:rPr lang="en-US" sz="1400" b="1" i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sz="1400" b="1" i="1" dirty="0" err="1">
                <a:solidFill>
                  <a:srgbClr val="000000"/>
                </a:solidFill>
                <a:latin typeface="Calibri" pitchFamily="34" charset="0"/>
              </a:rPr>
              <a:t>thermoluteolus</a:t>
            </a:r>
            <a:r>
              <a:rPr lang="en-US" sz="14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1400" b="1" dirty="0">
                <a:solidFill>
                  <a:srgbClr val="0000FF"/>
                </a:solidFill>
                <a:latin typeface="Calibri" pitchFamily="34" charset="0"/>
              </a:rPr>
              <a:t>β</a:t>
            </a:r>
            <a:r>
              <a:rPr lang="en-US" sz="1400" b="1" dirty="0">
                <a:solidFill>
                  <a:srgbClr val="0000FF"/>
                </a:solidFill>
                <a:latin typeface="Calibri" pitchFamily="34" charset="0"/>
              </a:rPr>
              <a:t>-</a:t>
            </a:r>
            <a:r>
              <a:rPr lang="en-US" sz="1400" b="1" dirty="0" err="1">
                <a:solidFill>
                  <a:srgbClr val="0000FF"/>
                </a:solidFill>
                <a:latin typeface="Calibri" pitchFamily="34" charset="0"/>
              </a:rPr>
              <a:t>Proteo</a:t>
            </a:r>
            <a:endParaRPr lang="en-US" sz="1400" dirty="0">
              <a:solidFill>
                <a:srgbClr val="0000FF"/>
              </a:solidFill>
            </a:endParaRPr>
          </a:p>
        </p:txBody>
      </p:sp>
      <p:cxnSp>
        <p:nvCxnSpPr>
          <p:cNvPr id="67" name="Straight Arrow Connector 66"/>
          <p:cNvCxnSpPr>
            <a:stCxn id="26787" idx="3"/>
          </p:cNvCxnSpPr>
          <p:nvPr/>
        </p:nvCxnSpPr>
        <p:spPr>
          <a:xfrm flipV="1">
            <a:off x="5380038" y="1447800"/>
            <a:ext cx="792162" cy="952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6787" idx="2"/>
          </p:cNvCxnSpPr>
          <p:nvPr/>
        </p:nvCxnSpPr>
        <p:spPr>
          <a:xfrm>
            <a:off x="4448175" y="2243138"/>
            <a:ext cx="428625" cy="110966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239000" y="6581001"/>
            <a:ext cx="1905000" cy="276999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Bulat</a:t>
            </a:r>
            <a:r>
              <a:rPr lang="en-US" sz="1200" b="1" dirty="0" smtClean="0"/>
              <a:t> et al., 2004; 2012 </a:t>
            </a:r>
            <a:endParaRPr lang="en-US" sz="1200" b="1" dirty="0"/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3886200"/>
            <a:ext cx="1828800" cy="1166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9" name="Straight Arrow Connector 28"/>
          <p:cNvCxnSpPr/>
          <p:nvPr/>
        </p:nvCxnSpPr>
        <p:spPr>
          <a:xfrm flipH="1">
            <a:off x="7086600" y="4572000"/>
            <a:ext cx="228600" cy="8255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6782" idx="1"/>
          </p:cNvCxnSpPr>
          <p:nvPr/>
        </p:nvCxnSpPr>
        <p:spPr>
          <a:xfrm flipH="1">
            <a:off x="7010400" y="5810251"/>
            <a:ext cx="304800" cy="80644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990600" y="5486400"/>
            <a:ext cx="5105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4200"/>
              </a:spcAft>
            </a:pPr>
            <a:r>
              <a:rPr lang="en-US" dirty="0" smtClean="0">
                <a:latin typeface="Arial Rounded MT Bold" pitchFamily="34" charset="0"/>
              </a:rPr>
              <a:t>5G-2[3] </a:t>
            </a:r>
            <a:r>
              <a:rPr lang="en-US" dirty="0" err="1" smtClean="0">
                <a:solidFill>
                  <a:srgbClr val="FF0000"/>
                </a:solidFill>
                <a:latin typeface="Arial Rounded MT Bold" pitchFamily="34" charset="0"/>
              </a:rPr>
              <a:t>Vostok</a:t>
            </a:r>
            <a:r>
              <a:rPr lang="en-US" dirty="0" smtClean="0">
                <a:latin typeface="Arial Rounded MT Bold" pitchFamily="34" charset="0"/>
              </a:rPr>
              <a:t> borehole</a:t>
            </a:r>
            <a:br>
              <a:rPr lang="en-US" dirty="0" smtClean="0">
                <a:latin typeface="Arial Rounded MT Bold" pitchFamily="34" charset="0"/>
              </a:rPr>
            </a:br>
            <a:endParaRPr lang="en-US" sz="2400" baseline="30000" dirty="0">
              <a:latin typeface="Arial Rounded MT Bold" pitchFamily="34" charset="0"/>
            </a:endParaRPr>
          </a:p>
        </p:txBody>
      </p:sp>
      <p:sp>
        <p:nvSpPr>
          <p:cNvPr id="5" name="Can 4"/>
          <p:cNvSpPr/>
          <p:nvPr/>
        </p:nvSpPr>
        <p:spPr>
          <a:xfrm>
            <a:off x="2362200" y="1295400"/>
            <a:ext cx="609600" cy="38100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971800" y="5791200"/>
            <a:ext cx="297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Rounded MT Bold" pitchFamily="34" charset="0"/>
              </a:rPr>
              <a:t>37</a:t>
            </a:r>
            <a:r>
              <a:rPr lang="ru-RU" b="1" dirty="0">
                <a:solidFill>
                  <a:srgbClr val="FF0000"/>
                </a:solidFill>
                <a:latin typeface="Arial Rounded MT Bold" pitchFamily="34" charset="0"/>
              </a:rPr>
              <a:t>69</a:t>
            </a:r>
            <a:r>
              <a:rPr lang="en-US" b="1" dirty="0">
                <a:solidFill>
                  <a:srgbClr val="FF0000"/>
                </a:solidFill>
                <a:latin typeface="Arial Rounded MT Bold" pitchFamily="34" charset="0"/>
              </a:rPr>
              <a:t>.3 m – </a:t>
            </a:r>
            <a:r>
              <a:rPr lang="en-US" b="1" dirty="0" err="1">
                <a:solidFill>
                  <a:srgbClr val="FF0000"/>
                </a:solidFill>
                <a:latin typeface="Arial Rounded MT Bold" pitchFamily="34" charset="0"/>
              </a:rPr>
              <a:t>Fev</a:t>
            </a:r>
            <a:r>
              <a:rPr lang="en-US" b="1" dirty="0">
                <a:solidFill>
                  <a:srgbClr val="FF0000"/>
                </a:solidFill>
                <a:latin typeface="Arial Rounded MT Bold" pitchFamily="34" charset="0"/>
              </a:rPr>
              <a:t> 05, 2012</a:t>
            </a:r>
          </a:p>
        </p:txBody>
      </p:sp>
      <p:sp>
        <p:nvSpPr>
          <p:cNvPr id="8" name="Oval 7"/>
          <p:cNvSpPr/>
          <p:nvPr/>
        </p:nvSpPr>
        <p:spPr>
          <a:xfrm>
            <a:off x="2362200" y="4343400"/>
            <a:ext cx="609600" cy="152400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62200" y="3657600"/>
            <a:ext cx="609600" cy="152400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0" y="4267200"/>
            <a:ext cx="205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</a:rPr>
              <a:t>3608 </a:t>
            </a:r>
            <a:r>
              <a:rPr lang="en-US" dirty="0">
                <a:solidFill>
                  <a:srgbClr val="0000FF"/>
                </a:solidFill>
                <a:latin typeface="Arial Rounded MT Bold" pitchFamily="34" charset="0"/>
              </a:rPr>
              <a:t>m – </a:t>
            </a:r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</a:rPr>
              <a:t>Type II</a:t>
            </a:r>
            <a:endParaRPr lang="en-US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381000" y="3581400"/>
            <a:ext cx="198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</a:rPr>
              <a:t>3539 </a:t>
            </a:r>
            <a:r>
              <a:rPr lang="en-US" dirty="0">
                <a:solidFill>
                  <a:srgbClr val="0000FF"/>
                </a:solidFill>
                <a:latin typeface="Arial Rounded MT Bold" pitchFamily="34" charset="0"/>
              </a:rPr>
              <a:t>m – </a:t>
            </a:r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</a:rPr>
              <a:t>Type I</a:t>
            </a:r>
            <a:endParaRPr lang="en-US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sp>
        <p:nvSpPr>
          <p:cNvPr id="13" name="Can 12"/>
          <p:cNvSpPr/>
          <p:nvPr/>
        </p:nvSpPr>
        <p:spPr>
          <a:xfrm rot="20290811">
            <a:off x="2788649" y="1473979"/>
            <a:ext cx="609600" cy="2538641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886200" y="3581400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3543.56 </a:t>
            </a:r>
            <a:r>
              <a:rPr lang="en-US" b="1" dirty="0">
                <a:solidFill>
                  <a:srgbClr val="FF0000"/>
                </a:solidFill>
                <a:latin typeface="Arial Rounded MT Bold" pitchFamily="34" charset="0"/>
              </a:rPr>
              <a:t>m – </a:t>
            </a:r>
            <a:r>
              <a:rPr lang="en-US" b="1" dirty="0" err="1" smtClean="0">
                <a:solidFill>
                  <a:srgbClr val="FF0000"/>
                </a:solidFill>
                <a:latin typeface="Arial Rounded MT Bold" pitchFamily="34" charset="0"/>
              </a:rPr>
              <a:t>Fev</a:t>
            </a:r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 2013</a:t>
            </a:r>
            <a:endParaRPr lang="en-US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3124200" y="1524000"/>
            <a:ext cx="495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  <a:latin typeface="Arial Rounded MT Bold" pitchFamily="34" charset="0"/>
              </a:rPr>
              <a:t>3424 </a:t>
            </a:r>
            <a:r>
              <a:rPr lang="en-US" dirty="0">
                <a:solidFill>
                  <a:srgbClr val="FF00FF"/>
                </a:solidFill>
                <a:latin typeface="Arial Rounded MT Bold" pitchFamily="34" charset="0"/>
              </a:rPr>
              <a:t>m – </a:t>
            </a:r>
            <a:r>
              <a:rPr lang="en-US" dirty="0" smtClean="0">
                <a:solidFill>
                  <a:srgbClr val="FF00FF"/>
                </a:solidFill>
                <a:latin typeface="Arial Rounded MT Bold" pitchFamily="34" charset="0"/>
              </a:rPr>
              <a:t>Uppermost frozen water ice</a:t>
            </a:r>
            <a:endParaRPr lang="en-US" dirty="0">
              <a:solidFill>
                <a:srgbClr val="FF00FF"/>
              </a:solidFill>
              <a:latin typeface="Arial Rounded MT Bold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3657600" y="3048000"/>
            <a:ext cx="4724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  <a:latin typeface="Arial Rounded MT Bold" pitchFamily="34" charset="0"/>
              </a:rPr>
              <a:t>3458 </a:t>
            </a:r>
            <a:r>
              <a:rPr lang="en-US" dirty="0">
                <a:solidFill>
                  <a:srgbClr val="FF00FF"/>
                </a:solidFill>
                <a:latin typeface="Arial Rounded MT Bold" pitchFamily="34" charset="0"/>
              </a:rPr>
              <a:t>m – </a:t>
            </a:r>
            <a:r>
              <a:rPr lang="en-US" dirty="0" smtClean="0">
                <a:solidFill>
                  <a:srgbClr val="FF00FF"/>
                </a:solidFill>
                <a:latin typeface="Arial Rounded MT Bold" pitchFamily="34" charset="0"/>
              </a:rPr>
              <a:t>Bottommost frozen water ice</a:t>
            </a:r>
            <a:endParaRPr lang="en-US" dirty="0">
              <a:solidFill>
                <a:srgbClr val="FF00FF"/>
              </a:solidFill>
              <a:latin typeface="Arial Rounded MT Bold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3352800" y="2286000"/>
            <a:ext cx="419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 Rounded MT Bold" pitchFamily="34" charset="0"/>
              </a:rPr>
              <a:t>35 </a:t>
            </a:r>
            <a:r>
              <a:rPr lang="en-US" b="1" dirty="0">
                <a:latin typeface="Arial Rounded MT Bold" pitchFamily="34" charset="0"/>
              </a:rPr>
              <a:t>m – </a:t>
            </a:r>
            <a:r>
              <a:rPr lang="en-US" b="1" dirty="0" smtClean="0">
                <a:latin typeface="Arial Rounded MT Bold" pitchFamily="34" charset="0"/>
              </a:rPr>
              <a:t>layer of frozen lake water</a:t>
            </a:r>
            <a:endParaRPr lang="en-US" b="1" dirty="0">
              <a:latin typeface="Arial Rounded MT Bold" pitchFamily="3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124200" y="1676400"/>
            <a:ext cx="0" cy="167640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34" idx="3"/>
          </p:cNvCxnSpPr>
          <p:nvPr/>
        </p:nvCxnSpPr>
        <p:spPr>
          <a:xfrm>
            <a:off x="4030807" y="5184493"/>
            <a:ext cx="7793" cy="682907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4114800" y="5334000"/>
            <a:ext cx="502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Arial Rounded MT Bold" pitchFamily="34" charset="0"/>
              </a:rPr>
              <a:t>45 m remained to drill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–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2014/2015 season</a:t>
            </a: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		- at rate ~2m/day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 rot="20301710">
            <a:off x="2692725" y="1520267"/>
            <a:ext cx="633936" cy="1752600"/>
          </a:xfrm>
          <a:prstGeom prst="roundRect">
            <a:avLst/>
          </a:prstGeom>
          <a:solidFill>
            <a:srgbClr val="FF99F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 rot="20356651">
            <a:off x="3131443" y="3531921"/>
            <a:ext cx="609600" cy="152400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371600" y="1981200"/>
            <a:ext cx="1371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600200" y="2895600"/>
            <a:ext cx="1371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9600" y="1600200"/>
            <a:ext cx="762000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3425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219200" y="1752600"/>
            <a:ext cx="762000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3429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838200" y="2667000"/>
            <a:ext cx="762000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3450</a:t>
            </a:r>
            <a:endParaRPr lang="en-US" b="1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371600" y="1752600"/>
            <a:ext cx="1371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n 32"/>
          <p:cNvSpPr/>
          <p:nvPr/>
        </p:nvSpPr>
        <p:spPr>
          <a:xfrm rot="1240807">
            <a:off x="1927728" y="3352294"/>
            <a:ext cx="609600" cy="253284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4"/>
          <p:cNvSpPr txBox="1">
            <a:spLocks noChangeArrowheads="1"/>
          </p:cNvSpPr>
          <p:nvPr/>
        </p:nvSpPr>
        <p:spPr bwMode="auto">
          <a:xfrm rot="5400000">
            <a:off x="1962886" y="4133114"/>
            <a:ext cx="16251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3580-3667m</a:t>
            </a:r>
            <a:endParaRPr lang="en-US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36" name="Curved Down Arrow 35"/>
          <p:cNvSpPr/>
          <p:nvPr/>
        </p:nvSpPr>
        <p:spPr>
          <a:xfrm rot="13172255">
            <a:off x="1520320" y="5576894"/>
            <a:ext cx="1196316" cy="539209"/>
          </a:xfrm>
          <a:prstGeom prst="curved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Striped Right Arrow 36"/>
          <p:cNvSpPr/>
          <p:nvPr/>
        </p:nvSpPr>
        <p:spPr>
          <a:xfrm rot="17486852">
            <a:off x="1278647" y="4164272"/>
            <a:ext cx="2057400" cy="220046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Striped Right Arrow 37"/>
          <p:cNvSpPr/>
          <p:nvPr/>
        </p:nvSpPr>
        <p:spPr>
          <a:xfrm rot="16200000">
            <a:off x="1714501" y="2247900"/>
            <a:ext cx="1828799" cy="228599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Striped Right Arrow 38"/>
          <p:cNvSpPr/>
          <p:nvPr/>
        </p:nvSpPr>
        <p:spPr>
          <a:xfrm rot="16200000">
            <a:off x="1066802" y="3200398"/>
            <a:ext cx="3657600" cy="152403"/>
          </a:xfrm>
          <a:prstGeom prst="stripedRightArrow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an 33"/>
          <p:cNvSpPr/>
          <p:nvPr/>
        </p:nvSpPr>
        <p:spPr>
          <a:xfrm rot="20378227">
            <a:off x="3461020" y="3716535"/>
            <a:ext cx="612300" cy="151530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4343400" y="4800600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latin typeface="Arial Rounded MT Bold" pitchFamily="34" charset="0"/>
              </a:rPr>
              <a:t>3724.4 </a:t>
            </a:r>
            <a:r>
              <a:rPr lang="en-US" b="1" dirty="0">
                <a:solidFill>
                  <a:srgbClr val="FF0000"/>
                </a:solidFill>
                <a:latin typeface="Arial Rounded MT Bold" pitchFamily="34" charset="0"/>
              </a:rPr>
              <a:t>m – </a:t>
            </a:r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Late </a:t>
            </a:r>
            <a:r>
              <a:rPr lang="en-US" b="1" dirty="0" err="1" smtClean="0">
                <a:solidFill>
                  <a:srgbClr val="FF0000"/>
                </a:solidFill>
                <a:latin typeface="Arial Rounded MT Bold" pitchFamily="34" charset="0"/>
              </a:rPr>
              <a:t>jan</a:t>
            </a:r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 2014</a:t>
            </a:r>
            <a:endParaRPr lang="en-US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5G-1N-3425</a:t>
            </a:r>
            <a:r>
              <a:rPr lang="en-US" dirty="0" smtClean="0"/>
              <a:t> </a:t>
            </a:r>
            <a:r>
              <a:rPr lang="en-US" dirty="0" err="1" smtClean="0"/>
              <a:t>Vostok</a:t>
            </a:r>
            <a:r>
              <a:rPr lang="en-US" dirty="0" smtClean="0"/>
              <a:t> water ice</a:t>
            </a:r>
            <a:endParaRPr lang="en-US" dirty="0"/>
          </a:p>
        </p:txBody>
      </p:sp>
      <p:pic>
        <p:nvPicPr>
          <p:cNvPr id="43010" name="Picture 2" descr="P5155106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161428"/>
            <a:ext cx="6553200" cy="5696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Picture 2" descr="P5155117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19400"/>
            <a:ext cx="2568931" cy="269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flipH="1">
            <a:off x="1752600" y="3505200"/>
            <a:ext cx="13716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Bulat14 oct-03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30480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40 cells/ml </a:t>
            </a:r>
            <a:r>
              <a:rPr lang="en-US" sz="2800" b="1" dirty="0" smtClean="0"/>
              <a:t>?</a:t>
            </a:r>
            <a:endParaRPr lang="en-US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5G-1N-3429</a:t>
            </a:r>
            <a:r>
              <a:rPr lang="en-US" dirty="0" smtClean="0"/>
              <a:t> </a:t>
            </a:r>
            <a:r>
              <a:rPr lang="en-US" dirty="0" err="1" smtClean="0"/>
              <a:t>Vostok</a:t>
            </a:r>
            <a:r>
              <a:rPr lang="en-US" dirty="0" smtClean="0"/>
              <a:t> water ice</a:t>
            </a:r>
            <a:endParaRPr lang="en-US" dirty="0"/>
          </a:p>
        </p:txBody>
      </p:sp>
      <p:pic>
        <p:nvPicPr>
          <p:cNvPr id="43011" name="Picture 3" descr="P5145046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91568"/>
            <a:ext cx="7696200" cy="5666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419600" y="20574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5.5 cells/ml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0600" y="2895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Max. ~</a:t>
            </a:r>
            <a:r>
              <a:rPr lang="en-US" sz="2800" b="1" dirty="0" smtClean="0">
                <a:solidFill>
                  <a:srgbClr val="FF0000"/>
                </a:solidFill>
              </a:rPr>
              <a:t>30pg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gDNA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5G-1N-3450</a:t>
            </a:r>
            <a:r>
              <a:rPr lang="en-US" dirty="0" smtClean="0"/>
              <a:t> </a:t>
            </a:r>
            <a:r>
              <a:rPr lang="en-US" dirty="0" err="1" smtClean="0"/>
              <a:t>Vostok</a:t>
            </a:r>
            <a:r>
              <a:rPr lang="en-US" dirty="0" smtClean="0"/>
              <a:t> water 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pic>
        <p:nvPicPr>
          <p:cNvPr id="6" name="Picture 5" descr="Slide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400"/>
            <a:ext cx="4572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410200" y="1752600"/>
            <a:ext cx="3581400" cy="45243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Ongoing analyses</a:t>
            </a:r>
          </a:p>
          <a:p>
            <a:endParaRPr lang="en-US" sz="2400" dirty="0" smtClean="0"/>
          </a:p>
          <a:p>
            <a:r>
              <a:rPr lang="en-US" sz="2400" dirty="0" smtClean="0"/>
              <a:t>Dust/</a:t>
            </a:r>
            <a:r>
              <a:rPr lang="en-US" sz="2400" dirty="0" err="1" smtClean="0"/>
              <a:t>microparticles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Analytical chemistry</a:t>
            </a:r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rgbClr val="0000FF"/>
                </a:solidFill>
              </a:rPr>
              <a:t>Cell concentrations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gDNA</a:t>
            </a:r>
            <a:r>
              <a:rPr lang="en-US" sz="2400" dirty="0" smtClean="0"/>
              <a:t> </a:t>
            </a:r>
            <a:r>
              <a:rPr lang="en-US" sz="2400" dirty="0" smtClean="0">
                <a:sym typeface="Wingdings" pitchFamily="2" charset="2"/>
              </a:rPr>
              <a:t> 16S </a:t>
            </a:r>
            <a:r>
              <a:rPr lang="en-US" sz="2400" dirty="0" err="1" smtClean="0">
                <a:sym typeface="Wingdings" pitchFamily="2" charset="2"/>
              </a:rPr>
              <a:t>rRNA</a:t>
            </a:r>
            <a:r>
              <a:rPr lang="en-US" sz="2400" dirty="0" smtClean="0">
                <a:sym typeface="Wingdings" pitchFamily="2" charset="2"/>
              </a:rPr>
              <a:t> gene amplifications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w123-10</a:t>
            </a:r>
            <a:r>
              <a:rPr lang="en-US" sz="2400" dirty="0" smtClean="0">
                <a:sym typeface="Wingdings" pitchFamily="2" charset="2"/>
              </a:rPr>
              <a:t> clone specific PCR assay  </a:t>
            </a:r>
            <a:endParaRPr lang="en-US" sz="2400" dirty="0"/>
          </a:p>
        </p:txBody>
      </p:sp>
      <p:cxnSp>
        <p:nvCxnSpPr>
          <p:cNvPr id="9" name="Straight Arrow Connector 8"/>
          <p:cNvCxnSpPr>
            <a:stCxn id="7" idx="1"/>
          </p:cNvCxnSpPr>
          <p:nvPr/>
        </p:nvCxnSpPr>
        <p:spPr>
          <a:xfrm flipH="1" flipV="1">
            <a:off x="3429000" y="3048000"/>
            <a:ext cx="1981200" cy="9667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1"/>
          </p:cNvCxnSpPr>
          <p:nvPr/>
        </p:nvCxnSpPr>
        <p:spPr>
          <a:xfrm flipH="1">
            <a:off x="1828800" y="4014758"/>
            <a:ext cx="3581400" cy="238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1"/>
          </p:cNvCxnSpPr>
          <p:nvPr/>
        </p:nvCxnSpPr>
        <p:spPr>
          <a:xfrm flipH="1">
            <a:off x="685800" y="4014758"/>
            <a:ext cx="4724400" cy="7858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600" y="54864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CECFF"/>
                </a:solidFill>
              </a:rPr>
              <a:t>38 cells/ml</a:t>
            </a:r>
            <a:endParaRPr lang="en-US" sz="2800" b="1" dirty="0">
              <a:solidFill>
                <a:srgbClr val="CCEC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28956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CECFF"/>
                </a:solidFill>
              </a:rPr>
              <a:t>23 cells/ml</a:t>
            </a:r>
            <a:endParaRPr lang="en-US" sz="2800" b="1" dirty="0">
              <a:solidFill>
                <a:srgbClr val="CCEC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00200" y="15240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CECFF"/>
                </a:solidFill>
              </a:rPr>
              <a:t>No cells</a:t>
            </a:r>
            <a:endParaRPr lang="en-US" sz="2800" b="1" dirty="0">
              <a:solidFill>
                <a:srgbClr val="CCECFF"/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Russian Cosmic Day, IKI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5G-1N-3429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16S </a:t>
            </a:r>
            <a:r>
              <a:rPr lang="en-US" dirty="0" err="1" smtClean="0">
                <a:solidFill>
                  <a:srgbClr val="0000FF"/>
                </a:solidFill>
              </a:rPr>
              <a:t>rRNA</a:t>
            </a:r>
            <a:r>
              <a:rPr lang="en-US" dirty="0" smtClean="0">
                <a:solidFill>
                  <a:srgbClr val="0000FF"/>
                </a:solidFill>
              </a:rPr>
              <a:t> gene</a:t>
            </a:r>
            <a:endParaRPr lang="en-US" dirty="0"/>
          </a:p>
        </p:txBody>
      </p:sp>
      <p:pic>
        <p:nvPicPr>
          <p:cNvPr id="43011" name="Picture 3" descr="P5145046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91568"/>
            <a:ext cx="7696200" cy="5666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876800" y="17526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99FF"/>
                </a:solidFill>
              </a:rPr>
              <a:t>Clone </a:t>
            </a:r>
            <a:r>
              <a:rPr lang="en-US" sz="2400" b="1" dirty="0" smtClean="0">
                <a:solidFill>
                  <a:srgbClr val="FFFF00"/>
                </a:solidFill>
              </a:rPr>
              <a:t>v3-v5</a:t>
            </a:r>
          </a:p>
        </p:txBody>
      </p:sp>
      <p:sp>
        <p:nvSpPr>
          <p:cNvPr id="8" name="Oval 7"/>
          <p:cNvSpPr/>
          <p:nvPr/>
        </p:nvSpPr>
        <p:spPr>
          <a:xfrm>
            <a:off x="4572000" y="1676400"/>
            <a:ext cx="23622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24400" y="41148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1.5 L processed</a:t>
            </a:r>
            <a:endParaRPr lang="en-US" sz="3200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04800" y="3200400"/>
            <a:ext cx="6877204" cy="5847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3429v3-4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- </a:t>
            </a:r>
            <a:r>
              <a:rPr kumimoji="0" lang="it-IT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93</a:t>
            </a:r>
            <a:r>
              <a:rPr kumimoji="0" lang="it-IT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Janthinobacterium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sp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3886200"/>
            <a:ext cx="3429000" cy="138499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Burkholderiales</a:t>
            </a:r>
            <a:r>
              <a:rPr lang="en-US" sz="2800" dirty="0" smtClean="0">
                <a:solidFill>
                  <a:srgbClr val="FF0000"/>
                </a:solidFill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</a:rPr>
              <a:t>Oxalobacteraceae</a:t>
            </a:r>
            <a:r>
              <a:rPr lang="en-US" sz="2800" dirty="0" smtClean="0">
                <a:solidFill>
                  <a:srgbClr val="FF0000"/>
                </a:solidFill>
              </a:rPr>
              <a:t>,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Beta-</a:t>
            </a:r>
            <a:r>
              <a:rPr lang="en-US" sz="2800" dirty="0" err="1" smtClean="0">
                <a:solidFill>
                  <a:srgbClr val="FF0000"/>
                </a:solidFill>
              </a:rPr>
              <a:t>Proteobacteria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8161332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VDF findings of 2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9181234" cy="5257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67200" y="1219200"/>
            <a:ext cx="4339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FEMS </a:t>
            </a:r>
            <a:r>
              <a:rPr lang="en-US" dirty="0" err="1" smtClean="0"/>
              <a:t>Microbiol</a:t>
            </a:r>
            <a:r>
              <a:rPr lang="en-US" dirty="0" smtClean="0"/>
              <a:t> Ecol 59 (2007) 289–299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209800" y="4343400"/>
            <a:ext cx="6934200" cy="1371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124200" y="5486400"/>
            <a:ext cx="838200" cy="1384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Arial" pitchFamily="34" charset="0"/>
              </a:rPr>
              <a:t>DQ422866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4876800"/>
            <a:ext cx="1905000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100% GQ025214 Human skin </a:t>
            </a:r>
            <a:r>
              <a:rPr lang="en-US" sz="1200" dirty="0" err="1" smtClean="0"/>
              <a:t>microbiome</a:t>
            </a:r>
            <a:r>
              <a:rPr lang="en-US" sz="1200" dirty="0" smtClean="0"/>
              <a:t> (skin, </a:t>
            </a:r>
            <a:r>
              <a:rPr lang="en-US" sz="1200" dirty="0" err="1" smtClean="0"/>
              <a:t>axillary</a:t>
            </a:r>
            <a:r>
              <a:rPr lang="en-US" sz="1200" dirty="0" smtClean="0"/>
              <a:t> vault) </a:t>
            </a:r>
            <a:endParaRPr lang="en-US" sz="12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524000" y="5334000"/>
            <a:ext cx="9906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6019800" y="5486400"/>
            <a:ext cx="685800" cy="1384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DQ422867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9000" y="3505200"/>
            <a:ext cx="1905000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100% JF096919 Human skin </a:t>
            </a:r>
            <a:r>
              <a:rPr lang="en-US" sz="1200" dirty="0" err="1" smtClean="0"/>
              <a:t>microbiome</a:t>
            </a:r>
            <a:r>
              <a:rPr lang="en-US" sz="1200" dirty="0" smtClean="0"/>
              <a:t> (skin, </a:t>
            </a:r>
            <a:r>
              <a:rPr lang="en-US" sz="1200" dirty="0" err="1" smtClean="0"/>
              <a:t>antecubital</a:t>
            </a:r>
            <a:r>
              <a:rPr lang="en-US" sz="1200" dirty="0" smtClean="0"/>
              <a:t> </a:t>
            </a:r>
            <a:r>
              <a:rPr lang="en-US" sz="1200" dirty="0" err="1" smtClean="0"/>
              <a:t>fossa</a:t>
            </a:r>
            <a:r>
              <a:rPr lang="en-US" sz="1200" dirty="0" smtClean="0"/>
              <a:t>) </a:t>
            </a:r>
            <a:endParaRPr lang="en-US" sz="1200" dirty="0"/>
          </a:p>
        </p:txBody>
      </p:sp>
      <p:cxnSp>
        <p:nvCxnSpPr>
          <p:cNvPr id="16" name="Straight Arrow Connector 15"/>
          <p:cNvCxnSpPr>
            <a:stCxn id="14" idx="2"/>
          </p:cNvCxnSpPr>
          <p:nvPr/>
        </p:nvCxnSpPr>
        <p:spPr>
          <a:xfrm flipH="1">
            <a:off x="5715000" y="4151531"/>
            <a:ext cx="2476500" cy="133486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7543800" y="5486400"/>
            <a:ext cx="609600" cy="1384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DQ422865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15200" y="1676400"/>
            <a:ext cx="1828800" cy="12003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99% </a:t>
            </a:r>
            <a:r>
              <a:rPr lang="en-US" sz="1200" dirty="0" err="1" smtClean="0"/>
              <a:t>Chryseobacterium</a:t>
            </a:r>
            <a:r>
              <a:rPr lang="en-US" sz="1200" dirty="0" smtClean="0"/>
              <a:t> sp (human clinical source - FN297836 or soil - EU516352 or Human skin </a:t>
            </a:r>
            <a:r>
              <a:rPr lang="en-US" sz="1200" dirty="0" err="1" smtClean="0"/>
              <a:t>microbiome</a:t>
            </a:r>
            <a:r>
              <a:rPr lang="en-US" sz="1200" dirty="0" smtClean="0"/>
              <a:t> - JF107956 </a:t>
            </a:r>
            <a:endParaRPr lang="en-US" sz="1200" dirty="0"/>
          </a:p>
        </p:txBody>
      </p:sp>
      <p:cxnSp>
        <p:nvCxnSpPr>
          <p:cNvPr id="20" name="Straight Arrow Connector 19"/>
          <p:cNvCxnSpPr>
            <a:stCxn id="18" idx="2"/>
          </p:cNvCxnSpPr>
          <p:nvPr/>
        </p:nvCxnSpPr>
        <p:spPr>
          <a:xfrm flipH="1">
            <a:off x="7391400" y="2876729"/>
            <a:ext cx="838200" cy="26858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Content Placeholder 3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2438400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sz="3600" dirty="0" smtClean="0"/>
              <a:t>It seems there is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UNKNOWN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FF"/>
                </a:solidFill>
              </a:rPr>
              <a:t>very tiny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baseline="30000" dirty="0" smtClean="0">
                <a:solidFill>
                  <a:srgbClr val="0000FF"/>
                </a:solidFill>
              </a:rPr>
              <a:t>(population) </a:t>
            </a:r>
            <a:r>
              <a:rPr lang="en-US" sz="3600" b="1" dirty="0" smtClean="0"/>
              <a:t>in </a:t>
            </a:r>
            <a:r>
              <a:rPr lang="en-US" sz="3600" b="1" dirty="0" smtClean="0">
                <a:solidFill>
                  <a:srgbClr val="0000FF"/>
                </a:solidFill>
              </a:rPr>
              <a:t>uppermost layer </a:t>
            </a:r>
            <a:r>
              <a:rPr lang="en-US" sz="3600" b="1" dirty="0" smtClean="0"/>
              <a:t>of Lake </a:t>
            </a:r>
            <a:r>
              <a:rPr lang="en-US" sz="3600" b="1" dirty="0" err="1" smtClean="0"/>
              <a:t>Vostok</a:t>
            </a:r>
            <a:r>
              <a:rPr lang="en-US" sz="3600" b="1" dirty="0" smtClean="0"/>
              <a:t> water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FF"/>
                </a:solidFill>
                <a:latin typeface="Arial Rounded MT Bold" pitchFamily="34" charset="0"/>
              </a:rPr>
              <a:t>Exciting results seem to come soon?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We need </a:t>
            </a:r>
            <a:r>
              <a:rPr lang="en-US" b="1" dirty="0" smtClean="0">
                <a:solidFill>
                  <a:srgbClr val="0000FF"/>
                </a:solidFill>
              </a:rPr>
              <a:t>cleanly collected </a:t>
            </a:r>
            <a:r>
              <a:rPr lang="en-US" b="1" dirty="0" smtClean="0"/>
              <a:t>(with no </a:t>
            </a:r>
            <a:r>
              <a:rPr lang="en-US" b="1" dirty="0" smtClean="0">
                <a:solidFill>
                  <a:srgbClr val="FF0000"/>
                </a:solidFill>
              </a:rPr>
              <a:t>DRILL FLUID) </a:t>
            </a:r>
            <a:r>
              <a:rPr lang="en-US" b="1" dirty="0" smtClean="0"/>
              <a:t>lake water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990600" y="5486400"/>
            <a:ext cx="5105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4200"/>
              </a:spcAft>
            </a:pPr>
            <a:r>
              <a:rPr lang="en-US" dirty="0" smtClean="0">
                <a:latin typeface="Arial Rounded MT Bold" pitchFamily="34" charset="0"/>
              </a:rPr>
              <a:t>5G-2[3] </a:t>
            </a:r>
            <a:r>
              <a:rPr lang="en-US" dirty="0" err="1" smtClean="0">
                <a:solidFill>
                  <a:srgbClr val="FF0000"/>
                </a:solidFill>
                <a:latin typeface="Arial Rounded MT Bold" pitchFamily="34" charset="0"/>
              </a:rPr>
              <a:t>Vostok</a:t>
            </a:r>
            <a:r>
              <a:rPr lang="en-US" dirty="0" smtClean="0">
                <a:latin typeface="Arial Rounded MT Bold" pitchFamily="34" charset="0"/>
              </a:rPr>
              <a:t> borehole</a:t>
            </a:r>
            <a:br>
              <a:rPr lang="en-US" dirty="0" smtClean="0">
                <a:latin typeface="Arial Rounded MT Bold" pitchFamily="34" charset="0"/>
              </a:rPr>
            </a:br>
            <a:endParaRPr lang="en-US" sz="2400" baseline="30000" dirty="0">
              <a:latin typeface="Arial Rounded MT Bold" pitchFamily="34" charset="0"/>
            </a:endParaRPr>
          </a:p>
        </p:txBody>
      </p:sp>
      <p:sp>
        <p:nvSpPr>
          <p:cNvPr id="5" name="Can 4"/>
          <p:cNvSpPr/>
          <p:nvPr/>
        </p:nvSpPr>
        <p:spPr>
          <a:xfrm>
            <a:off x="2362200" y="1295400"/>
            <a:ext cx="609600" cy="38100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971800" y="5791200"/>
            <a:ext cx="297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Rounded MT Bold" pitchFamily="34" charset="0"/>
              </a:rPr>
              <a:t>37</a:t>
            </a:r>
            <a:r>
              <a:rPr lang="ru-RU" b="1" dirty="0">
                <a:solidFill>
                  <a:srgbClr val="FF0000"/>
                </a:solidFill>
                <a:latin typeface="Arial Rounded MT Bold" pitchFamily="34" charset="0"/>
              </a:rPr>
              <a:t>69</a:t>
            </a:r>
            <a:r>
              <a:rPr lang="en-US" b="1" dirty="0">
                <a:solidFill>
                  <a:srgbClr val="FF0000"/>
                </a:solidFill>
                <a:latin typeface="Arial Rounded MT Bold" pitchFamily="34" charset="0"/>
              </a:rPr>
              <a:t>.3 m – </a:t>
            </a:r>
            <a:r>
              <a:rPr lang="en-US" b="1" dirty="0" err="1">
                <a:solidFill>
                  <a:srgbClr val="FF0000"/>
                </a:solidFill>
                <a:latin typeface="Arial Rounded MT Bold" pitchFamily="34" charset="0"/>
              </a:rPr>
              <a:t>Fev</a:t>
            </a:r>
            <a:r>
              <a:rPr lang="en-US" b="1" dirty="0">
                <a:solidFill>
                  <a:srgbClr val="FF0000"/>
                </a:solidFill>
                <a:latin typeface="Arial Rounded MT Bold" pitchFamily="34" charset="0"/>
              </a:rPr>
              <a:t> 05, 2012</a:t>
            </a:r>
          </a:p>
        </p:txBody>
      </p:sp>
      <p:sp>
        <p:nvSpPr>
          <p:cNvPr id="8" name="Oval 7"/>
          <p:cNvSpPr/>
          <p:nvPr/>
        </p:nvSpPr>
        <p:spPr>
          <a:xfrm>
            <a:off x="2362200" y="4343400"/>
            <a:ext cx="609600" cy="152400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62200" y="3657600"/>
            <a:ext cx="609600" cy="152400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0" y="4267200"/>
            <a:ext cx="205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</a:rPr>
              <a:t>3608 </a:t>
            </a:r>
            <a:r>
              <a:rPr lang="en-US" dirty="0">
                <a:solidFill>
                  <a:srgbClr val="0000FF"/>
                </a:solidFill>
                <a:latin typeface="Arial Rounded MT Bold" pitchFamily="34" charset="0"/>
              </a:rPr>
              <a:t>m – </a:t>
            </a:r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</a:rPr>
              <a:t>Type II</a:t>
            </a:r>
            <a:endParaRPr lang="en-US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381000" y="3581400"/>
            <a:ext cx="198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</a:rPr>
              <a:t>3539 </a:t>
            </a:r>
            <a:r>
              <a:rPr lang="en-US" dirty="0">
                <a:solidFill>
                  <a:srgbClr val="0000FF"/>
                </a:solidFill>
                <a:latin typeface="Arial Rounded MT Bold" pitchFamily="34" charset="0"/>
              </a:rPr>
              <a:t>m – </a:t>
            </a:r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</a:rPr>
              <a:t>Type I</a:t>
            </a:r>
            <a:endParaRPr lang="en-US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sp>
        <p:nvSpPr>
          <p:cNvPr id="13" name="Can 12"/>
          <p:cNvSpPr/>
          <p:nvPr/>
        </p:nvSpPr>
        <p:spPr>
          <a:xfrm rot="20290811">
            <a:off x="2788649" y="1473979"/>
            <a:ext cx="609600" cy="2538641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886200" y="3581400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3543.56 </a:t>
            </a:r>
            <a:r>
              <a:rPr lang="en-US" b="1" dirty="0">
                <a:solidFill>
                  <a:srgbClr val="FF0000"/>
                </a:solidFill>
                <a:latin typeface="Arial Rounded MT Bold" pitchFamily="34" charset="0"/>
              </a:rPr>
              <a:t>m – </a:t>
            </a:r>
            <a:r>
              <a:rPr lang="en-US" b="1" dirty="0" err="1" smtClean="0">
                <a:solidFill>
                  <a:srgbClr val="FF0000"/>
                </a:solidFill>
                <a:latin typeface="Arial Rounded MT Bold" pitchFamily="34" charset="0"/>
              </a:rPr>
              <a:t>Fev</a:t>
            </a:r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 2013</a:t>
            </a:r>
            <a:endParaRPr lang="en-US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3124200" y="1524000"/>
            <a:ext cx="495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  <a:latin typeface="Arial Rounded MT Bold" pitchFamily="34" charset="0"/>
              </a:rPr>
              <a:t>3424 </a:t>
            </a:r>
            <a:r>
              <a:rPr lang="en-US" dirty="0">
                <a:solidFill>
                  <a:srgbClr val="FF00FF"/>
                </a:solidFill>
                <a:latin typeface="Arial Rounded MT Bold" pitchFamily="34" charset="0"/>
              </a:rPr>
              <a:t>m – </a:t>
            </a:r>
            <a:r>
              <a:rPr lang="en-US" dirty="0" smtClean="0">
                <a:solidFill>
                  <a:srgbClr val="FF00FF"/>
                </a:solidFill>
                <a:latin typeface="Arial Rounded MT Bold" pitchFamily="34" charset="0"/>
              </a:rPr>
              <a:t>Uppermost frozen water ice</a:t>
            </a:r>
            <a:endParaRPr lang="en-US" dirty="0">
              <a:solidFill>
                <a:srgbClr val="FF00FF"/>
              </a:solidFill>
              <a:latin typeface="Arial Rounded MT Bold" pitchFamily="34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3657600" y="3048000"/>
            <a:ext cx="4724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  <a:latin typeface="Arial Rounded MT Bold" pitchFamily="34" charset="0"/>
              </a:rPr>
              <a:t>3458 </a:t>
            </a:r>
            <a:r>
              <a:rPr lang="en-US" dirty="0">
                <a:solidFill>
                  <a:srgbClr val="FF00FF"/>
                </a:solidFill>
                <a:latin typeface="Arial Rounded MT Bold" pitchFamily="34" charset="0"/>
              </a:rPr>
              <a:t>m – </a:t>
            </a:r>
            <a:r>
              <a:rPr lang="en-US" dirty="0" smtClean="0">
                <a:solidFill>
                  <a:srgbClr val="FF00FF"/>
                </a:solidFill>
                <a:latin typeface="Arial Rounded MT Bold" pitchFamily="34" charset="0"/>
              </a:rPr>
              <a:t>Bottommost frozen water ice</a:t>
            </a:r>
            <a:endParaRPr lang="en-US" dirty="0">
              <a:solidFill>
                <a:srgbClr val="FF00FF"/>
              </a:solidFill>
              <a:latin typeface="Arial Rounded MT Bold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3352800" y="2286000"/>
            <a:ext cx="419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 Rounded MT Bold" pitchFamily="34" charset="0"/>
              </a:rPr>
              <a:t>35 </a:t>
            </a:r>
            <a:r>
              <a:rPr lang="en-US" b="1" dirty="0">
                <a:latin typeface="Arial Rounded MT Bold" pitchFamily="34" charset="0"/>
              </a:rPr>
              <a:t>m – </a:t>
            </a:r>
            <a:r>
              <a:rPr lang="en-US" b="1" dirty="0" smtClean="0">
                <a:latin typeface="Arial Rounded MT Bold" pitchFamily="34" charset="0"/>
              </a:rPr>
              <a:t>layer of frozen lake water</a:t>
            </a:r>
            <a:endParaRPr lang="en-US" b="1" dirty="0">
              <a:latin typeface="Arial Rounded MT Bold" pitchFamily="3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124200" y="1676400"/>
            <a:ext cx="0" cy="167640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34" idx="3"/>
          </p:cNvCxnSpPr>
          <p:nvPr/>
        </p:nvCxnSpPr>
        <p:spPr>
          <a:xfrm>
            <a:off x="4030807" y="5184493"/>
            <a:ext cx="7793" cy="682907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4114800" y="5334000"/>
            <a:ext cx="502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Arial Rounded MT Bold" pitchFamily="34" charset="0"/>
              </a:rPr>
              <a:t>45 m remained to drill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–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2014/2015 season</a:t>
            </a: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		- at rate ~2m/day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 rot="20301710">
            <a:off x="2692725" y="1520267"/>
            <a:ext cx="633936" cy="1752600"/>
          </a:xfrm>
          <a:prstGeom prst="roundRect">
            <a:avLst/>
          </a:prstGeom>
          <a:solidFill>
            <a:srgbClr val="FF99F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 rot="20356651">
            <a:off x="3131443" y="3531921"/>
            <a:ext cx="609600" cy="152400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371600" y="1981200"/>
            <a:ext cx="1371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600200" y="2895600"/>
            <a:ext cx="1371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9600" y="1600200"/>
            <a:ext cx="762000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3425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219200" y="1752600"/>
            <a:ext cx="762000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3429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838200" y="2667000"/>
            <a:ext cx="762000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3450</a:t>
            </a:r>
            <a:endParaRPr lang="en-US" b="1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371600" y="1752600"/>
            <a:ext cx="1371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n 32"/>
          <p:cNvSpPr/>
          <p:nvPr/>
        </p:nvSpPr>
        <p:spPr>
          <a:xfrm rot="1240807">
            <a:off x="1927728" y="3352294"/>
            <a:ext cx="609600" cy="253284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4"/>
          <p:cNvSpPr txBox="1">
            <a:spLocks noChangeArrowheads="1"/>
          </p:cNvSpPr>
          <p:nvPr/>
        </p:nvSpPr>
        <p:spPr bwMode="auto">
          <a:xfrm rot="5400000">
            <a:off x="1962886" y="4133114"/>
            <a:ext cx="16251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3580-3667m</a:t>
            </a:r>
            <a:endParaRPr lang="en-US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36" name="Curved Down Arrow 35"/>
          <p:cNvSpPr/>
          <p:nvPr/>
        </p:nvSpPr>
        <p:spPr>
          <a:xfrm rot="13172255">
            <a:off x="1520320" y="5576894"/>
            <a:ext cx="1196316" cy="539209"/>
          </a:xfrm>
          <a:prstGeom prst="curved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Striped Right Arrow 36"/>
          <p:cNvSpPr/>
          <p:nvPr/>
        </p:nvSpPr>
        <p:spPr>
          <a:xfrm rot="17486852">
            <a:off x="1278647" y="4164272"/>
            <a:ext cx="2057400" cy="220046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Striped Right Arrow 37"/>
          <p:cNvSpPr/>
          <p:nvPr/>
        </p:nvSpPr>
        <p:spPr>
          <a:xfrm rot="16200000">
            <a:off x="1714501" y="2247900"/>
            <a:ext cx="1828799" cy="228599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Striped Right Arrow 38"/>
          <p:cNvSpPr/>
          <p:nvPr/>
        </p:nvSpPr>
        <p:spPr>
          <a:xfrm rot="16200000">
            <a:off x="1066802" y="3200398"/>
            <a:ext cx="3657600" cy="152403"/>
          </a:xfrm>
          <a:prstGeom prst="stripedRightArrow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an 33"/>
          <p:cNvSpPr/>
          <p:nvPr/>
        </p:nvSpPr>
        <p:spPr>
          <a:xfrm rot="20378227">
            <a:off x="3461020" y="3716535"/>
            <a:ext cx="612300" cy="151530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4343400" y="4800600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latin typeface="Arial Rounded MT Bold" pitchFamily="34" charset="0"/>
              </a:rPr>
              <a:t>3724.4 </a:t>
            </a:r>
            <a:r>
              <a:rPr lang="en-US" b="1" dirty="0">
                <a:solidFill>
                  <a:srgbClr val="FF0000"/>
                </a:solidFill>
                <a:latin typeface="Arial Rounded MT Bold" pitchFamily="34" charset="0"/>
              </a:rPr>
              <a:t>m – </a:t>
            </a:r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Late </a:t>
            </a:r>
            <a:r>
              <a:rPr lang="en-US" b="1" dirty="0" err="1" smtClean="0">
                <a:solidFill>
                  <a:srgbClr val="FF0000"/>
                </a:solidFill>
                <a:latin typeface="Arial Rounded MT Bold" pitchFamily="34" charset="0"/>
              </a:rPr>
              <a:t>jan</a:t>
            </a:r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 2014</a:t>
            </a:r>
            <a:endParaRPr lang="en-US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572000" y="2667000"/>
            <a:ext cx="1295400" cy="369332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3432-3445</a:t>
            </a:r>
            <a:endParaRPr lang="en-US" b="1" dirty="0"/>
          </a:p>
        </p:txBody>
      </p:sp>
      <p:cxnSp>
        <p:nvCxnSpPr>
          <p:cNvPr id="43" name="Straight Arrow Connector 42"/>
          <p:cNvCxnSpPr>
            <a:endCxn id="41" idx="1"/>
          </p:cNvCxnSpPr>
          <p:nvPr/>
        </p:nvCxnSpPr>
        <p:spPr>
          <a:xfrm>
            <a:off x="3276600" y="2819400"/>
            <a:ext cx="1295400" cy="32266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10 years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FUTURE DIRECTIONS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1026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343400"/>
          </a:xfrm>
        </p:spPr>
        <p:txBody>
          <a:bodyPr/>
          <a:lstStyle/>
          <a:p>
            <a:pPr lvl="1">
              <a:spcBef>
                <a:spcPct val="80000"/>
              </a:spcBef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Rapidly frozen </a:t>
            </a:r>
            <a:r>
              <a:rPr lang="en-US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lake water </a:t>
            </a:r>
            <a:r>
              <a:rPr lang="en-US" sz="3200" dirty="0" smtClean="0"/>
              <a:t>(within the borehole) – 2012/14</a:t>
            </a:r>
            <a:endParaRPr lang="en-US" sz="3200" dirty="0"/>
          </a:p>
          <a:p>
            <a:pPr lvl="1">
              <a:spcBef>
                <a:spcPct val="80000"/>
              </a:spcBef>
              <a:defRPr/>
            </a:pPr>
            <a:r>
              <a:rPr lang="en-US" sz="3200" dirty="0"/>
              <a:t>Lake </a:t>
            </a: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water </a:t>
            </a:r>
            <a:r>
              <a:rPr lang="en-US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column </a:t>
            </a:r>
            <a:r>
              <a:rPr lang="en-US" sz="3200" b="1" dirty="0" smtClean="0">
                <a:solidFill>
                  <a:srgbClr val="0000FF"/>
                </a:solidFill>
              </a:rPr>
              <a:t>(680m)</a:t>
            </a:r>
            <a:endParaRPr lang="en-US" sz="3200" dirty="0">
              <a:solidFill>
                <a:srgbClr val="0000FF"/>
              </a:solidFill>
            </a:endParaRPr>
          </a:p>
          <a:p>
            <a:pPr lvl="1">
              <a:spcBef>
                <a:spcPct val="80000"/>
              </a:spcBef>
              <a:defRPr/>
            </a:pPr>
            <a:r>
              <a:rPr lang="en-US" sz="3200" dirty="0"/>
              <a:t>Lake </a:t>
            </a:r>
            <a:r>
              <a:rPr lang="en-US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sediments  </a:t>
            </a:r>
            <a:r>
              <a:rPr lang="en-US" sz="3200" b="1" dirty="0" smtClean="0">
                <a:solidFill>
                  <a:srgbClr val="0000FF"/>
                </a:solidFill>
              </a:rPr>
              <a:t>(&gt;300m)</a:t>
            </a:r>
            <a:endParaRPr lang="en-US" sz="3200" b="1" dirty="0">
              <a:solidFill>
                <a:srgbClr val="0000FF"/>
              </a:solidFill>
            </a:endParaRPr>
          </a:p>
        </p:txBody>
      </p:sp>
      <p:pic>
        <p:nvPicPr>
          <p:cNvPr id="28676" name="Picture 4" descr="Microbial biomass at BIOTRA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1900" y="3048000"/>
            <a:ext cx="28321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Oval 5"/>
          <p:cNvSpPr>
            <a:spLocks noChangeArrowheads="1"/>
          </p:cNvSpPr>
          <p:nvPr/>
        </p:nvSpPr>
        <p:spPr bwMode="auto">
          <a:xfrm>
            <a:off x="685800" y="4038600"/>
            <a:ext cx="3886200" cy="1143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4648200" y="4724400"/>
            <a:ext cx="41148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2667000" y="6078538"/>
            <a:ext cx="388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Microbial biomass at BIONTRANS </a:t>
            </a:r>
          </a:p>
          <a:p>
            <a:r>
              <a:rPr lang="en-US"/>
              <a:t>(</a:t>
            </a:r>
            <a:r>
              <a:rPr lang="ru-RU" i="1"/>
              <a:t>Jorgensen and Boetius 2007</a:t>
            </a:r>
            <a:r>
              <a:rPr lang="en-US"/>
              <a:t>)</a:t>
            </a:r>
            <a:endParaRPr lang="ru-RU"/>
          </a:p>
        </p:txBody>
      </p:sp>
      <p:sp>
        <p:nvSpPr>
          <p:cNvPr id="28680" name="Oval 8"/>
          <p:cNvSpPr>
            <a:spLocks noChangeArrowheads="1"/>
          </p:cNvSpPr>
          <p:nvPr/>
        </p:nvSpPr>
        <p:spPr bwMode="auto">
          <a:xfrm>
            <a:off x="7543800" y="6248400"/>
            <a:ext cx="14478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7620000" y="4343400"/>
            <a:ext cx="152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4-5 order difference</a:t>
            </a:r>
            <a:endParaRPr lang="ru-RU"/>
          </a:p>
        </p:txBody>
      </p:sp>
      <p:pic>
        <p:nvPicPr>
          <p:cNvPr id="2868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62850" y="1600200"/>
            <a:ext cx="1581150" cy="1219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Bulat14 oct-03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743200" y="1752600"/>
            <a:ext cx="99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rgbClr val="000000">
                    <a:alpha val="40000"/>
                  </a:srgbClr>
                </a:solidFill>
                <a:latin typeface="Arial Rounded MT Bold" pitchFamily="34" charset="0"/>
              </a:rPr>
              <a:t>X</a:t>
            </a:r>
            <a:endParaRPr lang="en-US" sz="9600" dirty="0">
              <a:solidFill>
                <a:srgbClr val="000000">
                  <a:alpha val="40000"/>
                </a:srgb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ADU submersible by J Jonsson, Uppsala Universit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-2751560"/>
            <a:ext cx="8305800" cy="96095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err="1" smtClean="0">
                <a:solidFill>
                  <a:schemeClr val="tx1"/>
                </a:solidFill>
                <a:latin typeface="Comic Sans MS" pitchFamily="66" charset="0"/>
              </a:rPr>
              <a:t>Acknowlegements</a:t>
            </a:r>
            <a:r>
              <a:rPr lang="en-US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endParaRPr lang="ru-RU" b="1" dirty="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9248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sz="2400" dirty="0" smtClean="0"/>
              <a:t>LGGE CNRS-UJF, Grenoble, </a:t>
            </a:r>
            <a:r>
              <a:rPr lang="fr-FR" sz="2400" dirty="0" smtClean="0">
                <a:solidFill>
                  <a:srgbClr val="0000FF"/>
                </a:solidFill>
              </a:rPr>
              <a:t>FR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400" b="1" dirty="0" smtClean="0">
                <a:solidFill>
                  <a:srgbClr val="FF0000"/>
                </a:solidFill>
              </a:rPr>
              <a:t>Jean Robert Petit 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400" dirty="0" smtClean="0">
                <a:solidFill>
                  <a:srgbClr val="0000FF"/>
                </a:solidFill>
              </a:rPr>
              <a:t>Jean Martins et </a:t>
            </a:r>
            <a:r>
              <a:rPr lang="fr-FR" sz="2400" dirty="0" err="1" smtClean="0">
                <a:solidFill>
                  <a:srgbClr val="0000FF"/>
                </a:solidFill>
              </a:rPr>
              <a:t>Frederic</a:t>
            </a:r>
            <a:r>
              <a:rPr lang="fr-FR" sz="2400" dirty="0" smtClean="0">
                <a:solidFill>
                  <a:srgbClr val="0000FF"/>
                </a:solidFill>
              </a:rPr>
              <a:t> Charlot (EDX-SEM)</a:t>
            </a:r>
          </a:p>
          <a:p>
            <a:pPr eaLnBrk="1" hangingPunct="1">
              <a:lnSpc>
                <a:spcPct val="80000"/>
              </a:lnSpc>
            </a:pPr>
            <a:r>
              <a:rPr lang="fr-FR" sz="2400" dirty="0" smtClean="0"/>
              <a:t>Station Biologique de Roscoff, Roscoff, </a:t>
            </a:r>
            <a:r>
              <a:rPr lang="fr-FR" sz="2400" dirty="0" smtClean="0">
                <a:solidFill>
                  <a:srgbClr val="0000FF"/>
                </a:solidFill>
              </a:rPr>
              <a:t>FR</a:t>
            </a:r>
            <a:r>
              <a:rPr lang="ru-RU" sz="2400" dirty="0" smtClean="0"/>
              <a:t> </a:t>
            </a:r>
            <a:r>
              <a:rPr lang="fr-FR" sz="2400" dirty="0" smtClean="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400" b="1" dirty="0" smtClean="0">
                <a:solidFill>
                  <a:srgbClr val="FF0000"/>
                </a:solidFill>
              </a:rPr>
              <a:t>Dominique Marie</a:t>
            </a:r>
          </a:p>
          <a:p>
            <a:pPr eaLnBrk="1" hangingPunct="1">
              <a:lnSpc>
                <a:spcPct val="80000"/>
              </a:lnSpc>
            </a:pPr>
            <a:r>
              <a:rPr lang="fr-FR" sz="2400" dirty="0" smtClean="0"/>
              <a:t>AARI, St Petersburg, </a:t>
            </a:r>
            <a:r>
              <a:rPr lang="fr-FR" sz="2400" dirty="0" smtClean="0">
                <a:solidFill>
                  <a:srgbClr val="FF0000"/>
                </a:solidFill>
              </a:rPr>
              <a:t>RU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400" dirty="0" smtClean="0">
                <a:solidFill>
                  <a:srgbClr val="0000FF"/>
                </a:solidFill>
              </a:rPr>
              <a:t>Vladimir </a:t>
            </a:r>
            <a:r>
              <a:rPr lang="fr-FR" sz="2400" dirty="0" err="1" smtClean="0">
                <a:solidFill>
                  <a:srgbClr val="0000FF"/>
                </a:solidFill>
              </a:rPr>
              <a:t>Lipenkov</a:t>
            </a:r>
            <a:r>
              <a:rPr lang="fr-FR" sz="2400" dirty="0" smtClean="0">
                <a:solidFill>
                  <a:srgbClr val="0000FF"/>
                </a:solidFill>
              </a:rPr>
              <a:t> – </a:t>
            </a:r>
            <a:r>
              <a:rPr lang="fr-FR" sz="2400" dirty="0" err="1" smtClean="0">
                <a:solidFill>
                  <a:srgbClr val="0000FF"/>
                </a:solidFill>
              </a:rPr>
              <a:t>ice</a:t>
            </a:r>
            <a:r>
              <a:rPr lang="fr-FR" sz="2400" dirty="0" smtClean="0">
                <a:solidFill>
                  <a:srgbClr val="0000FF"/>
                </a:solidFill>
              </a:rPr>
              <a:t> </a:t>
            </a:r>
            <a:r>
              <a:rPr lang="fr-FR" sz="2400" dirty="0" err="1" smtClean="0">
                <a:solidFill>
                  <a:srgbClr val="0000FF"/>
                </a:solidFill>
              </a:rPr>
              <a:t>cores</a:t>
            </a:r>
            <a:endParaRPr lang="fr-FR" sz="2400" dirty="0" smtClean="0">
              <a:solidFill>
                <a:srgbClr val="0000FF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fr-FR" sz="2400" dirty="0" smtClean="0">
                <a:solidFill>
                  <a:srgbClr val="0000FF"/>
                </a:solidFill>
              </a:rPr>
              <a:t>Valery </a:t>
            </a:r>
            <a:r>
              <a:rPr lang="fr-FR" sz="2400" dirty="0" err="1" smtClean="0">
                <a:solidFill>
                  <a:srgbClr val="0000FF"/>
                </a:solidFill>
              </a:rPr>
              <a:t>Lukin</a:t>
            </a:r>
            <a:r>
              <a:rPr lang="fr-FR" sz="2400" dirty="0" smtClean="0">
                <a:solidFill>
                  <a:srgbClr val="0000FF"/>
                </a:solidFill>
              </a:rPr>
              <a:t> – </a:t>
            </a:r>
            <a:r>
              <a:rPr lang="fr-FR" sz="2400" dirty="0" err="1" smtClean="0"/>
              <a:t>logistics</a:t>
            </a:r>
            <a:r>
              <a:rPr lang="fr-FR" sz="2400" dirty="0" smtClean="0"/>
              <a:t> </a:t>
            </a:r>
            <a:r>
              <a:rPr lang="fr-FR" sz="2400" b="1" dirty="0" smtClean="0"/>
              <a:t> </a:t>
            </a:r>
          </a:p>
          <a:p>
            <a:pPr lvl="1" eaLnBrk="1" hangingPunct="1">
              <a:lnSpc>
                <a:spcPct val="80000"/>
              </a:lnSpc>
            </a:pPr>
            <a:endParaRPr lang="fr-FR" sz="2400" b="1" dirty="0" smtClean="0"/>
          </a:p>
          <a:p>
            <a:pPr eaLnBrk="1" hangingPunct="1">
              <a:lnSpc>
                <a:spcPct val="80000"/>
              </a:lnSpc>
            </a:pPr>
            <a:r>
              <a:rPr lang="fr-FR" sz="2400" dirty="0" smtClean="0"/>
              <a:t>PNPI </a:t>
            </a:r>
            <a:r>
              <a:rPr lang="fr-FR" sz="2400" dirty="0" err="1" smtClean="0"/>
              <a:t>Cryoastrobiol</a:t>
            </a:r>
            <a:r>
              <a:rPr lang="fr-FR" sz="2400" dirty="0" smtClean="0"/>
              <a:t> labo, St Petersburg-Gatchina, </a:t>
            </a:r>
            <a:r>
              <a:rPr lang="fr-FR" sz="2400" dirty="0" smtClean="0">
                <a:solidFill>
                  <a:srgbClr val="FF0000"/>
                </a:solidFill>
              </a:rPr>
              <a:t>RU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400" dirty="0" smtClean="0">
                <a:solidFill>
                  <a:srgbClr val="FF00FF"/>
                </a:solidFill>
              </a:rPr>
              <a:t>D </a:t>
            </a:r>
            <a:r>
              <a:rPr lang="fr-FR" sz="2400" dirty="0" err="1" smtClean="0">
                <a:solidFill>
                  <a:srgbClr val="FF00FF"/>
                </a:solidFill>
              </a:rPr>
              <a:t>Karlov</a:t>
            </a:r>
            <a:r>
              <a:rPr lang="fr-FR" sz="2400" dirty="0" smtClean="0">
                <a:solidFill>
                  <a:srgbClr val="FF00FF"/>
                </a:solidFill>
              </a:rPr>
              <a:t>, M </a:t>
            </a:r>
            <a:r>
              <a:rPr lang="fr-FR" sz="2400" dirty="0" err="1" smtClean="0">
                <a:solidFill>
                  <a:srgbClr val="FF00FF"/>
                </a:solidFill>
              </a:rPr>
              <a:t>Doronin</a:t>
            </a:r>
            <a:r>
              <a:rPr lang="fr-FR" sz="2400" dirty="0" smtClean="0">
                <a:solidFill>
                  <a:srgbClr val="FF00FF"/>
                </a:solidFill>
              </a:rPr>
              <a:t>, L </a:t>
            </a:r>
            <a:r>
              <a:rPr lang="fr-FR" sz="2400" dirty="0" err="1" smtClean="0">
                <a:solidFill>
                  <a:srgbClr val="FF00FF"/>
                </a:solidFill>
              </a:rPr>
              <a:t>Demchenko</a:t>
            </a:r>
            <a:r>
              <a:rPr lang="fr-FR" sz="2400" dirty="0" smtClean="0">
                <a:solidFill>
                  <a:srgbClr val="FF00FF"/>
                </a:solidFill>
              </a:rPr>
              <a:t>, M </a:t>
            </a:r>
            <a:r>
              <a:rPr lang="fr-FR" sz="2400" dirty="0" err="1" smtClean="0">
                <a:solidFill>
                  <a:srgbClr val="FF00FF"/>
                </a:solidFill>
              </a:rPr>
              <a:t>Khilchenko</a:t>
            </a:r>
            <a:r>
              <a:rPr lang="fr-FR" sz="2400" dirty="0" smtClean="0">
                <a:solidFill>
                  <a:srgbClr val="FF00FF"/>
                </a:solidFill>
              </a:rPr>
              <a:t>, L </a:t>
            </a:r>
            <a:r>
              <a:rPr lang="fr-FR" sz="2400" dirty="0" err="1" smtClean="0">
                <a:solidFill>
                  <a:srgbClr val="FF00FF"/>
                </a:solidFill>
              </a:rPr>
              <a:t>Shestakova</a:t>
            </a:r>
            <a:r>
              <a:rPr lang="fr-FR" sz="2400" dirty="0" smtClean="0"/>
              <a:t> </a:t>
            </a:r>
            <a:r>
              <a:rPr lang="fr-FR" sz="2400" b="1" dirty="0" smtClean="0"/>
              <a:t> </a:t>
            </a:r>
          </a:p>
          <a:p>
            <a:pPr lvl="1" eaLnBrk="1" hangingPunct="1">
              <a:lnSpc>
                <a:spcPct val="80000"/>
              </a:lnSpc>
            </a:pPr>
            <a:endParaRPr lang="fr-FR" sz="2400" b="1" dirty="0" smtClean="0"/>
          </a:p>
          <a:p>
            <a:pPr lvl="1" eaLnBrk="1" hangingPunct="1">
              <a:lnSpc>
                <a:spcPct val="80000"/>
              </a:lnSpc>
            </a:pPr>
            <a:endParaRPr lang="fr-FR" sz="2400" b="1" dirty="0" smtClean="0">
              <a:solidFill>
                <a:srgbClr val="FF0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381000" y="4572000"/>
            <a:ext cx="8458200" cy="167640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19781</TotalTime>
  <Words>1600</Words>
  <Application>Microsoft Office PowerPoint</Application>
  <PresentationFormat>On-screen Show (4:3)</PresentationFormat>
  <Paragraphs>377</Paragraphs>
  <Slides>43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Default Design</vt:lpstr>
      <vt:lpstr>Photo Editor Photo</vt:lpstr>
      <vt:lpstr>Поиск жизни в озере Восток — земном аналоге подледных океанов на спутниках Юпитера и Сатурна</vt:lpstr>
      <vt:lpstr>Life around us?</vt:lpstr>
      <vt:lpstr>Geysers of water vapour shooting from Europa's surface</vt:lpstr>
      <vt:lpstr>'Diving' Tectonic Plates on Jupiter's Moon Europa</vt:lpstr>
      <vt:lpstr>Large subsurface ocean near Enceladus south pole</vt:lpstr>
      <vt:lpstr>Slide 6</vt:lpstr>
      <vt:lpstr>Vostok Surface snow  (0 – 130m up to 4 Kyr)</vt:lpstr>
      <vt:lpstr>SALE Subglacial Antarctic Lake Environments - 379</vt:lpstr>
      <vt:lpstr>Lake Vostok Discovery</vt:lpstr>
      <vt:lpstr>Subglacial Lake Entry on the Horizon in Antarctica</vt:lpstr>
      <vt:lpstr>WISSARD</vt:lpstr>
      <vt:lpstr>Lake Vostok known since 1994</vt:lpstr>
      <vt:lpstr>Lake Vostok settings </vt:lpstr>
      <vt:lpstr>Vostok ice core</vt:lpstr>
      <vt:lpstr>Vostok borehole-frozen water ice core</vt:lpstr>
      <vt:lpstr>Slide 16</vt:lpstr>
      <vt:lpstr>“Dust-free” room at LGGE – class 10,000 </vt:lpstr>
      <vt:lpstr>Slide 18</vt:lpstr>
      <vt:lpstr>Microbial inhabitants outnumber our body’s own cells by about ten to one </vt:lpstr>
      <vt:lpstr>Vostok ice for Biology</vt:lpstr>
      <vt:lpstr>Vostok ice for Biology</vt:lpstr>
      <vt:lpstr>A framework for biological studies adopted for Lake Vostok</vt:lpstr>
      <vt:lpstr>We believe  Whatever we find</vt:lpstr>
      <vt:lpstr>RESULTS</vt:lpstr>
      <vt:lpstr>Slide 25</vt:lpstr>
      <vt:lpstr>Lake water frozen</vt:lpstr>
      <vt:lpstr>Slide 27</vt:lpstr>
      <vt:lpstr>Water-DNA/PCR  Flow-Chart</vt:lpstr>
      <vt:lpstr>Slide 29</vt:lpstr>
      <vt:lpstr>Slide 30</vt:lpstr>
      <vt:lpstr>Vostok cells/phylotypes (16S rRNA - v2-v5 reg.) - SUMMARY</vt:lpstr>
      <vt:lpstr>5G-2[3] Vostok borehole </vt:lpstr>
      <vt:lpstr>5G-1N-3425 Vostok water ice</vt:lpstr>
      <vt:lpstr>5G-1N-3429 Vostok water ice</vt:lpstr>
      <vt:lpstr>5G-1N-3450 Vostok water ice</vt:lpstr>
      <vt:lpstr>5G-1N-3429 16S rRNA gene</vt:lpstr>
      <vt:lpstr>Slide 37</vt:lpstr>
      <vt:lpstr>Slide 38</vt:lpstr>
      <vt:lpstr>Exciting results seem to come soon?</vt:lpstr>
      <vt:lpstr>5G-2[3] Vostok borehole </vt:lpstr>
      <vt:lpstr>10 years FUTURE DIRECTIONS</vt:lpstr>
      <vt:lpstr>Slide 42</vt:lpstr>
      <vt:lpstr>Acknowlegements </vt:lpstr>
    </vt:vector>
  </TitlesOfParts>
  <Company>PNPI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detection strategy  for subglacial Lake Vostok, Antarctica:  The lessons for bioexploration of  icy planets and moons</dc:title>
  <dc:creator>Sergey Bulat</dc:creator>
  <cp:lastModifiedBy>Sergey Bulat</cp:lastModifiedBy>
  <cp:revision>1436</cp:revision>
  <dcterms:created xsi:type="dcterms:W3CDTF">2004-07-07T12:10:06Z</dcterms:created>
  <dcterms:modified xsi:type="dcterms:W3CDTF">2014-10-04T10:05:00Z</dcterms:modified>
</cp:coreProperties>
</file>